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4"/>
    <p:sldMasterId id="2147483963" r:id="rId5"/>
    <p:sldMasterId id="2147483997" r:id="rId6"/>
    <p:sldMasterId id="2147484010" r:id="rId7"/>
  </p:sldMasterIdLst>
  <p:notesMasterIdLst>
    <p:notesMasterId r:id="rId44"/>
  </p:notesMasterIdLst>
  <p:sldIdLst>
    <p:sldId id="399" r:id="rId8"/>
    <p:sldId id="470" r:id="rId9"/>
    <p:sldId id="276" r:id="rId10"/>
    <p:sldId id="401" r:id="rId11"/>
    <p:sldId id="402" r:id="rId12"/>
    <p:sldId id="404" r:id="rId13"/>
    <p:sldId id="464" r:id="rId14"/>
    <p:sldId id="465" r:id="rId15"/>
    <p:sldId id="466" r:id="rId16"/>
    <p:sldId id="467" r:id="rId17"/>
    <p:sldId id="468" r:id="rId18"/>
    <p:sldId id="469" r:id="rId19"/>
    <p:sldId id="463" r:id="rId20"/>
    <p:sldId id="471" r:id="rId21"/>
    <p:sldId id="309" r:id="rId22"/>
    <p:sldId id="415" r:id="rId23"/>
    <p:sldId id="417" r:id="rId24"/>
    <p:sldId id="418" r:id="rId25"/>
    <p:sldId id="455" r:id="rId26"/>
    <p:sldId id="430" r:id="rId27"/>
    <p:sldId id="422" r:id="rId28"/>
    <p:sldId id="423" r:id="rId29"/>
    <p:sldId id="456" r:id="rId30"/>
    <p:sldId id="426" r:id="rId31"/>
    <p:sldId id="427" r:id="rId32"/>
    <p:sldId id="457" r:id="rId33"/>
    <p:sldId id="472" r:id="rId34"/>
    <p:sldId id="431" r:id="rId35"/>
    <p:sldId id="432" r:id="rId36"/>
    <p:sldId id="394" r:id="rId37"/>
    <p:sldId id="458" r:id="rId38"/>
    <p:sldId id="459" r:id="rId39"/>
    <p:sldId id="460" r:id="rId40"/>
    <p:sldId id="461" r:id="rId41"/>
    <p:sldId id="462" r:id="rId42"/>
    <p:sldId id="43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599276-3BAD-46F3-8F4E-BF863A5CED6D}">
          <p14:sldIdLst>
            <p14:sldId id="399"/>
            <p14:sldId id="470"/>
          </p14:sldIdLst>
        </p14:section>
        <p14:section name="Introduction / FSI Transformation and Surface" id="{E49E5CF7-B7A5-4F8D-8D33-1E5115CE5DC0}">
          <p14:sldIdLst>
            <p14:sldId id="276"/>
            <p14:sldId id="401"/>
            <p14:sldId id="402"/>
          </p14:sldIdLst>
        </p14:section>
        <p14:section name="Windows 10 Advantages" id="{65A2756E-9A9B-4340-8F16-9FA1EEFBE815}">
          <p14:sldIdLst>
            <p14:sldId id="404"/>
            <p14:sldId id="464"/>
            <p14:sldId id="465"/>
            <p14:sldId id="466"/>
            <p14:sldId id="467"/>
            <p14:sldId id="468"/>
            <p14:sldId id="469"/>
            <p14:sldId id="463"/>
          </p14:sldIdLst>
        </p14:section>
        <p14:section name="MSFT Devices" id="{F1B4BFC3-397A-4F18-A278-A73571F34128}">
          <p14:sldIdLst>
            <p14:sldId id="471"/>
          </p14:sldIdLst>
        </p14:section>
        <p14:section name="Demo" id="{9D6D27E5-974B-4560-A4CD-F6F8FEEDFB8C}">
          <p14:sldIdLst>
            <p14:sldId id="309"/>
          </p14:sldIdLst>
        </p14:section>
        <p14:section name="Scenarios - Financial Advisors" id="{24C80588-FD8D-3141-BA82-B80292FA5DAA}">
          <p14:sldIdLst>
            <p14:sldId id="415"/>
            <p14:sldId id="417"/>
            <p14:sldId id="418"/>
            <p14:sldId id="455"/>
            <p14:sldId id="430"/>
          </p14:sldIdLst>
        </p14:section>
        <p14:section name="Scenarios - Retail Banker" id="{8B715A42-8FF8-8F44-93F8-69A3FF1F6A9A}">
          <p14:sldIdLst>
            <p14:sldId id="422"/>
            <p14:sldId id="423"/>
            <p14:sldId id="456"/>
          </p14:sldIdLst>
        </p14:section>
        <p14:section name="Scenarios - Insurance Broker" id="{FE650291-C778-4748-87E0-DE16692B48D6}">
          <p14:sldIdLst>
            <p14:sldId id="426"/>
            <p14:sldId id="427"/>
            <p14:sldId id="457"/>
            <p14:sldId id="472"/>
            <p14:sldId id="431"/>
            <p14:sldId id="432"/>
            <p14:sldId id="394"/>
          </p14:sldIdLst>
        </p14:section>
        <p14:section name="Closing" id="{C7FF2C4E-82C1-4CFD-B2E6-9FFBE89B3F50}">
          <p14:sldIdLst>
            <p14:sldId id="458"/>
            <p14:sldId id="459"/>
            <p14:sldId id="460"/>
            <p14:sldId id="461"/>
            <p14:sldId id="462"/>
          </p14:sldIdLst>
        </p14:section>
        <p14:section name="Appendix" id="{BDF0CA77-41D1-484B-A9F3-B6EE8ABBF38A}">
          <p14:sldIdLst>
            <p14:sldId id="4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Bowen" initials="NB" lastIdx="2" clrIdx="0"/>
  <p:cmAuthor id="2" name="Jill Larson" initials="JL" lastIdx="68" clrIdx="1"/>
  <p:cmAuthor id="3" name="Tiffanny Brooks" initials="TB [2]" lastIdx="8" clrIdx="2">
    <p:extLst/>
  </p:cmAuthor>
  <p:cmAuthor id="4" name="Sunny Monroe" initials="SM" lastIdx="9" clrIdx="3">
    <p:extLst/>
  </p:cmAuthor>
  <p:cmAuthor id="5" name="Chris Nash" initials="CN" lastIdx="15" clrIdx="4">
    <p:extLst/>
  </p:cmAuthor>
  <p:cmAuthor id="6" name="Tiffanny Brooks" initials="TB" lastIdx="2" clrIdx="5">
    <p:extLst/>
  </p:cmAuthor>
  <p:cmAuthor id="7" name="Katya Hill" initials="KH" lastIdx="32" clrIdx="6"/>
  <p:cmAuthor id="8" name="Joe McCulloch" initials="JM" lastIdx="3" clrIdx="7">
    <p:extLst/>
  </p:cmAuthor>
  <p:cmAuthor id="9" name="Joe McCulloch" initials="JM [2]" lastIdx="1" clrIdx="8">
    <p:extLst/>
  </p:cmAuthor>
  <p:cmAuthor id="10" name="Joe McCulloch" initials="JM [3]" lastIdx="1" clrIdx="9">
    <p:extLst/>
  </p:cmAuthor>
  <p:cmAuthor id="11" name="Joe McCulloch" initials="JM [4]" lastIdx="1" clrIdx="10">
    <p:extLst/>
  </p:cmAuthor>
  <p:cmAuthor id="12" name="Joe McCulloch" initials="JM [5]" lastIdx="1" clrIdx="11">
    <p:extLst/>
  </p:cmAuthor>
  <p:cmAuthor id="13" name="Joe McCulloch" initials="JM [6]" lastIdx="1" clrIdx="12">
    <p:extLst/>
  </p:cmAuthor>
  <p:cmAuthor id="14" name="Joe McCulloch" initials="JM [7]" lastIdx="1" clrIdx="13">
    <p:extLst/>
  </p:cmAuthor>
  <p:cmAuthor id="15" name="Joe McCulloch" initials="JM [8]" lastIdx="1" clrIdx="14">
    <p:extLst/>
  </p:cmAuthor>
  <p:cmAuthor id="16" name="Joe McCulloch" initials="JM [2] [2]" lastIdx="1" clrIdx="15">
    <p:extLst/>
  </p:cmAuthor>
  <p:cmAuthor id="17" name="Joe McCulloch" initials="JM [9]" lastIdx="1" clrIdx="1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7" autoAdjust="0"/>
    <p:restoredTop sz="96138" autoAdjust="0"/>
  </p:normalViewPr>
  <p:slideViewPr>
    <p:cSldViewPr snapToGrid="0" snapToObjects="1">
      <p:cViewPr>
        <p:scale>
          <a:sx n="90" d="100"/>
          <a:sy n="90" d="100"/>
        </p:scale>
        <p:origin x="1760" y="968"/>
      </p:cViewPr>
      <p:guideLst/>
    </p:cSldViewPr>
  </p:slideViewPr>
  <p:notesTextViewPr>
    <p:cViewPr>
      <p:scale>
        <a:sx n="1" d="1"/>
        <a:sy n="1" d="1"/>
      </p:scale>
      <p:origin x="0" y="0"/>
    </p:cViewPr>
  </p:notesTextViewPr>
  <p:sorterViewPr>
    <p:cViewPr>
      <p:scale>
        <a:sx n="100" d="100"/>
        <a:sy n="100" d="100"/>
      </p:scale>
      <p:origin x="0" y="-1383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notesMaster" Target="notesMasters/notesMaster1.xml"/><Relationship Id="rId4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C3906-3EE8-6245-8270-6C089081402F}" type="datetimeFigureOut">
              <a:rPr lang="en-US" smtClean="0"/>
              <a:t>10/23/17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8ED6B-98AD-1B4B-AADB-8EF3A7D0B101}" type="slidenum">
              <a:rPr lang="en-US" smtClean="0"/>
              <a:t>‹#›</a:t>
            </a:fld>
            <a:endParaRPr lang="en-US"/>
          </a:p>
        </p:txBody>
      </p:sp>
    </p:spTree>
    <p:extLst>
      <p:ext uri="{BB962C8B-B14F-4D97-AF65-F5344CB8AC3E}">
        <p14:creationId xmlns:p14="http://schemas.microsoft.com/office/powerpoint/2010/main" val="2075489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5713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4</a:t>
            </a:r>
            <a:r>
              <a:rPr lang="en-US" sz="1200" kern="1200" dirty="0">
                <a:solidFill>
                  <a:schemeClr val="tx1"/>
                </a:solidFill>
                <a:latin typeface="Segoe UI Light" pitchFamily="34" charset="0"/>
                <a:ea typeface="+mn-ea"/>
                <a:cs typeface="+mn-cs"/>
              </a:rPr>
              <a:t> minutes</a:t>
            </a:r>
          </a:p>
          <a:p>
            <a:pPr lvl="0"/>
            <a:endParaRPr lang="en-US" sz="1200" b="1" kern="1200" dirty="0">
              <a:solidFill>
                <a:schemeClr val="tx1"/>
              </a:solidFill>
              <a:latin typeface="Segoe UI Light" pitchFamily="34" charset="0"/>
              <a:ea typeface="+mn-ea"/>
              <a:cs typeface="+mn-cs"/>
            </a:endParaRPr>
          </a:p>
          <a:p>
            <a:pPr marL="0" lvl="0" indent="0">
              <a:buFont typeface="Arial" panose="020B0604020202020204" pitchFamily="34" charset="0"/>
              <a:buNone/>
            </a:pPr>
            <a:r>
              <a:rPr lang="en-US" sz="1200" b="1" kern="1200" dirty="0">
                <a:solidFill>
                  <a:schemeClr val="tx1"/>
                </a:solidFill>
                <a:latin typeface="Segoe UI Light" pitchFamily="34" charset="0"/>
                <a:ea typeface="+mn-ea"/>
                <a:cs typeface="+mn-cs"/>
              </a:rPr>
              <a:t>Key points to cover</a:t>
            </a:r>
          </a:p>
          <a:p>
            <a:pPr marL="171450" lvl="0" indent="-171450">
              <a:buFont typeface="Arial" panose="020B0604020202020204" pitchFamily="34" charset="0"/>
              <a:buChar char="•"/>
            </a:pPr>
            <a:r>
              <a:rPr lang="en-US" sz="1200" kern="1200" dirty="0">
                <a:solidFill>
                  <a:schemeClr val="tx1"/>
                </a:solidFill>
                <a:latin typeface="Segoe UI Light" pitchFamily="34" charset="0"/>
                <a:ea typeface="+mn-ea"/>
                <a:cs typeface="+mn-cs"/>
              </a:rPr>
              <a:t>Device Guard feature function and benefits.</a:t>
            </a:r>
          </a:p>
          <a:p>
            <a:pPr lvl="0"/>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Use case</a:t>
            </a:r>
          </a:p>
          <a:p>
            <a:pPr lvl="0"/>
            <a:r>
              <a:rPr lang="en-US" sz="1200" kern="1200" dirty="0">
                <a:solidFill>
                  <a:schemeClr val="tx1"/>
                </a:solidFill>
                <a:latin typeface="Segoe UI Light" pitchFamily="34" charset="0"/>
                <a:ea typeface="+mn-ea"/>
                <a:cs typeface="+mn-cs"/>
              </a:rPr>
              <a:t>A teller</a:t>
            </a:r>
            <a:r>
              <a:rPr lang="en-US" sz="1200" kern="1200" baseline="0" dirty="0">
                <a:solidFill>
                  <a:schemeClr val="tx1"/>
                </a:solidFill>
                <a:latin typeface="Segoe UI Light" pitchFamily="34" charset="0"/>
                <a:ea typeface="+mn-ea"/>
                <a:cs typeface="+mn-cs"/>
              </a:rPr>
              <a:t> engages with clients wherever they are. He may be behind the counter or in the lobby. He uses a company-issued device to assist with transactions. Today he receives an email that looks like it came from his company’s IT department. It instructions him to update a teller application on his device. So, he clicks.</a:t>
            </a:r>
            <a:endParaRPr lang="en-US" sz="1200" kern="1200" dirty="0">
              <a:solidFill>
                <a:schemeClr val="tx1"/>
              </a:solidFill>
              <a:latin typeface="Segoe UI Light" pitchFamily="34" charset="0"/>
              <a:ea typeface="+mn-ea"/>
              <a:cs typeface="+mn-cs"/>
            </a:endParaRPr>
          </a:p>
          <a:p>
            <a:pPr lvl="0"/>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r>
              <a:rPr lang="en-US" sz="1200" b="1" i="1" kern="1200" dirty="0">
                <a:solidFill>
                  <a:schemeClr val="tx1"/>
                </a:solidFill>
                <a:latin typeface="Segoe UI Light" pitchFamily="34" charset="0"/>
                <a:ea typeface="+mn-ea"/>
                <a:cs typeface="+mn-cs"/>
              </a:rPr>
              <a:t>When he attempts to install the app, Windows Device Guard makes a determination on whether that app is trustworthy. </a:t>
            </a:r>
            <a:r>
              <a:rPr lang="en-US" sz="1200" b="0" i="0" kern="1200" dirty="0">
                <a:solidFill>
                  <a:schemeClr val="tx1"/>
                </a:solidFill>
                <a:latin typeface="Segoe UI Light" pitchFamily="34" charset="0"/>
                <a:ea typeface="+mn-ea"/>
                <a:cs typeface="+mn-cs"/>
              </a:rPr>
              <a:t>He is blocked from the action.</a:t>
            </a:r>
          </a:p>
          <a:p>
            <a:pPr lvl="0"/>
            <a:endParaRPr lang="en-US" sz="1200" b="1" i="1" kern="1200" dirty="0">
              <a:solidFill>
                <a:schemeClr val="tx1"/>
              </a:solidFill>
              <a:latin typeface="Segoe UI Light" pitchFamily="34" charset="0"/>
              <a:ea typeface="+mn-ea"/>
              <a:cs typeface="+mn-cs"/>
            </a:endParaRPr>
          </a:p>
          <a:p>
            <a:pPr lvl="0"/>
            <a:r>
              <a:rPr lang="en-US" sz="1200" b="0" i="0" kern="1200" dirty="0">
                <a:solidFill>
                  <a:schemeClr val="tx1"/>
                </a:solidFill>
                <a:latin typeface="Segoe UI Light" pitchFamily="34" charset="0"/>
                <a:ea typeface="+mn-ea"/>
                <a:cs typeface="+mn-cs"/>
              </a:rPr>
              <a:t>As well, consider automatic teller machines (ATMs). With Windows 10 and Device Guard on these machines, you can rest easier knowing that hackers will be prevented from installing malware that could otherwise infiltrate the ATM and dispense money.</a:t>
            </a:r>
          </a:p>
          <a:p>
            <a:pPr lvl="0"/>
            <a:endParaRPr lang="en-US" sz="1200" b="0" i="0" kern="1200" dirty="0">
              <a:solidFill>
                <a:schemeClr val="tx1"/>
              </a:solidFill>
              <a:latin typeface="Segoe UI Light" pitchFamily="34" charset="0"/>
              <a:ea typeface="+mn-ea"/>
              <a:cs typeface="+mn-cs"/>
            </a:endParaRPr>
          </a:p>
          <a:p>
            <a:r>
              <a:rPr lang="en-US" sz="1200" b="1" dirty="0"/>
              <a:t>Real example</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0" dirty="0"/>
              <a:t>As</a:t>
            </a:r>
            <a:r>
              <a:rPr lang="en-US" sz="1200" b="0" baseline="0" dirty="0"/>
              <a:t> mentioned a few moments ago, once hackers gain access to a computer they may be able to then access a network and even take control of peripherals such as ATMs or otherwise. </a:t>
            </a:r>
            <a:r>
              <a:rPr lang="en-US" sz="1200" kern="1200" dirty="0">
                <a:solidFill>
                  <a:schemeClr val="tx1"/>
                </a:solidFill>
                <a:effectLst/>
                <a:latin typeface="Segoe UI Light" pitchFamily="34" charset="0"/>
                <a:ea typeface="+mn-ea"/>
                <a:cs typeface="+mn-cs"/>
              </a:rPr>
              <a:t>In the case in Singapore, the malware wa</a:t>
            </a:r>
            <a:r>
              <a:rPr lang="en-US" sz="1200" kern="1200" baseline="0" dirty="0">
                <a:solidFill>
                  <a:schemeClr val="tx1"/>
                </a:solidFill>
                <a:effectLst/>
                <a:latin typeface="Segoe UI Light" pitchFamily="34" charset="0"/>
                <a:ea typeface="+mn-ea"/>
                <a:cs typeface="+mn-cs"/>
              </a:rPr>
              <a:t>s a </a:t>
            </a:r>
            <a:r>
              <a:rPr lang="en-US" sz="1200" kern="1200" dirty="0">
                <a:solidFill>
                  <a:schemeClr val="tx1"/>
                </a:solidFill>
                <a:effectLst/>
                <a:latin typeface="Segoe UI Light" pitchFamily="34" charset="0"/>
                <a:ea typeface="+mn-ea"/>
                <a:cs typeface="+mn-cs"/>
              </a:rPr>
              <a:t>backdoor,</a:t>
            </a:r>
            <a:r>
              <a:rPr lang="en-US" sz="1200" kern="1200" baseline="0" dirty="0">
                <a:solidFill>
                  <a:schemeClr val="tx1"/>
                </a:solidFill>
                <a:effectLst/>
                <a:latin typeface="Segoe UI Light" pitchFamily="34" charset="0"/>
                <a:ea typeface="+mn-ea"/>
                <a:cs typeface="+mn-cs"/>
              </a:rPr>
              <a:t> a tactic that gives </a:t>
            </a:r>
            <a:r>
              <a:rPr lang="en-US" sz="1200" kern="1200" dirty="0">
                <a:solidFill>
                  <a:schemeClr val="tx1"/>
                </a:solidFill>
                <a:effectLst/>
                <a:latin typeface="Segoe UI Light" pitchFamily="34" charset="0"/>
                <a:ea typeface="+mn-ea"/>
                <a:cs typeface="+mn-cs"/>
              </a:rPr>
              <a:t>hackers</a:t>
            </a:r>
            <a:r>
              <a:rPr lang="en-US" sz="1200" kern="1200" baseline="0" dirty="0">
                <a:solidFill>
                  <a:schemeClr val="tx1"/>
                </a:solidFill>
                <a:effectLst/>
                <a:latin typeface="Segoe UI Light" pitchFamily="34" charset="0"/>
                <a:ea typeface="+mn-ea"/>
                <a:cs typeface="+mn-cs"/>
              </a:rPr>
              <a:t> access inside an employee’s machine or network.</a:t>
            </a:r>
            <a:r>
              <a:rPr lang="en-US" sz="1200" kern="1200" baseline="30000" dirty="0">
                <a:solidFill>
                  <a:schemeClr val="tx1"/>
                </a:solidFill>
                <a:effectLst/>
                <a:latin typeface="Segoe UI Light" pitchFamily="34" charset="0"/>
                <a:ea typeface="+mn-ea"/>
                <a:cs typeface="+mn-cs"/>
              </a:rPr>
              <a:t> 1</a:t>
            </a:r>
            <a:endParaRPr lang="en-US" sz="1200" b="0" i="0" kern="1200" dirty="0">
              <a:solidFill>
                <a:schemeClr val="tx1"/>
              </a:solidFill>
              <a:latin typeface="Segoe UI Light" pitchFamily="34" charset="0"/>
              <a:ea typeface="+mn-ea"/>
              <a:cs typeface="+mn-cs"/>
            </a:endParaRPr>
          </a:p>
          <a:p>
            <a:endParaRPr lang="en-US" sz="1200" b="0" baseline="0" dirty="0"/>
          </a:p>
          <a:p>
            <a:endParaRPr lang="en-US" sz="1200" b="0" baseline="0" dirty="0"/>
          </a:p>
          <a:p>
            <a:r>
              <a:rPr lang="en-US" sz="1200" b="1" dirty="0"/>
              <a:t>Features</a:t>
            </a:r>
            <a:br>
              <a:rPr lang="en-US" sz="1200" b="1" dirty="0"/>
            </a:br>
            <a:r>
              <a:rPr lang="en-US" sz="1200" b="1" i="1" kern="1200" dirty="0">
                <a:solidFill>
                  <a:schemeClr val="tx1"/>
                </a:solidFill>
                <a:latin typeface="Segoe UI Light" pitchFamily="34" charset="0"/>
                <a:ea typeface="+mn-ea"/>
                <a:cs typeface="+mn-cs"/>
              </a:rPr>
              <a:t>Device Guard</a:t>
            </a:r>
            <a:r>
              <a:rPr lang="en-US" sz="1200" i="1" kern="1200" dirty="0">
                <a:solidFill>
                  <a:schemeClr val="tx1"/>
                </a:solidFill>
                <a:latin typeface="Segoe UI Light" pitchFamily="34" charset="0"/>
                <a:ea typeface="+mn-ea"/>
                <a:cs typeface="+mn-cs"/>
              </a:rPr>
              <a:t> can help protect the Windows system core and helps prevent untrusted apps and executables from starting.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With Device Guard you can lock down devices, granting access only to apps from trusted sources. Device Guard uses hardware-based isolation and virtualization to help protect itself and the Windows system core from vulnerability and zero-day exploits.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Its Hyper-V Code Integrity Service feature enforces best practices for running drivers and other software at the highest level of privilege.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Here’s more about what Device Guard can do:</a:t>
            </a:r>
          </a:p>
          <a:p>
            <a:pPr lvl="0"/>
            <a:endParaRPr lang="en-US" sz="1200" dirty="0"/>
          </a:p>
          <a:p>
            <a:pPr marL="231115" indent="-231115">
              <a:buFont typeface="+mj-lt"/>
              <a:buAutoNum type="arabicPeriod"/>
            </a:pPr>
            <a:r>
              <a:rPr lang="en-US" sz="1200" b="1" kern="1200" dirty="0">
                <a:solidFill>
                  <a:schemeClr val="tx1"/>
                </a:solidFill>
                <a:latin typeface="Segoe UI Light" pitchFamily="34" charset="0"/>
                <a:ea typeface="+mn-ea"/>
                <a:cs typeface="+mn-cs"/>
              </a:rPr>
              <a:t>Protect against malware.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Help secure your environment and prevent untrusted apps and code from running by using the ultimate form of app control. Using virtualization-based security, the Device Guard feature in Windows 10 offers a solution more powerful than traditional app control products, providing rigorous protection from tampering and bypass. </a:t>
            </a:r>
          </a:p>
          <a:p>
            <a:pPr marL="231115" indent="-231115">
              <a:buFont typeface="+mj-lt"/>
              <a:buAutoNum type="arabicPeriod"/>
            </a:pPr>
            <a:r>
              <a:rPr lang="en-US" sz="1200" b="1" kern="1200" dirty="0">
                <a:solidFill>
                  <a:schemeClr val="tx1"/>
                </a:solidFill>
                <a:latin typeface="Segoe UI Light" pitchFamily="34" charset="0"/>
                <a:ea typeface="+mn-ea"/>
                <a:cs typeface="+mn-cs"/>
              </a:rPr>
              <a:t>Hardware rooted app control.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Device Guard uses virtualization-based security to isolate and help protect Device Guard features, such as the Hyper-V Code Integrity Service (HVCI), from malware and attacks, even if Windows itself has been compromised. HVCI enables Device Guard to help protect kernel mode processes from in-memory attacks, giving you a strong defense against zero-day exploits.</a:t>
            </a:r>
          </a:p>
          <a:p>
            <a:pPr marL="231115" indent="-231115">
              <a:buFont typeface="+mj-lt"/>
              <a:buAutoNum type="arabicPeriod"/>
            </a:pPr>
            <a:r>
              <a:rPr lang="en-US" sz="1200" b="1" kern="1200" dirty="0">
                <a:solidFill>
                  <a:schemeClr val="tx1"/>
                </a:solidFill>
                <a:latin typeface="Segoe UI Light" pitchFamily="34" charset="0"/>
                <a:ea typeface="+mn-ea"/>
                <a:cs typeface="+mn-cs"/>
              </a:rPr>
              <a:t>Only run trusted apps.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Device Guard helps enable your IT department to decide which software vendors and apps can be trusted within your environment. IT can designate as trustworthy the right combination of apps for your organization, from internal line-of-business apps to everything from the Windows Store to apps from specific software vendors. Device Guard works with Windows Classic apps and Universal Windows Platform apps, and it includes tools that make it easy to sign your existing apps.</a:t>
            </a:r>
          </a:p>
          <a:p>
            <a:endParaRPr lang="en-US" sz="1200" b="0" kern="1200" dirty="0">
              <a:solidFill>
                <a:schemeClr val="tx1"/>
              </a:solidFill>
              <a:latin typeface="Segoe UI Light" pitchFamily="34" charset="0"/>
              <a:ea typeface="+mn-ea"/>
              <a:cs typeface="+mn-cs"/>
            </a:endParaRPr>
          </a:p>
          <a:p>
            <a:r>
              <a:rPr lang="en-US" sz="1200" b="0" kern="1200" dirty="0">
                <a:solidFill>
                  <a:schemeClr val="tx1"/>
                </a:solidFill>
                <a:latin typeface="Segoe UI Light" pitchFamily="34" charset="0"/>
                <a:ea typeface="+mn-ea"/>
                <a:cs typeface="+mn-cs"/>
              </a:rPr>
              <a:t>Device</a:t>
            </a:r>
            <a:r>
              <a:rPr lang="en-US" sz="1200" b="0" kern="1200" baseline="0" dirty="0">
                <a:solidFill>
                  <a:schemeClr val="tx1"/>
                </a:solidFill>
                <a:latin typeface="Segoe UI Light" pitchFamily="34" charset="0"/>
                <a:ea typeface="+mn-ea"/>
                <a:cs typeface="+mn-cs"/>
              </a:rPr>
              <a:t> Guard</a:t>
            </a:r>
            <a:r>
              <a:rPr lang="en-US" sz="1200" b="0" kern="1200" dirty="0">
                <a:solidFill>
                  <a:schemeClr val="tx1"/>
                </a:solidFill>
                <a:latin typeface="Segoe UI Light" pitchFamily="34" charset="0"/>
                <a:ea typeface="+mn-ea"/>
                <a:cs typeface="+mn-cs"/>
              </a:rPr>
              <a:t> completely restricts what you can run on the device. </a:t>
            </a:r>
          </a:p>
          <a:p>
            <a:endParaRPr lang="en-US" sz="1200" b="1" kern="1200" dirty="0">
              <a:solidFill>
                <a:schemeClr val="tx1"/>
              </a:solidFill>
              <a:latin typeface="Segoe UI Light" pitchFamily="34" charset="0"/>
              <a:ea typeface="+mn-ea"/>
              <a:cs typeface="+mn-cs"/>
            </a:endParaRPr>
          </a:p>
          <a:p>
            <a:r>
              <a:rPr lang="en-US" sz="1200" b="1" dirty="0"/>
              <a:t>Benefits</a:t>
            </a:r>
            <a:endParaRPr lang="en-US" sz="1200" dirty="0"/>
          </a:p>
          <a:p>
            <a:r>
              <a:rPr lang="en-US" sz="1200" kern="1200" dirty="0">
                <a:solidFill>
                  <a:schemeClr val="tx1"/>
                </a:solidFill>
                <a:latin typeface="Segoe UI Light" pitchFamily="34" charset="0"/>
                <a:ea typeface="+mn-ea"/>
                <a:cs typeface="+mn-cs"/>
              </a:rPr>
              <a:t>In our scenario story, when the teller attempted</a:t>
            </a:r>
            <a:r>
              <a:rPr lang="en-US" sz="1200" kern="1200" baseline="0" dirty="0">
                <a:solidFill>
                  <a:schemeClr val="tx1"/>
                </a:solidFill>
                <a:latin typeface="Segoe UI Light" pitchFamily="34" charset="0"/>
                <a:ea typeface="+mn-ea"/>
                <a:cs typeface="+mn-cs"/>
              </a:rPr>
              <a:t> to install the app</a:t>
            </a:r>
            <a:r>
              <a:rPr lang="en-US" sz="1200" kern="1200" dirty="0">
                <a:solidFill>
                  <a:schemeClr val="tx1"/>
                </a:solidFill>
                <a:latin typeface="Segoe UI Light" pitchFamily="34" charset="0"/>
                <a:ea typeface="+mn-ea"/>
                <a:cs typeface="+mn-cs"/>
              </a:rPr>
              <a:t>, it could have installed</a:t>
            </a:r>
            <a:r>
              <a:rPr lang="en-US" sz="1200" kern="1200" baseline="0" dirty="0">
                <a:solidFill>
                  <a:schemeClr val="tx1"/>
                </a:solidFill>
                <a:latin typeface="Segoe UI Light" pitchFamily="34" charset="0"/>
                <a:ea typeface="+mn-ea"/>
                <a:cs typeface="+mn-cs"/>
              </a:rPr>
              <a:t> something with</a:t>
            </a:r>
            <a:r>
              <a:rPr lang="en-US" sz="1200" kern="1200" dirty="0">
                <a:solidFill>
                  <a:schemeClr val="tx1"/>
                </a:solidFill>
                <a:latin typeface="Segoe UI Light" pitchFamily="34" charset="0"/>
                <a:ea typeface="+mn-ea"/>
                <a:cs typeface="+mn-cs"/>
              </a:rPr>
              <a:t> malware on the machine without him even knowing it—potentially stopping his firewall software from running and affecting the</a:t>
            </a:r>
            <a:r>
              <a:rPr lang="en-US" sz="1200" kern="1200" baseline="0" dirty="0">
                <a:solidFill>
                  <a:schemeClr val="tx1"/>
                </a:solidFill>
                <a:latin typeface="Segoe UI Light" pitchFamily="34" charset="0"/>
                <a:ea typeface="+mn-ea"/>
                <a:cs typeface="+mn-cs"/>
              </a:rPr>
              <a:t> whole network.</a:t>
            </a:r>
            <a:r>
              <a:rPr lang="en-US" sz="1200" kern="1200" dirty="0">
                <a:solidFill>
                  <a:schemeClr val="tx1"/>
                </a:solidFill>
                <a:latin typeface="Segoe UI Light" pitchFamily="34" charset="0"/>
                <a:ea typeface="+mn-ea"/>
                <a:cs typeface="+mn-cs"/>
              </a:rPr>
              <a:t> But with Device Guard</a:t>
            </a:r>
            <a:r>
              <a:rPr lang="en-US" sz="1200" kern="1200" baseline="0" dirty="0">
                <a:solidFill>
                  <a:schemeClr val="tx1"/>
                </a:solidFill>
                <a:latin typeface="Segoe UI Light" pitchFamily="34" charset="0"/>
                <a:ea typeface="+mn-ea"/>
                <a:cs typeface="+mn-cs"/>
              </a:rPr>
              <a:t> installed,</a:t>
            </a:r>
            <a:r>
              <a:rPr lang="en-US" sz="1200" kern="1200" dirty="0">
                <a:solidFill>
                  <a:schemeClr val="tx1"/>
                </a:solidFill>
                <a:latin typeface="Segoe UI Light" pitchFamily="34" charset="0"/>
                <a:ea typeface="+mn-ea"/>
                <a:cs typeface="+mn-cs"/>
              </a:rPr>
              <a:t> apps have to first earn their trust</a:t>
            </a:r>
            <a:r>
              <a:rPr lang="en-US" sz="1200" kern="1200" baseline="0" dirty="0">
                <a:solidFill>
                  <a:schemeClr val="tx1"/>
                </a:solidFill>
                <a:latin typeface="Segoe UI Light" pitchFamily="34" charset="0"/>
                <a:ea typeface="+mn-ea"/>
                <a:cs typeface="+mn-cs"/>
              </a:rPr>
              <a:t>—before a breach can happen.</a:t>
            </a:r>
            <a:r>
              <a:rPr lang="en-US" sz="1200" kern="1200" dirty="0">
                <a:solidFill>
                  <a:schemeClr val="tx1"/>
                </a:solidFill>
                <a:latin typeface="Segoe UI Light" pitchFamily="34" charset="0"/>
                <a:ea typeface="+mn-ea"/>
                <a:cs typeface="+mn-cs"/>
              </a:rPr>
              <a:t> </a:t>
            </a:r>
          </a:p>
          <a:p>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With Device Guard on Windows 10, </a:t>
            </a:r>
            <a:r>
              <a:rPr lang="en-US" sz="1200" b="1" i="1" kern="1200" dirty="0">
                <a:solidFill>
                  <a:schemeClr val="tx1"/>
                </a:solidFill>
                <a:latin typeface="Segoe UI Light" pitchFamily="34" charset="0"/>
                <a:ea typeface="+mn-ea"/>
                <a:cs typeface="+mn-cs"/>
              </a:rPr>
              <a:t>you are in control of your environment and a step ahead of malware. </a:t>
            </a:r>
            <a:r>
              <a:rPr lang="en-US" sz="1200" kern="1200" dirty="0">
                <a:solidFill>
                  <a:schemeClr val="tx1"/>
                </a:solidFill>
                <a:latin typeface="Segoe UI Light" pitchFamily="34" charset="0"/>
                <a:ea typeface="+mn-ea"/>
                <a:cs typeface="+mn-cs"/>
              </a:rPr>
              <a:t>You can help safeguard against threats—current and future—all built in, at no extra cost. </a:t>
            </a:r>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endParaRPr lang="en-US" sz="1200" b="1" i="1" kern="1200" dirty="0">
              <a:solidFill>
                <a:schemeClr val="tx1"/>
              </a:solidFill>
              <a:latin typeface="Segoe UI Light" pitchFamily="34" charset="0"/>
              <a:ea typeface="+mn-ea"/>
              <a:cs typeface="+mn-cs"/>
            </a:endParaRPr>
          </a:p>
          <a:p>
            <a:endParaRPr lang="en-US" sz="1200" b="1" i="1" kern="1200" dirty="0">
              <a:solidFill>
                <a:schemeClr val="tx1"/>
              </a:solidFill>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To learn more about </a:t>
            </a:r>
            <a:r>
              <a:rPr lang="en-US" sz="1200" kern="1200" dirty="0">
                <a:solidFill>
                  <a:schemeClr val="tx1"/>
                </a:solidFill>
                <a:latin typeface="Segoe UI Light" pitchFamily="34" charset="0"/>
                <a:ea typeface="+mn-ea"/>
                <a:cs typeface="+mn-cs"/>
              </a:rPr>
              <a:t>Device Guard </a:t>
            </a:r>
            <a:r>
              <a:rPr lang="en-US" sz="900" kern="1200" dirty="0">
                <a:solidFill>
                  <a:schemeClr val="tx1"/>
                </a:solidFill>
                <a:effectLst/>
                <a:latin typeface="Segoe UI Light" pitchFamily="34" charset="0"/>
                <a:ea typeface="+mn-ea"/>
                <a:cs typeface="+mn-cs"/>
              </a:rPr>
              <a:t>for yourself,</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reference the Windows 10 Commercial Storybook https://microsoft.sharepoint.com/sites/Infopedia_G02KC/Pages/Custom/Windows10Storybooks.aspx</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kern="1200" dirty="0">
                <a:solidFill>
                  <a:schemeClr val="tx1"/>
                </a:solidFill>
                <a:latin typeface="Segoe UI Light" pitchFamily="34" charset="0"/>
                <a:ea typeface="+mn-ea"/>
                <a:cs typeface="+mn-cs"/>
              </a:rPr>
              <a:t>[Advance slide]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Sources:</a:t>
            </a:r>
          </a:p>
          <a:p>
            <a:r>
              <a:rPr lang="en-US" sz="1200" kern="1200" baseline="30000" dirty="0">
                <a:solidFill>
                  <a:schemeClr val="tx1"/>
                </a:solidFill>
                <a:effectLst/>
                <a:latin typeface="Segoe UI Light" pitchFamily="34" charset="0"/>
                <a:ea typeface="+mn-ea"/>
                <a:cs typeface="+mn-cs"/>
              </a:rPr>
              <a:t>1</a:t>
            </a:r>
            <a:r>
              <a:rPr lang="en-US" sz="1200" kern="1200" baseline="0" dirty="0">
                <a:solidFill>
                  <a:schemeClr val="tx1"/>
                </a:solidFill>
                <a:effectLst/>
                <a:latin typeface="Segoe UI Light" pitchFamily="34" charset="0"/>
                <a:ea typeface="+mn-ea"/>
                <a:cs typeface="+mn-cs"/>
              </a:rPr>
              <a:t>http://www.computerweekly.com/news/450280227/Adwind-at-centre-of-cyber-attack-on-Singapore-bank</a:t>
            </a:r>
            <a:endParaRPr lang="en-US" sz="2000" b="1" kern="1200" dirty="0">
              <a:solidFill>
                <a:schemeClr val="tx1"/>
              </a:solidFill>
              <a:latin typeface="Segoe UI Light" pitchFamily="34" charset="0"/>
              <a:ea typeface="+mn-ea"/>
              <a:cs typeface="+mn-cs"/>
            </a:endParaRPr>
          </a:p>
          <a:p>
            <a:endParaRPr lang="en-US" sz="1200" b="1" i="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479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4</a:t>
            </a:r>
            <a:r>
              <a:rPr lang="en-US" sz="1200" kern="1200" dirty="0">
                <a:solidFill>
                  <a:schemeClr val="tx1"/>
                </a:solidFill>
                <a:latin typeface="Segoe UI Light" pitchFamily="34" charset="0"/>
                <a:ea typeface="+mn-ea"/>
                <a:cs typeface="+mn-cs"/>
              </a:rPr>
              <a:t> minutes</a:t>
            </a:r>
          </a:p>
          <a:p>
            <a:pPr lvl="0"/>
            <a:endParaRPr lang="en-US" sz="1200" b="1" kern="1200" dirty="0">
              <a:solidFill>
                <a:schemeClr val="tx1"/>
              </a:solidFill>
              <a:latin typeface="Segoe UI Light" pitchFamily="34" charset="0"/>
              <a:ea typeface="+mn-ea"/>
              <a:cs typeface="+mn-cs"/>
            </a:endParaRPr>
          </a:p>
          <a:p>
            <a:pPr marL="0" lvl="0" indent="0">
              <a:buFont typeface="Arial" panose="020B0604020202020204" pitchFamily="34" charset="0"/>
              <a:buNone/>
            </a:pPr>
            <a:r>
              <a:rPr lang="en-US" sz="1200" b="1" kern="1200" dirty="0">
                <a:solidFill>
                  <a:schemeClr val="tx1"/>
                </a:solidFill>
                <a:latin typeface="Segoe UI Light" pitchFamily="34" charset="0"/>
                <a:ea typeface="+mn-ea"/>
                <a:cs typeface="+mn-cs"/>
              </a:rPr>
              <a:t>Key points to cover</a:t>
            </a:r>
          </a:p>
          <a:p>
            <a:pPr marL="171450" lvl="0" indent="-171450">
              <a:buFont typeface="Arial" panose="020B0604020202020204" pitchFamily="34" charset="0"/>
              <a:buChar char="•"/>
            </a:pPr>
            <a:r>
              <a:rPr lang="en-US" sz="1200" kern="1200" dirty="0">
                <a:solidFill>
                  <a:schemeClr val="tx1"/>
                </a:solidFill>
                <a:latin typeface="Segoe UI Light" pitchFamily="34" charset="0"/>
                <a:ea typeface="+mn-ea"/>
                <a:cs typeface="+mn-cs"/>
              </a:rPr>
              <a:t>Windows Defender Application Guard feature function and benefits.</a:t>
            </a:r>
          </a:p>
          <a:p>
            <a:pPr lvl="0"/>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Use case</a:t>
            </a:r>
          </a:p>
          <a:p>
            <a:pPr lvl="0"/>
            <a:r>
              <a:rPr lang="en-US" sz="1200" kern="1200" dirty="0">
                <a:solidFill>
                  <a:schemeClr val="tx1"/>
                </a:solidFill>
                <a:latin typeface="Segoe UI Light" pitchFamily="34" charset="0"/>
                <a:ea typeface="+mn-ea"/>
                <a:cs typeface="+mn-cs"/>
              </a:rPr>
              <a:t>The managing director has a busy day—every day. He takes care of the bank and his staff</a:t>
            </a:r>
            <a:r>
              <a:rPr lang="en-US" sz="1200" kern="1200" baseline="0" dirty="0">
                <a:solidFill>
                  <a:schemeClr val="tx1"/>
                </a:solidFill>
                <a:latin typeface="Segoe UI Light" pitchFamily="34" charset="0"/>
                <a:ea typeface="+mn-ea"/>
                <a:cs typeface="+mn-cs"/>
              </a:rPr>
              <a:t> and performs research via the Internet—to learn about new potential business partners, for example. Here he has performed an Internet search via Microsoft Edge and visits an unfamiliar website. His company has already set up an approved whitelist of URLs that can be run, and this website is not on that list.</a:t>
            </a:r>
            <a:endParaRPr lang="en-US" sz="1200" kern="120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r>
              <a:rPr lang="en-US" sz="900" b="1" i="1" kern="1200" dirty="0">
                <a:solidFill>
                  <a:schemeClr val="tx1"/>
                </a:solidFill>
                <a:effectLst/>
                <a:latin typeface="Segoe UI Light" pitchFamily="34" charset="0"/>
                <a:ea typeface="+mn-ea"/>
                <a:cs typeface="+mn-cs"/>
              </a:rPr>
              <a:t>Microsoft Edge when in Windows Defender</a:t>
            </a:r>
            <a:r>
              <a:rPr lang="en-US" sz="900" b="1" i="1" kern="1200" baseline="0" dirty="0">
                <a:solidFill>
                  <a:schemeClr val="tx1"/>
                </a:solidFill>
                <a:effectLst/>
                <a:latin typeface="Segoe UI Light" pitchFamily="34" charset="0"/>
                <a:ea typeface="+mn-ea"/>
                <a:cs typeface="+mn-cs"/>
              </a:rPr>
              <a:t> Application Guard mode </a:t>
            </a:r>
            <a:r>
              <a:rPr lang="en-US" sz="900" b="1" i="1" kern="1200" dirty="0">
                <a:solidFill>
                  <a:schemeClr val="tx1"/>
                </a:solidFill>
                <a:effectLst/>
                <a:latin typeface="Segoe UI Light" pitchFamily="34" charset="0"/>
                <a:ea typeface="+mn-ea"/>
                <a:cs typeface="+mn-cs"/>
              </a:rPr>
              <a:t>does not recognize this as a trusted website. </a:t>
            </a:r>
            <a:r>
              <a:rPr lang="en-US" sz="900" kern="1200" dirty="0">
                <a:solidFill>
                  <a:schemeClr val="tx1"/>
                </a:solidFill>
                <a:effectLst/>
                <a:latin typeface="Segoe UI Light" pitchFamily="34" charset="0"/>
                <a:ea typeface="+mn-ea"/>
                <a:cs typeface="+mn-cs"/>
              </a:rPr>
              <a:t>It is not on the corporate-approved list of accessible URLs. </a:t>
            </a:r>
            <a:r>
              <a:rPr lang="en-US" sz="900" b="1" i="1" kern="1200" dirty="0">
                <a:solidFill>
                  <a:schemeClr val="tx1"/>
                </a:solidFill>
                <a:effectLst/>
                <a:latin typeface="Segoe UI Light" pitchFamily="34" charset="0"/>
                <a:ea typeface="+mn-ea"/>
                <a:cs typeface="+mn-cs"/>
              </a:rPr>
              <a:t>It’s important to note that Microsoft Edge does allow him to visit the website</a:t>
            </a:r>
            <a:r>
              <a:rPr lang="en-US" sz="900" kern="1200" dirty="0">
                <a:solidFill>
                  <a:schemeClr val="tx1"/>
                </a:solidFill>
                <a:effectLst/>
                <a:latin typeface="Segoe UI Light" pitchFamily="34" charset="0"/>
                <a:ea typeface="+mn-ea"/>
                <a:cs typeface="+mn-cs"/>
              </a:rPr>
              <a:t>—after all, the managing director needs to be able to do his job and visit many different websites each day. </a:t>
            </a:r>
            <a:r>
              <a:rPr lang="en-US" sz="900" b="1" i="1" kern="1200" dirty="0">
                <a:solidFill>
                  <a:schemeClr val="tx1"/>
                </a:solidFill>
                <a:effectLst/>
                <a:latin typeface="Segoe UI Light" pitchFamily="34" charset="0"/>
                <a:ea typeface="+mn-ea"/>
                <a:cs typeface="+mn-cs"/>
              </a:rPr>
              <a:t>But, it opens the site in a secure</a:t>
            </a:r>
            <a:r>
              <a:rPr lang="en-US" sz="900" b="1" i="1" kern="1200" baseline="0" dirty="0">
                <a:solidFill>
                  <a:schemeClr val="tx1"/>
                </a:solidFill>
                <a:effectLst/>
                <a:latin typeface="Segoe UI Light" pitchFamily="34" charset="0"/>
                <a:ea typeface="+mn-ea"/>
                <a:cs typeface="+mn-cs"/>
              </a:rPr>
              <a:t> container powered by Windows Defender Application Guard, </a:t>
            </a:r>
            <a:r>
              <a:rPr lang="en-US" sz="900" b="0" i="0" kern="1200" dirty="0">
                <a:solidFill>
                  <a:schemeClr val="tx1"/>
                </a:solidFill>
                <a:effectLst/>
                <a:latin typeface="Segoe UI Light" pitchFamily="34" charset="0"/>
                <a:ea typeface="+mn-ea"/>
                <a:cs typeface="+mn-cs"/>
              </a:rPr>
              <a:t>allowing him to get the information he needs, while better protecting the devices, apps, and data from potential malware, vulnerability exploits, and even zero days.</a:t>
            </a:r>
          </a:p>
          <a:p>
            <a:pPr lvl="0"/>
            <a:endParaRPr lang="en-US" sz="1200" b="1" dirty="0"/>
          </a:p>
          <a:p>
            <a:r>
              <a:rPr lang="en-US" sz="1200" b="1" dirty="0"/>
              <a:t>Features</a:t>
            </a:r>
            <a:br>
              <a:rPr lang="en-US" sz="1200" b="1" dirty="0"/>
            </a:br>
            <a:r>
              <a:rPr lang="en-US" sz="900" kern="1200" dirty="0">
                <a:solidFill>
                  <a:schemeClr val="tx1"/>
                </a:solidFill>
                <a:effectLst/>
                <a:latin typeface="Segoe UI Light" pitchFamily="34" charset="0"/>
                <a:ea typeface="+mn-ea"/>
                <a:cs typeface="+mn-cs"/>
              </a:rPr>
              <a:t>Microsoft Edge when in Windows Defender Application Guard mode isolates untrusted user activity such as browsing the Internet with Microsoft Edge, using light-weight, hardware-based virtual machines (containers).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It automatically runs a virtualized instance of the browser and contains the browsing activity away from the rest of the system.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When the new browser window appears, it features a window decoration indicating the session is running a container as the user lands on an untrusted website. A user can then make a determination to close the Microsoft</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Edge window and the entire session is discarded, including any malware.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host network is left untouched, as any malware is not able to jump out of the container.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Documents downloaded in the container are not persisted between container sessions; documents downloaded in the container are blocked from being downloaded or saved to the host.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As well, the state of the container is not persisted between sessions. I.e. cookies, remembered passwords, favorites, and temporary files will not be persisted from session to session in a container.</a:t>
            </a:r>
          </a:p>
          <a:p>
            <a:endParaRPr lang="en-US" sz="1200" b="1" kern="1200" dirty="0">
              <a:solidFill>
                <a:schemeClr val="tx1"/>
              </a:solidFill>
              <a:latin typeface="Segoe UI Light" pitchFamily="34" charset="0"/>
              <a:ea typeface="+mn-ea"/>
              <a:cs typeface="+mn-cs"/>
            </a:endParaRPr>
          </a:p>
          <a:p>
            <a:r>
              <a:rPr lang="en-US" sz="1200" b="1" dirty="0"/>
              <a:t>Benefits</a:t>
            </a:r>
            <a:endParaRPr lang="en-US" sz="1200" dirty="0"/>
          </a:p>
          <a:p>
            <a:r>
              <a:rPr lang="en-US" sz="1200" kern="1200" dirty="0">
                <a:solidFill>
                  <a:schemeClr val="tx1"/>
                </a:solidFill>
                <a:latin typeface="Segoe UI Light" pitchFamily="34" charset="0"/>
                <a:ea typeface="+mn-ea"/>
                <a:cs typeface="+mn-cs"/>
              </a:rPr>
              <a:t>In our scenario story, when the managing director visited the website, it could have contained</a:t>
            </a:r>
            <a:r>
              <a:rPr lang="en-US" sz="1200" kern="1200" baseline="0" dirty="0">
                <a:solidFill>
                  <a:schemeClr val="tx1"/>
                </a:solidFill>
                <a:latin typeface="Segoe UI Light" pitchFamily="34" charset="0"/>
                <a:ea typeface="+mn-ea"/>
                <a:cs typeface="+mn-cs"/>
              </a:rPr>
              <a:t> something harmful that would have infiltrated his PC and network. </a:t>
            </a:r>
            <a:r>
              <a:rPr lang="en-US" sz="900" kern="1200" dirty="0">
                <a:solidFill>
                  <a:schemeClr val="tx1"/>
                </a:solidFill>
                <a:effectLst/>
                <a:latin typeface="Segoe UI Light" pitchFamily="34" charset="0"/>
                <a:ea typeface="+mn-ea"/>
                <a:cs typeface="+mn-cs"/>
              </a:rPr>
              <a:t>But with Microsoft Edge when in Windows Defender Application Guard mode, the </a:t>
            </a:r>
            <a:r>
              <a:rPr lang="en-US" sz="900" kern="1200" baseline="0" dirty="0">
                <a:solidFill>
                  <a:schemeClr val="tx1"/>
                </a:solidFill>
                <a:effectLst/>
                <a:latin typeface="Segoe UI Light" pitchFamily="34" charset="0"/>
                <a:ea typeface="+mn-ea"/>
                <a:cs typeface="+mn-cs"/>
              </a:rPr>
              <a:t>director </a:t>
            </a:r>
            <a:r>
              <a:rPr lang="en-US" sz="900" kern="1200" dirty="0">
                <a:solidFill>
                  <a:schemeClr val="tx1"/>
                </a:solidFill>
                <a:effectLst/>
                <a:latin typeface="Segoe UI Light" pitchFamily="34" charset="0"/>
                <a:ea typeface="+mn-ea"/>
                <a:cs typeface="+mn-cs"/>
              </a:rPr>
              <a:t>can visit the website that he needs while the operating system is better protected from malware.</a:t>
            </a:r>
            <a:endParaRPr lang="en-US" sz="1200" kern="1200" dirty="0">
              <a:solidFill>
                <a:schemeClr val="tx1"/>
              </a:solidFill>
              <a:latin typeface="Segoe UI Light" pitchFamily="34" charset="0"/>
              <a:ea typeface="+mn-ea"/>
              <a:cs typeface="+mn-cs"/>
            </a:endParaRPr>
          </a:p>
          <a:p>
            <a:endParaRPr lang="en-US" sz="1200" kern="120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kern="1200" dirty="0">
                <a:solidFill>
                  <a:schemeClr val="tx1"/>
                </a:solidFill>
                <a:latin typeface="Segoe UI Light" pitchFamily="34" charset="0"/>
                <a:ea typeface="+mn-ea"/>
                <a:cs typeface="+mn-cs"/>
              </a:rPr>
              <a:t>[Advance slide]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endParaRPr lang="en-US" sz="1200" b="1" i="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16018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3</a:t>
            </a:r>
            <a:r>
              <a:rPr lang="en-US" sz="1200" kern="1200" dirty="0">
                <a:solidFill>
                  <a:schemeClr val="tx1"/>
                </a:solidFill>
                <a:latin typeface="Segoe UI Light" pitchFamily="34" charset="0"/>
                <a:ea typeface="+mn-ea"/>
                <a:cs typeface="+mn-cs"/>
              </a:rPr>
              <a:t> minutes</a:t>
            </a:r>
          </a:p>
          <a:p>
            <a:pPr defTabSz="924458">
              <a:lnSpc>
                <a:spcPct val="100000"/>
              </a:lnSpc>
              <a:spcAft>
                <a:spcPts val="0"/>
              </a:spcAft>
              <a:defRPr/>
            </a:pPr>
            <a:endParaRPr lang="en-US" sz="1200" b="1"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1450" indent="-171450" defTabSz="924458">
              <a:lnSpc>
                <a:spcPct val="100000"/>
              </a:lnSpc>
              <a:spcAft>
                <a:spcPts val="0"/>
              </a:spcAft>
              <a:buFont typeface="Arial" panose="020B0604020202020204" pitchFamily="34" charset="0"/>
              <a:buChar char="•"/>
              <a:defRPr/>
            </a:pPr>
            <a:r>
              <a:rPr lang="en-US" sz="1200" b="0" kern="1200" dirty="0">
                <a:solidFill>
                  <a:schemeClr val="tx1"/>
                </a:solidFill>
                <a:latin typeface="Segoe UI Light" pitchFamily="34" charset="0"/>
                <a:ea typeface="+mn-ea"/>
                <a:cs typeface="+mn-cs"/>
              </a:rPr>
              <a:t>Windows 10 modern hardware features and functions </a:t>
            </a:r>
          </a:p>
          <a:p>
            <a:pPr defTabSz="924458">
              <a:lnSpc>
                <a:spcPct val="100000"/>
              </a:lnSpc>
              <a:spcAft>
                <a:spcPts val="0"/>
              </a:spcAft>
              <a:defRPr/>
            </a:pPr>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Use case</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In the back office, the security officer and IT team must maintain control over a plethora of devices in the environment</a:t>
            </a:r>
            <a:r>
              <a:rPr lang="en-US" sz="1200" kern="1200" baseline="0" dirty="0">
                <a:solidFill>
                  <a:schemeClr val="tx1"/>
                </a:solidFill>
                <a:latin typeface="Segoe UI Light" pitchFamily="34" charset="0"/>
                <a:ea typeface="+mn-ea"/>
                <a:cs typeface="+mn-cs"/>
              </a:rPr>
              <a:t>…</a:t>
            </a:r>
            <a:r>
              <a:rPr lang="en-US" sz="1200" kern="1200" dirty="0">
                <a:solidFill>
                  <a:schemeClr val="tx1"/>
                </a:solidFill>
                <a:latin typeface="Segoe UI Light" pitchFamily="34" charset="0"/>
                <a:ea typeface="+mn-ea"/>
                <a:cs typeface="+mn-cs"/>
              </a:rPr>
              <a:t>from employees bringing personal phones</a:t>
            </a:r>
            <a:r>
              <a:rPr lang="en-US" sz="1200" kern="1200" baseline="0" dirty="0">
                <a:solidFill>
                  <a:schemeClr val="tx1"/>
                </a:solidFill>
                <a:latin typeface="Segoe UI Light" pitchFamily="34" charset="0"/>
                <a:ea typeface="+mn-ea"/>
                <a:cs typeface="+mn-cs"/>
              </a:rPr>
              <a:t> and </a:t>
            </a:r>
            <a:r>
              <a:rPr lang="en-US" sz="1200" kern="1200" dirty="0">
                <a:solidFill>
                  <a:schemeClr val="tx1"/>
                </a:solidFill>
                <a:latin typeface="Segoe UI Light" pitchFamily="34" charset="0"/>
                <a:ea typeface="+mn-ea"/>
                <a:cs typeface="+mn-cs"/>
              </a:rPr>
              <a:t>devices into work, to corporate PCs to digital signs and kiosk in branch offices.</a:t>
            </a:r>
            <a:r>
              <a:rPr lang="en-US" sz="1200" kern="1200" baseline="0" dirty="0">
                <a:solidFill>
                  <a:schemeClr val="tx1"/>
                </a:solidFill>
                <a:latin typeface="Segoe UI Light" pitchFamily="34" charset="0"/>
                <a:ea typeface="+mn-ea"/>
                <a:cs typeface="+mn-cs"/>
              </a:rPr>
              <a:t> As well, they must set up</a:t>
            </a:r>
            <a:r>
              <a:rPr lang="en-US" sz="1200" kern="1200" dirty="0">
                <a:solidFill>
                  <a:schemeClr val="tx1"/>
                </a:solidFill>
                <a:latin typeface="Segoe UI Light" pitchFamily="34" charset="0"/>
                <a:ea typeface="+mn-ea"/>
                <a:cs typeface="+mn-cs"/>
              </a:rPr>
              <a:t> new devices for the distributed field teams to use. These roles need to better secure all of the devices and connections, which is possible using a variety of tools already built in to Windows 10.</a:t>
            </a:r>
          </a:p>
          <a:p>
            <a:pPr lvl="0"/>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Features</a:t>
            </a:r>
            <a:endParaRPr lang="en-US" sz="1200"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Here are some of the features built in to Windows 10 Enterprise Edition</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that enable your organization to better protect devices, leverage modern access controls, help</a:t>
            </a:r>
            <a:r>
              <a:rPr lang="en-US" sz="1200" kern="1200" baseline="0" dirty="0">
                <a:solidFill>
                  <a:schemeClr val="tx1"/>
                </a:solidFill>
                <a:latin typeface="Segoe UI Light" pitchFamily="34" charset="0"/>
                <a:ea typeface="+mn-ea"/>
                <a:cs typeface="+mn-cs"/>
              </a:rPr>
              <a:t> e</a:t>
            </a:r>
            <a:r>
              <a:rPr lang="en-US" sz="1200" kern="1200" dirty="0">
                <a:solidFill>
                  <a:schemeClr val="tx1"/>
                </a:solidFill>
                <a:latin typeface="Segoe UI Light" pitchFamily="34" charset="0"/>
                <a:ea typeface="+mn-ea"/>
                <a:cs typeface="+mn-cs"/>
              </a:rPr>
              <a:t>nsure trusted boots, and help ensure that only certified apps are running.</a:t>
            </a:r>
          </a:p>
          <a:p>
            <a:pPr marL="231115" indent="-231115">
              <a:buFont typeface="+mj-lt"/>
              <a:buAutoNum type="arabicPeriod"/>
            </a:pPr>
            <a:r>
              <a:rPr lang="en-US" sz="1200" b="1" kern="1200" dirty="0">
                <a:solidFill>
                  <a:schemeClr val="tx1"/>
                </a:solidFill>
                <a:latin typeface="Segoe UI Light" pitchFamily="34" charset="0"/>
                <a:ea typeface="+mn-ea"/>
                <a:cs typeface="+mn-cs"/>
              </a:rPr>
              <a:t>App-specific VPN access </a:t>
            </a:r>
            <a:r>
              <a:rPr lang="en-US" sz="1200" kern="1200" dirty="0">
                <a:solidFill>
                  <a:schemeClr val="tx1"/>
                </a:solidFill>
                <a:latin typeface="Segoe UI Light" pitchFamily="34" charset="0"/>
                <a:ea typeface="+mn-ea"/>
                <a:cs typeface="+mn-cs"/>
              </a:rPr>
              <a:t>helps you maintain the integrity of your devices and your organization’s platform by determining trustworthiness using Unified Extensible Firmware Interface </a:t>
            </a:r>
            <a:r>
              <a:rPr lang="en-US" sz="1200" b="1" kern="1200" dirty="0">
                <a:solidFill>
                  <a:schemeClr val="tx1"/>
                </a:solidFill>
                <a:latin typeface="Segoe UI Light" pitchFamily="34" charset="0"/>
                <a:ea typeface="+mn-ea"/>
                <a:cs typeface="+mn-cs"/>
              </a:rPr>
              <a:t>(UEFI)</a:t>
            </a:r>
            <a:r>
              <a:rPr lang="en-US" sz="1200" kern="1200" dirty="0">
                <a:solidFill>
                  <a:schemeClr val="tx1"/>
                </a:solidFill>
                <a:latin typeface="Segoe UI Light" pitchFamily="34" charset="0"/>
                <a:ea typeface="+mn-ea"/>
                <a:cs typeface="+mn-cs"/>
              </a:rPr>
              <a:t> and Trusted Platform Module </a:t>
            </a:r>
            <a:r>
              <a:rPr lang="en-US" sz="1200" b="1" kern="1200" dirty="0">
                <a:solidFill>
                  <a:schemeClr val="tx1"/>
                </a:solidFill>
                <a:latin typeface="Segoe UI Light" pitchFamily="34" charset="0"/>
                <a:ea typeface="+mn-ea"/>
                <a:cs typeface="+mn-cs"/>
              </a:rPr>
              <a:t>(TPM)</a:t>
            </a:r>
            <a:r>
              <a:rPr lang="en-US" sz="1200" kern="1200" dirty="0">
                <a:solidFill>
                  <a:schemeClr val="tx1"/>
                </a:solidFill>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This helps ensure</a:t>
            </a:r>
            <a:r>
              <a:rPr lang="en-US" sz="900" kern="1200" baseline="0" dirty="0">
                <a:solidFill>
                  <a:schemeClr val="tx1"/>
                </a:solidFill>
                <a:effectLst/>
                <a:latin typeface="Segoe UI Light" pitchFamily="34" charset="0"/>
                <a:ea typeface="+mn-ea"/>
                <a:cs typeface="+mn-cs"/>
              </a:rPr>
              <a:t> that only authorized a</a:t>
            </a:r>
            <a:r>
              <a:rPr lang="en-US" sz="900" kern="1200" dirty="0">
                <a:solidFill>
                  <a:schemeClr val="tx1"/>
                </a:solidFill>
                <a:effectLst/>
                <a:latin typeface="Segoe UI Light" pitchFamily="34" charset="0"/>
                <a:ea typeface="+mn-ea"/>
                <a:cs typeface="+mn-cs"/>
              </a:rPr>
              <a:t>pps can communicate across the VPN—and that malware on the client won’t propagate to</a:t>
            </a:r>
            <a:r>
              <a:rPr lang="en-US" sz="900" kern="1200" baseline="0" dirty="0">
                <a:solidFill>
                  <a:schemeClr val="tx1"/>
                </a:solidFill>
                <a:effectLst/>
                <a:latin typeface="Segoe UI Light" pitchFamily="34" charset="0"/>
                <a:ea typeface="+mn-ea"/>
                <a:cs typeface="+mn-cs"/>
              </a:rPr>
              <a:t> your organization’s network.</a:t>
            </a:r>
            <a:endParaRPr lang="en-US" sz="1200" kern="1200" dirty="0">
              <a:solidFill>
                <a:schemeClr val="tx1"/>
              </a:solidFill>
              <a:latin typeface="Segoe UI Light" pitchFamily="34" charset="0"/>
              <a:ea typeface="+mn-ea"/>
              <a:cs typeface="+mn-cs"/>
            </a:endParaRPr>
          </a:p>
          <a:p>
            <a:pPr marL="231115" indent="-231115">
              <a:buFont typeface="+mj-lt"/>
              <a:buAutoNum type="arabicPeriod"/>
            </a:pPr>
            <a:r>
              <a:rPr lang="en-US" sz="1200" b="1" kern="1200" dirty="0">
                <a:solidFill>
                  <a:schemeClr val="tx1"/>
                </a:solidFill>
                <a:latin typeface="Segoe UI Light" pitchFamily="34" charset="0"/>
                <a:ea typeface="+mn-ea"/>
                <a:cs typeface="+mn-cs"/>
              </a:rPr>
              <a:t>Ensure trusted boot</a:t>
            </a:r>
            <a:r>
              <a:rPr lang="en-US" sz="1200" kern="1200" dirty="0">
                <a:solidFill>
                  <a:schemeClr val="tx1"/>
                </a:solidFill>
                <a:latin typeface="Segoe UI Light" pitchFamily="34" charset="0"/>
                <a:ea typeface="+mn-ea"/>
                <a:cs typeface="+mn-cs"/>
              </a:rPr>
              <a:t> by closing off the pathways that allow malware to hide. With </a:t>
            </a:r>
            <a:r>
              <a:rPr lang="en-US" sz="1200" b="1" kern="1200" dirty="0">
                <a:solidFill>
                  <a:schemeClr val="tx1"/>
                </a:solidFill>
                <a:latin typeface="Segoe UI Light" pitchFamily="34" charset="0"/>
                <a:ea typeface="+mn-ea"/>
                <a:cs typeface="+mn-cs"/>
              </a:rPr>
              <a:t>Windows trusted boot</a:t>
            </a:r>
            <a:r>
              <a:rPr lang="en-US" sz="1200" kern="1200" dirty="0">
                <a:solidFill>
                  <a:schemeClr val="tx1"/>
                </a:solidFill>
                <a:latin typeface="Segoe UI Light" pitchFamily="34" charset="0"/>
                <a:ea typeface="+mn-ea"/>
                <a:cs typeface="+mn-cs"/>
              </a:rPr>
              <a:t>, used in combination with </a:t>
            </a:r>
            <a:r>
              <a:rPr lang="en-US" sz="1200" b="1" kern="1200" dirty="0">
                <a:solidFill>
                  <a:schemeClr val="tx1"/>
                </a:solidFill>
                <a:latin typeface="Segoe UI Light" pitchFamily="34" charset="0"/>
                <a:ea typeface="+mn-ea"/>
                <a:cs typeface="+mn-cs"/>
              </a:rPr>
              <a:t>UEFI Secure Boot</a:t>
            </a:r>
            <a:r>
              <a:rPr lang="en-US" sz="1200" kern="1200" dirty="0">
                <a:solidFill>
                  <a:schemeClr val="tx1"/>
                </a:solidFill>
                <a:latin typeface="Segoe UI Light" pitchFamily="34" charset="0"/>
                <a:ea typeface="+mn-ea"/>
                <a:cs typeface="+mn-cs"/>
              </a:rPr>
              <a:t>, you help make sure that your PC boots more securely and that only trusted software can run during start-up.</a:t>
            </a:r>
          </a:p>
          <a:p>
            <a:pPr marL="231115" indent="-231115">
              <a:buFont typeface="+mj-lt"/>
              <a:buAutoNum type="arabicPeriod"/>
            </a:pPr>
            <a:r>
              <a:rPr lang="en-US" sz="1200" b="1" kern="1200" dirty="0">
                <a:solidFill>
                  <a:schemeClr val="tx1"/>
                </a:solidFill>
                <a:latin typeface="Segoe UI Light" pitchFamily="34" charset="0"/>
                <a:ea typeface="+mn-ea"/>
                <a:cs typeface="+mn-cs"/>
              </a:rPr>
              <a:t>Device Integrity </a:t>
            </a:r>
            <a:r>
              <a:rPr lang="en-US" sz="1200" b="0" kern="1200" dirty="0">
                <a:solidFill>
                  <a:schemeClr val="tx1"/>
                </a:solidFill>
                <a:latin typeface="Segoe UI Light" pitchFamily="34" charset="0"/>
                <a:ea typeface="+mn-ea"/>
                <a:cs typeface="+mn-cs"/>
              </a:rPr>
              <a:t>helps you maintain </a:t>
            </a:r>
            <a:r>
              <a:rPr lang="en-US" sz="1200" kern="1200" dirty="0">
                <a:solidFill>
                  <a:schemeClr val="tx1"/>
                </a:solidFill>
                <a:latin typeface="Segoe UI Light" pitchFamily="34" charset="0"/>
                <a:ea typeface="+mn-ea"/>
                <a:cs typeface="+mn-cs"/>
              </a:rPr>
              <a:t>the integrity of the device itself (i.e.,</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firmware) and start a tamper-free version of the desired operating system.</a:t>
            </a:r>
          </a:p>
          <a:p>
            <a:pPr marL="231115" indent="-231115">
              <a:buFont typeface="+mj-lt"/>
              <a:buAutoNum type="arabicPeriod"/>
            </a:pPr>
            <a:r>
              <a:rPr lang="en-US" sz="1200" kern="1200" dirty="0">
                <a:solidFill>
                  <a:schemeClr val="tx1"/>
                </a:solidFill>
                <a:latin typeface="Segoe UI Light" pitchFamily="34" charset="0"/>
                <a:ea typeface="+mn-ea"/>
                <a:cs typeface="+mn-cs"/>
              </a:rPr>
              <a:t>Hardware-based </a:t>
            </a:r>
            <a:r>
              <a:rPr lang="en-US" sz="1200" b="1" kern="1200" dirty="0">
                <a:solidFill>
                  <a:schemeClr val="tx1"/>
                </a:solidFill>
                <a:latin typeface="Segoe UI Light" pitchFamily="34" charset="0"/>
                <a:ea typeface="+mn-ea"/>
                <a:cs typeface="+mn-cs"/>
              </a:rPr>
              <a:t>cryptographic processing </a:t>
            </a:r>
            <a:r>
              <a:rPr lang="en-US" sz="1200" kern="1200" dirty="0">
                <a:solidFill>
                  <a:schemeClr val="tx1"/>
                </a:solidFill>
                <a:latin typeface="Segoe UI Light" pitchFamily="34" charset="0"/>
                <a:ea typeface="+mn-ea"/>
                <a:cs typeface="+mn-cs"/>
              </a:rPr>
              <a:t>(i.e., TPM)</a:t>
            </a:r>
            <a:r>
              <a:rPr lang="en-US" sz="1200" kern="1200" baseline="0" dirty="0">
                <a:solidFill>
                  <a:schemeClr val="tx1"/>
                </a:solidFill>
                <a:latin typeface="Segoe UI Light" pitchFamily="34" charset="0"/>
                <a:ea typeface="+mn-ea"/>
                <a:cs typeface="+mn-cs"/>
              </a:rPr>
              <a:t> helps </a:t>
            </a:r>
            <a:r>
              <a:rPr lang="en-US" sz="1200" kern="1200" dirty="0">
                <a:solidFill>
                  <a:schemeClr val="tx1"/>
                </a:solidFill>
                <a:latin typeface="Segoe UI Light" pitchFamily="34" charset="0"/>
                <a:ea typeface="+mn-ea"/>
                <a:cs typeface="+mn-cs"/>
              </a:rPr>
              <a:t>create keys, sign sensitive data, and</a:t>
            </a:r>
            <a:r>
              <a:rPr lang="en-US" sz="1200" kern="1200" baseline="0" dirty="0">
                <a:solidFill>
                  <a:schemeClr val="tx1"/>
                </a:solidFill>
                <a:latin typeface="Segoe UI Light" pitchFamily="34" charset="0"/>
                <a:ea typeface="+mn-ea"/>
                <a:cs typeface="+mn-cs"/>
              </a:rPr>
              <a:t> a</a:t>
            </a:r>
            <a:r>
              <a:rPr lang="en-US" sz="1200" kern="1200" dirty="0">
                <a:solidFill>
                  <a:schemeClr val="tx1"/>
                </a:solidFill>
                <a:latin typeface="Segoe UI Light" pitchFamily="34" charset="0"/>
                <a:ea typeface="+mn-ea"/>
                <a:cs typeface="+mn-cs"/>
              </a:rPr>
              <a:t>ssist in integrity validation (example:</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remote attestation).</a:t>
            </a:r>
          </a:p>
          <a:p>
            <a:pPr marL="231115" indent="-231115">
              <a:buFont typeface="+mj-lt"/>
              <a:buAutoNum type="arabicPeriod"/>
            </a:pPr>
            <a:r>
              <a:rPr lang="en-US" sz="1200" b="0" kern="1200" dirty="0">
                <a:solidFill>
                  <a:schemeClr val="tx1"/>
                </a:solidFill>
                <a:latin typeface="Segoe UI Light" pitchFamily="34" charset="0"/>
                <a:ea typeface="+mn-ea"/>
                <a:cs typeface="+mn-cs"/>
              </a:rPr>
              <a:t>Use </a:t>
            </a:r>
            <a:r>
              <a:rPr lang="en-US" sz="1200" b="1" kern="1200" dirty="0">
                <a:solidFill>
                  <a:schemeClr val="tx1"/>
                </a:solidFill>
                <a:latin typeface="Segoe UI Light" pitchFamily="34" charset="0"/>
                <a:ea typeface="+mn-ea"/>
                <a:cs typeface="+mn-cs"/>
              </a:rPr>
              <a:t>Virtualization</a:t>
            </a:r>
            <a:r>
              <a:rPr lang="en-US" sz="1200" b="0" kern="1200" baseline="0" dirty="0">
                <a:solidFill>
                  <a:schemeClr val="tx1"/>
                </a:solidFill>
                <a:latin typeface="Segoe UI Light" pitchFamily="34" charset="0"/>
                <a:ea typeface="+mn-ea"/>
                <a:cs typeface="+mn-cs"/>
              </a:rPr>
              <a:t> to ma</a:t>
            </a:r>
            <a:r>
              <a:rPr lang="en-US" sz="1200" kern="1200" dirty="0">
                <a:solidFill>
                  <a:schemeClr val="tx1"/>
                </a:solidFill>
                <a:latin typeface="Segoe UI Light" pitchFamily="34" charset="0"/>
                <a:ea typeface="+mn-ea"/>
                <a:cs typeface="+mn-cs"/>
              </a:rPr>
              <a:t>ke use of hardware-based technologies so that they can move some of the most sensitive Windows processes into containers that can prevent tampering—even if the Windows kernel has been fully compromised.</a:t>
            </a:r>
          </a:p>
          <a:p>
            <a:pPr marL="231115" indent="-231115">
              <a:buFont typeface="+mj-lt"/>
              <a:buAutoNum type="arabicPeriod"/>
            </a:pPr>
            <a:r>
              <a:rPr lang="en-US" sz="1200" b="0" kern="1200" dirty="0">
                <a:solidFill>
                  <a:schemeClr val="tx1"/>
                </a:solidFill>
                <a:latin typeface="Segoe UI Light" pitchFamily="34" charset="0"/>
                <a:ea typeface="+mn-ea"/>
                <a:cs typeface="+mn-cs"/>
              </a:rPr>
              <a:t>Fi</a:t>
            </a:r>
            <a:r>
              <a:rPr lang="en-US" sz="1200" kern="1200" dirty="0">
                <a:solidFill>
                  <a:schemeClr val="tx1"/>
                </a:solidFill>
                <a:latin typeface="Segoe UI Light" pitchFamily="34" charset="0"/>
                <a:ea typeface="+mn-ea"/>
                <a:cs typeface="+mn-cs"/>
              </a:rPr>
              <a:t>nally, while not necessarily required, you need to move to stronger forms of identity.</a:t>
            </a:r>
            <a:r>
              <a:rPr lang="en-US" sz="1200" kern="1200" baseline="0" dirty="0">
                <a:solidFill>
                  <a:schemeClr val="tx1"/>
                </a:solidFill>
                <a:latin typeface="Segoe UI Light" pitchFamily="34" charset="0"/>
                <a:ea typeface="+mn-ea"/>
                <a:cs typeface="+mn-cs"/>
              </a:rPr>
              <a:t> </a:t>
            </a:r>
            <a:r>
              <a:rPr lang="en-US" sz="1200" b="1" kern="1200" baseline="0" dirty="0">
                <a:solidFill>
                  <a:schemeClr val="tx1"/>
                </a:solidFill>
                <a:latin typeface="Segoe UI Light" pitchFamily="34" charset="0"/>
                <a:ea typeface="+mn-ea"/>
                <a:cs typeface="+mn-cs"/>
              </a:rPr>
              <a:t>B</a:t>
            </a:r>
            <a:r>
              <a:rPr lang="en-US" sz="1200" b="1" kern="1200" dirty="0">
                <a:solidFill>
                  <a:schemeClr val="tx1"/>
                </a:solidFill>
                <a:latin typeface="Segoe UI Light" pitchFamily="34" charset="0"/>
                <a:ea typeface="+mn-ea"/>
                <a:cs typeface="+mn-cs"/>
              </a:rPr>
              <a:t>iometric sensors </a:t>
            </a:r>
            <a:r>
              <a:rPr lang="en-US" sz="1200" kern="1200" dirty="0">
                <a:solidFill>
                  <a:schemeClr val="tx1"/>
                </a:solidFill>
                <a:latin typeface="Segoe UI Light" pitchFamily="34" charset="0"/>
                <a:ea typeface="+mn-ea"/>
                <a:cs typeface="+mn-cs"/>
              </a:rPr>
              <a:t>offer a means to eliminate the use of passwords and other sharable secrets to access resources.</a:t>
            </a:r>
          </a:p>
          <a:p>
            <a:endParaRPr lang="en-US" sz="1200" kern="1200" dirty="0">
              <a:solidFill>
                <a:schemeClr val="tx1"/>
              </a:solidFill>
              <a:latin typeface="Segoe UI Light" pitchFamily="34" charset="0"/>
              <a:ea typeface="+mn-ea"/>
              <a:cs typeface="+mn-cs"/>
            </a:endParaRPr>
          </a:p>
          <a:p>
            <a:r>
              <a:rPr lang="en-US" sz="1200" b="1" dirty="0"/>
              <a:t>Benefits</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In today’s modern bring-your-own-device</a:t>
            </a:r>
            <a:r>
              <a:rPr lang="en-US" sz="1200" kern="1200" baseline="0" dirty="0">
                <a:solidFill>
                  <a:schemeClr val="tx1"/>
                </a:solidFill>
                <a:latin typeface="Segoe UI Light" pitchFamily="34" charset="0"/>
                <a:ea typeface="+mn-ea"/>
                <a:cs typeface="+mn-cs"/>
              </a:rPr>
              <a:t> (BYOD)</a:t>
            </a:r>
            <a:r>
              <a:rPr lang="en-US" sz="1200" kern="1200" dirty="0">
                <a:solidFill>
                  <a:schemeClr val="tx1"/>
                </a:solidFill>
                <a:latin typeface="Segoe UI Light" pitchFamily="34" charset="0"/>
                <a:ea typeface="+mn-ea"/>
                <a:cs typeface="+mn-cs"/>
              </a:rPr>
              <a:t> workplace, numerous devices connect to your networks every day. From employees to visitors to cybercriminals, you can’t know everyone who is trying to connect.</a:t>
            </a:r>
            <a:r>
              <a:rPr lang="en-US" sz="1200" b="1" i="1" kern="1200" dirty="0">
                <a:solidFill>
                  <a:schemeClr val="tx1"/>
                </a:solidFill>
                <a:latin typeface="Segoe UI Light" pitchFamily="34" charset="0"/>
                <a:ea typeface="+mn-ea"/>
                <a:cs typeface="+mn-cs"/>
              </a:rPr>
              <a:t/>
            </a:r>
            <a:br>
              <a:rPr lang="en-US" sz="1200" b="1" i="1" kern="1200" dirty="0">
                <a:solidFill>
                  <a:schemeClr val="tx1"/>
                </a:solidFill>
                <a:latin typeface="Segoe UI Light" pitchFamily="34" charset="0"/>
                <a:ea typeface="+mn-ea"/>
                <a:cs typeface="+mn-cs"/>
              </a:rPr>
            </a:br>
            <a:endParaRPr lang="en-US" sz="1200" i="1" kern="1200" dirty="0">
              <a:solidFill>
                <a:schemeClr val="tx1"/>
              </a:solidFill>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Windows</a:t>
            </a:r>
            <a:r>
              <a:rPr lang="en-US" sz="1200" kern="1200" baseline="0" dirty="0">
                <a:solidFill>
                  <a:schemeClr val="tx1"/>
                </a:solidFill>
                <a:latin typeface="Segoe UI Light" pitchFamily="34" charset="0"/>
                <a:ea typeface="+mn-ea"/>
                <a:cs typeface="+mn-cs"/>
              </a:rPr>
              <a:t> 10 security feature's help you and your security team to protect </a:t>
            </a:r>
            <a:r>
              <a:rPr lang="en-US" sz="1200" kern="1200" dirty="0">
                <a:solidFill>
                  <a:schemeClr val="tx1"/>
                </a:solidFill>
                <a:latin typeface="Segoe UI Light" pitchFamily="34" charset="0"/>
                <a:ea typeface="+mn-ea"/>
                <a:cs typeface="+mn-cs"/>
              </a:rPr>
              <a:t>devices wherever they are, to help maintain the integrity of devices and organization platform, determine trustworthiness, and block unhealthy devices. Your security team sets up a more secure desktop,</a:t>
            </a:r>
            <a:r>
              <a:rPr lang="en-US" sz="1200" kern="1200" baseline="0" dirty="0">
                <a:solidFill>
                  <a:schemeClr val="tx1"/>
                </a:solidFill>
                <a:latin typeface="Segoe UI Light" pitchFamily="34" charset="0"/>
                <a:ea typeface="+mn-ea"/>
                <a:cs typeface="+mn-cs"/>
              </a:rPr>
              <a:t> meaning </a:t>
            </a:r>
            <a:r>
              <a:rPr lang="en-US" sz="1200" kern="1200" dirty="0">
                <a:solidFill>
                  <a:schemeClr val="tx1"/>
                </a:solidFill>
                <a:latin typeface="Segoe UI Light" pitchFamily="34" charset="0"/>
                <a:ea typeface="+mn-ea"/>
                <a:cs typeface="+mn-cs"/>
              </a:rPr>
              <a:t>employees can work versus wait for software to run authentication. And you can be confident knowing that pathways that might allow malware to hide are closed.</a:t>
            </a:r>
          </a:p>
          <a:p>
            <a:r>
              <a:rPr lang="en-US" sz="1200" kern="1200" dirty="0">
                <a:solidFill>
                  <a:schemeClr val="tx1"/>
                </a:solidFill>
                <a:latin typeface="Segoe UI Light" pitchFamily="34" charset="0"/>
                <a:ea typeface="+mn-ea"/>
                <a:cs typeface="+mn-cs"/>
              </a:rPr>
              <a:t> </a:t>
            </a: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1200" kern="1200" dirty="0">
                <a:solidFill>
                  <a:schemeClr val="tx1"/>
                </a:solidFill>
                <a:latin typeface="Segoe UI Light" pitchFamily="34" charset="0"/>
                <a:ea typeface="+mn-ea"/>
                <a:cs typeface="+mn-cs"/>
              </a:rPr>
              <a:t>To learn more about modern hardware including UEFI Secure Boot for yourself, reference the Windows 10 Commercial Storybook https://microsoft.sharepoint.com/sites/Infopedia_G02KC/Pages/Custom/Windows10Storybooks.aspx.</a:t>
            </a:r>
          </a:p>
          <a:p>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[Advance slide]</a:t>
            </a:r>
          </a:p>
          <a:p>
            <a:endParaRPr lang="en-US" sz="1200"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16260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kern="1200" dirty="0">
                <a:solidFill>
                  <a:schemeClr val="tx1"/>
                </a:solidFill>
                <a:effectLst/>
                <a:latin typeface="Segoe UI Light" pitchFamily="34" charset="0"/>
                <a:ea typeface="+mn-ea"/>
                <a:cs typeface="+mn-cs"/>
              </a:rPr>
              <a:t>Key points to cover</a:t>
            </a:r>
            <a:endParaRPr lang="en-US" sz="12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Surface stands out as the only PC</a:t>
            </a:r>
            <a:r>
              <a:rPr lang="en-US" sz="1200" kern="1200" baseline="0" dirty="0">
                <a:solidFill>
                  <a:schemeClr val="tx1"/>
                </a:solidFill>
                <a:effectLst/>
                <a:latin typeface="Segoe UI Light" pitchFamily="34" charset="0"/>
                <a:ea typeface="+mn-ea"/>
                <a:cs typeface="+mn-cs"/>
              </a:rPr>
              <a:t> manufacturer with an additional layer of hardware security at the UEFI level</a:t>
            </a:r>
          </a:p>
          <a:p>
            <a:pPr marL="171450" lvl="0" indent="-171450">
              <a:buFont typeface="Arial" panose="020B0604020202020204" pitchFamily="34" charset="0"/>
              <a:buChar char="•"/>
            </a:pPr>
            <a:r>
              <a:rPr lang="en-US" sz="1200" kern="1200" baseline="0" dirty="0">
                <a:solidFill>
                  <a:schemeClr val="tx1"/>
                </a:solidFill>
                <a:effectLst/>
                <a:latin typeface="Segoe UI Light" pitchFamily="34" charset="0"/>
                <a:ea typeface="+mn-ea"/>
                <a:cs typeface="+mn-cs"/>
              </a:rPr>
              <a:t>SEMM or Surface Enterprise Management Mode is only offered with Surface.  </a:t>
            </a:r>
          </a:p>
          <a:p>
            <a:pPr marL="171450" lvl="0" indent="-171450">
              <a:buFont typeface="Arial" panose="020B0604020202020204" pitchFamily="34" charset="0"/>
              <a:buChar char="•"/>
            </a:pPr>
            <a:r>
              <a:rPr lang="en-US" sz="1200" kern="1200" baseline="0" dirty="0">
                <a:solidFill>
                  <a:schemeClr val="tx1"/>
                </a:solidFill>
                <a:effectLst/>
                <a:latin typeface="Segoe UI Light" pitchFamily="34" charset="0"/>
                <a:ea typeface="+mn-ea"/>
                <a:cs typeface="+mn-cs"/>
              </a:rPr>
              <a:t>SEMM is already deployed on all your Surface device (Pro3, Pro4, Book, and Studio)</a:t>
            </a:r>
            <a:endParaRPr lang="en-US" sz="1200" kern="1200" dirty="0">
              <a:solidFill>
                <a:schemeClr val="tx1"/>
              </a:solidFill>
              <a:effectLst/>
              <a:latin typeface="Segoe UI Light" pitchFamily="34" charset="0"/>
              <a:ea typeface="+mn-ea"/>
              <a:cs typeface="+mn-cs"/>
            </a:endParaRPr>
          </a:p>
          <a:p>
            <a:endParaRPr lang="en-US" sz="1200" b="1" kern="1200" dirty="0">
              <a:solidFill>
                <a:schemeClr val="tx1"/>
              </a:solidFill>
              <a:effectLst/>
              <a:latin typeface="Segoe UI Light" pitchFamily="34" charset="0"/>
              <a:ea typeface="+mn-ea"/>
              <a:cs typeface="+mn-cs"/>
            </a:endParaRPr>
          </a:p>
          <a:p>
            <a:r>
              <a:rPr lang="en-US" sz="1200" b="1" kern="1200" dirty="0">
                <a:solidFill>
                  <a:schemeClr val="tx1"/>
                </a:solidFill>
                <a:effectLst/>
                <a:latin typeface="Segoe UI Light" pitchFamily="34" charset="0"/>
                <a:ea typeface="+mn-ea"/>
                <a:cs typeface="+mn-cs"/>
              </a:rPr>
              <a:t>Speaker notes</a:t>
            </a: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Let’s revisit an</a:t>
            </a:r>
            <a:r>
              <a:rPr lang="en-US" sz="1200" kern="1200" baseline="0" dirty="0">
                <a:solidFill>
                  <a:schemeClr val="tx1"/>
                </a:solidFill>
                <a:effectLst/>
                <a:latin typeface="Segoe UI Light" pitchFamily="34" charset="0"/>
                <a:ea typeface="+mn-ea"/>
                <a:cs typeface="+mn-cs"/>
              </a:rPr>
              <a:t> earlier</a:t>
            </a:r>
            <a:r>
              <a:rPr lang="en-US" sz="1200" kern="1200" dirty="0">
                <a:solidFill>
                  <a:schemeClr val="tx1"/>
                </a:solidFill>
                <a:effectLst/>
                <a:latin typeface="Segoe UI Light" pitchFamily="34" charset="0"/>
                <a:ea typeface="+mn-ea"/>
                <a:cs typeface="+mn-cs"/>
              </a:rPr>
              <a:t> slide</a:t>
            </a:r>
            <a:r>
              <a:rPr lang="en-US" sz="1200" kern="1200" baseline="0" dirty="0">
                <a:solidFill>
                  <a:schemeClr val="tx1"/>
                </a:solidFill>
                <a:effectLst/>
                <a:latin typeface="Segoe UI Light" pitchFamily="34" charset="0"/>
                <a:ea typeface="+mn-ea"/>
                <a:cs typeface="+mn-cs"/>
              </a:rPr>
              <a:t> where we discussed why it is important to upgrade your PC when migrating to Windows 10. As per our earlier discussion, we know that you are going to get the full suite of Windows10 security features when you upgrade to a modern device (</a:t>
            </a:r>
            <a:r>
              <a:rPr lang="en-US" sz="1200" kern="1200" baseline="0" dirty="0">
                <a:solidFill>
                  <a:schemeClr val="tx1"/>
                </a:solidFill>
                <a:effectLst/>
                <a:latin typeface="+mn-lt"/>
                <a:ea typeface="+mn-ea"/>
                <a:cs typeface="+mn-cs"/>
              </a:rPr>
              <a:t>Device n</a:t>
            </a:r>
            <a:r>
              <a:rPr lang="en-US" baseline="0" dirty="0"/>
              <a:t>eeds to have 64 bit and have UEFI secure mode enabled)</a:t>
            </a:r>
            <a:r>
              <a:rPr lang="en-US" sz="1200" kern="1200" baseline="0" dirty="0">
                <a:solidFill>
                  <a:schemeClr val="tx1"/>
                </a:solidFill>
                <a:effectLst/>
                <a:latin typeface="Segoe UI Light" pitchFamily="34" charset="0"/>
                <a:ea typeface="+mn-ea"/>
                <a:cs typeface="+mn-cs"/>
              </a:rPr>
              <a:t>.  However there is one additional Surface security feature which is unique to Surface and our Windows 10 customers.  I want to introduce Surface Enterprise Management Mode, or SEMM.  SEMM is already deployed to all of your Surface devices, you probably don’t even realize that you have this valuable enterprise management tool on your devices.</a:t>
            </a:r>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10/23/17</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59491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Segoe UI Light" pitchFamily="34" charset="0"/>
                <a:ea typeface="+mn-ea"/>
                <a:cs typeface="+mn-cs"/>
              </a:rPr>
              <a:t>W</a:t>
            </a:r>
            <a:r>
              <a:rPr lang="en-US" sz="900" b="0" i="0" kern="1200" dirty="0">
                <a:solidFill>
                  <a:schemeClr val="tx1"/>
                </a:solidFill>
                <a:effectLst/>
                <a:latin typeface="Segoe UI Normal" charset="0"/>
                <a:ea typeface="+mn-ea"/>
                <a:cs typeface="+mn-cs"/>
              </a:rPr>
              <a:t>e’re in the devices business to not just evolve and improve, but to revolutionize the way we work – the way we create, the way we innovate. </a:t>
            </a:r>
            <a:r>
              <a:rPr lang="en-GB" sz="900" dirty="0"/>
              <a:t>To re-define and establish new categories of devices. To empower every business on the planet to achieve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p>
          <a:p>
            <a:endParaRPr lang="en-US" dirty="0"/>
          </a:p>
        </p:txBody>
      </p:sp>
      <p:sp>
        <p:nvSpPr>
          <p:cNvPr id="4" name="Header Placeholder 3"/>
          <p:cNvSpPr>
            <a:spLocks noGrp="1"/>
          </p:cNvSpPr>
          <p:nvPr>
            <p:ph type="hdr" sz="quarter" idx="10"/>
          </p:nvPr>
        </p:nvSpPr>
        <p:spPr/>
        <p:txBody>
          <a:bodyPr/>
          <a:lstStyle/>
          <a:p>
            <a:r>
              <a:rPr lang="en-US"/>
              <a:t>S4, Solution Specialist Sales Summit</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10/23/17 12:08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633529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240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10/23/17 12:08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39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3 key scenarios where Surface can make</a:t>
            </a:r>
            <a:r>
              <a:rPr lang="en-US" baseline="0" dirty="0"/>
              <a:t> the most impact for your organization: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66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Financial advisors are always on</a:t>
            </a:r>
            <a:r>
              <a:rPr lang="en-GB" sz="1100" baseline="0" dirty="0"/>
              <a:t> the move. And they always need to stay up to date. With Surface they can get secure access to customer and company data and collaborate with clients and colleagues wherever they are.</a:t>
            </a:r>
            <a:endParaRPr lang="en-GB" sz="1100" dirty="0"/>
          </a:p>
        </p:txBody>
      </p:sp>
      <p:sp>
        <p:nvSpPr>
          <p:cNvPr id="4" name="Slide Number Placeholder 3"/>
          <p:cNvSpPr>
            <a:spLocks noGrp="1"/>
          </p:cNvSpPr>
          <p:nvPr>
            <p:ph type="sldNum" sz="quarter" idx="10"/>
          </p:nvPr>
        </p:nvSpPr>
        <p:spPr/>
        <p:txBody>
          <a:bodyPr/>
          <a:lstStyle/>
          <a:p>
            <a:fld id="{B3555D3C-6CC3-4FC6-87E1-7F67112DFA0C}" type="slidenum">
              <a:rPr lang="en-US" smtClean="0"/>
              <a:pPr/>
              <a:t>17</a:t>
            </a:fld>
            <a:endParaRPr lang="en-US" dirty="0"/>
          </a:p>
        </p:txBody>
      </p:sp>
    </p:spTree>
    <p:extLst>
      <p:ext uri="{BB962C8B-B14F-4D97-AF65-F5344CB8AC3E}">
        <p14:creationId xmlns:p14="http://schemas.microsoft.com/office/powerpoint/2010/main" val="328767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itchFamily="34" charset="0"/>
                <a:ea typeface="ＭＳ Ｐゴシック" charset="-128"/>
                <a:cs typeface="ＭＳ Ｐゴシック" charset="-128"/>
              </a:rPr>
              <a:t>There are always questions</a:t>
            </a:r>
            <a:r>
              <a:rPr lang="en-US" sz="1100" kern="1200" baseline="0" dirty="0">
                <a:solidFill>
                  <a:schemeClr val="tx1"/>
                </a:solidFill>
                <a:effectLst/>
                <a:latin typeface="Arial" pitchFamily="34" charset="0"/>
                <a:ea typeface="ＭＳ Ｐゴシック" charset="-128"/>
                <a:cs typeface="ＭＳ Ｐゴシック" charset="-128"/>
              </a:rPr>
              <a:t> you can’t answer. And, as an advisor, it’s vital to have market insights at your fingertips to create better financial decisions wherever you are. Complex financial questions, or even billing queries.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baseline="0" dirty="0">
              <a:solidFill>
                <a:schemeClr val="tx1"/>
              </a:solidFill>
              <a:effectLst/>
              <a:latin typeface="Arial" pitchFamily="34" charset="0"/>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Arial" pitchFamily="34" charset="0"/>
                <a:ea typeface="ＭＳ Ｐゴシック" charset="-128"/>
                <a:cs typeface="ＭＳ Ｐゴシック" charset="-128"/>
              </a:rPr>
              <a:t>With Surface, your staff can easily contact your team anywhere in the world and gain a better view of market trends that could impact institutional performance. Whether it be video conferencing and Skype, or by editing live documents together, secure in the Microsoft cloud.</a:t>
            </a:r>
            <a:r>
              <a:rPr lang="en-US" sz="1100" kern="1200" baseline="0" dirty="0">
                <a:solidFill>
                  <a:schemeClr val="tx1"/>
                </a:solidFill>
                <a:effectLst/>
                <a:latin typeface="+mn-lt"/>
                <a:ea typeface="+mn-ea"/>
                <a:cs typeface="+mn-cs"/>
              </a:rPr>
              <a:t> Or you can create kiosks to put your experts in front of the customer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effectLst/>
                <a:latin typeface="+mn-lt"/>
                <a:ea typeface="+mn-ea"/>
                <a:cs typeface="+mn-cs"/>
              </a:rPr>
              <a:t>The point is – Surface makes this whole experience painless, as it’s built to integrate with your existing communications apps, like Skype for Business or Outlook.</a:t>
            </a:r>
            <a:endParaRPr lang="en-US" sz="1100" kern="1200" dirty="0">
              <a:solidFill>
                <a:schemeClr val="tx1"/>
              </a:solidFill>
              <a:effectLst/>
              <a:latin typeface="Arial" pitchFamily="34" charset="0"/>
              <a:ea typeface="ＭＳ Ｐゴシック" charset="-128"/>
              <a:cs typeface="ＭＳ Ｐゴシック" charset="-128"/>
            </a:endParaRPr>
          </a:p>
          <a:p>
            <a:endParaRPr lang="en-GB" sz="1100" dirty="0"/>
          </a:p>
        </p:txBody>
      </p:sp>
      <p:sp>
        <p:nvSpPr>
          <p:cNvPr id="4" name="Slide Number Placeholder 3"/>
          <p:cNvSpPr>
            <a:spLocks noGrp="1"/>
          </p:cNvSpPr>
          <p:nvPr>
            <p:ph type="sldNum" sz="quarter" idx="10"/>
          </p:nvPr>
        </p:nvSpPr>
        <p:spPr/>
        <p:txBody>
          <a:bodyPr/>
          <a:lstStyle/>
          <a:p>
            <a:fld id="{FB2A3DD3-6777-4459-897E-3211381F3236}" type="slidenum">
              <a:rPr lang="en-US" smtClean="0"/>
              <a:t>18</a:t>
            </a:fld>
            <a:endParaRPr lang="en-US"/>
          </a:p>
        </p:txBody>
      </p:sp>
    </p:spTree>
    <p:extLst>
      <p:ext uri="{BB962C8B-B14F-4D97-AF65-F5344CB8AC3E}">
        <p14:creationId xmlns:p14="http://schemas.microsoft.com/office/powerpoint/2010/main" val="13198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a:solidFill>
                  <a:schemeClr val="tx1"/>
                </a:solidFill>
                <a:effectLst/>
                <a:latin typeface="+mn-lt"/>
                <a:ea typeface="+mn-ea"/>
                <a:cs typeface="+mn-cs"/>
              </a:rPr>
              <a:t>Surface Pro 4</a:t>
            </a:r>
          </a:p>
          <a:p>
            <a:r>
              <a:rPr lang="en-US" sz="1200" b="0" i="0" kern="1200" dirty="0">
                <a:solidFill>
                  <a:schemeClr val="tx1"/>
                </a:solidFill>
                <a:effectLst/>
                <a:latin typeface="+mn-lt"/>
                <a:ea typeface="+mn-ea"/>
                <a:cs typeface="+mn-cs"/>
              </a:rPr>
              <a:t>12.3-inch PixelSense touchscreen display</a:t>
            </a:r>
          </a:p>
          <a:p>
            <a:r>
              <a:rPr lang="en-US" sz="1200" b="0" i="0" kern="1200" dirty="0">
                <a:solidFill>
                  <a:schemeClr val="tx1"/>
                </a:solidFill>
                <a:effectLst/>
                <a:latin typeface="+mn-lt"/>
                <a:ea typeface="+mn-ea"/>
                <a:cs typeface="+mn-cs"/>
              </a:rPr>
              <a:t>Up to 9 hours of battery life</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RAM/256GB SSD</a:t>
            </a:r>
            <a:r>
              <a:rPr lang="en-US" sz="1200" b="0" i="0" kern="1200" baseline="30000" dirty="0">
                <a:solidFill>
                  <a:schemeClr val="tx1"/>
                </a:solidFill>
                <a:effectLst/>
                <a:latin typeface="+mn-lt"/>
                <a:ea typeface="+mn-ea"/>
                <a:cs typeface="+mn-cs"/>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i5/i7: 0.78 kg m3: 0.76 kg</a:t>
            </a:r>
          </a:p>
          <a:p>
            <a:r>
              <a:rPr lang="en-US" sz="1200" b="0" i="0" kern="1200" dirty="0">
                <a:solidFill>
                  <a:schemeClr val="tx1"/>
                </a:solidFill>
                <a:effectLst/>
                <a:latin typeface="+mn-lt"/>
                <a:ea typeface="+mn-ea"/>
                <a:cs typeface="+mn-cs"/>
              </a:rPr>
              <a:t>Surface Pen included</a:t>
            </a:r>
          </a:p>
          <a:p>
            <a:pPr lvl="0" defTabSz="1218835">
              <a:spcAft>
                <a:spcPts val="800"/>
              </a:spcAft>
            </a:pPr>
            <a:endParaRPr lang="en-US" dirty="0"/>
          </a:p>
          <a:p>
            <a:pPr lvl="0" defTabSz="1218835">
              <a:spcAft>
                <a:spcPts val="800"/>
              </a:spcAft>
            </a:pPr>
            <a:r>
              <a:rPr lang="en-US" baseline="30000" dirty="0"/>
              <a:t>1</a:t>
            </a:r>
            <a:r>
              <a:rPr lang="en-US"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baseline="30000" dirty="0"/>
              <a:t>3</a:t>
            </a:r>
            <a:r>
              <a:rPr lang="en-US" dirty="0"/>
              <a:t>System software uses significant storage space. Available storage is subject to change based on system software updates and apps usage. 1 GB= 1 billion bytes. See </a:t>
            </a:r>
            <a:r>
              <a:rPr lang="en-US" dirty="0" err="1"/>
              <a:t>Surface.com</a:t>
            </a:r>
            <a:r>
              <a:rPr lang="en-US" dirty="0"/>
              <a:t>/Storage for more details.</a:t>
            </a:r>
          </a:p>
          <a:p>
            <a:pPr lvl="0" defTabSz="1218835">
              <a:spcAft>
                <a:spcPts val="800"/>
              </a:spcAft>
            </a:pPr>
            <a:endParaRPr lang="en-US" dirty="0"/>
          </a:p>
          <a:p>
            <a:r>
              <a:rPr lang="en-US" sz="1200" b="1" i="0" kern="1200" dirty="0">
                <a:solidFill>
                  <a:schemeClr val="tx1"/>
                </a:solidFill>
                <a:effectLst/>
                <a:latin typeface="+mn-lt"/>
                <a:ea typeface="+mn-ea"/>
                <a:cs typeface="+mn-cs"/>
              </a:rPr>
              <a:t>Surface Book</a:t>
            </a:r>
          </a:p>
          <a:p>
            <a:r>
              <a:rPr lang="en-US" sz="1200" b="0" i="0" kern="1200" dirty="0">
                <a:solidFill>
                  <a:schemeClr val="tx1"/>
                </a:solidFill>
                <a:effectLst/>
                <a:latin typeface="+mn-lt"/>
                <a:ea typeface="+mn-ea"/>
                <a:cs typeface="+mn-cs"/>
              </a:rPr>
              <a:t>13.5-inch PixelSense touchscreen display</a:t>
            </a:r>
          </a:p>
          <a:p>
            <a:r>
              <a:rPr lang="en-US" sz="1200" b="0" i="0" kern="1200" dirty="0">
                <a:solidFill>
                  <a:schemeClr val="tx1"/>
                </a:solidFill>
                <a:effectLst/>
                <a:latin typeface="+mn-lt"/>
                <a:ea typeface="+mn-ea"/>
                <a:cs typeface="+mn-cs"/>
              </a:rPr>
              <a:t>Up to 12 hours of battery life</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RAM/1TB SSD</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1.51 kg</a:t>
            </a:r>
          </a:p>
          <a:p>
            <a:r>
              <a:rPr lang="en-US" sz="1200" b="0" i="0" kern="1200" dirty="0">
                <a:solidFill>
                  <a:schemeClr val="tx1"/>
                </a:solidFill>
                <a:effectLst/>
                <a:latin typeface="+mn-lt"/>
                <a:ea typeface="+mn-ea"/>
                <a:cs typeface="+mn-cs"/>
              </a:rPr>
              <a:t>Surface Pen included</a:t>
            </a:r>
          </a:p>
          <a:p>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a:t>
            </a:r>
            <a:r>
              <a:rPr lang="en-US" sz="1200" b="0" i="0" kern="1200" dirty="0" err="1">
                <a:solidFill>
                  <a:schemeClr val="tx1"/>
                </a:solidFill>
                <a:effectLst/>
                <a:latin typeface="+mn-lt"/>
                <a:ea typeface="+mn-ea"/>
                <a:cs typeface="+mn-cs"/>
              </a:rPr>
              <a:t>Surface.com</a:t>
            </a:r>
            <a:r>
              <a:rPr lang="en-US" sz="1200" b="0" i="0" kern="1200" dirty="0">
                <a:solidFill>
                  <a:schemeClr val="tx1"/>
                </a:solidFill>
                <a:effectLst/>
                <a:latin typeface="+mn-lt"/>
                <a:ea typeface="+mn-ea"/>
                <a:cs typeface="+mn-cs"/>
              </a:rPr>
              <a:t>/Storage for more details.</a:t>
            </a:r>
            <a:endParaRPr lang="en-US"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78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Jot these down with Surface Pen on the screen…</a:t>
            </a:r>
          </a:p>
          <a:p>
            <a:endParaRPr lang="en-US" dirty="0"/>
          </a:p>
          <a:p>
            <a:r>
              <a:rPr lang="en-US" dirty="0"/>
              <a:t>Pressures on your industry</a:t>
            </a:r>
          </a:p>
          <a:p>
            <a:r>
              <a:rPr lang="en-US" dirty="0"/>
              <a:t>Challenges your business is facing. Do they fall into these </a:t>
            </a:r>
            <a:r>
              <a:rPr lang="en-US" dirty="0" err="1"/>
              <a:t>catagories</a:t>
            </a:r>
            <a:r>
              <a:rPr lang="en-US" dirty="0"/>
              <a:t>:</a:t>
            </a:r>
          </a:p>
          <a:p>
            <a:r>
              <a:rPr lang="en-US" dirty="0"/>
              <a:t>	1. empowering employees</a:t>
            </a:r>
          </a:p>
          <a:p>
            <a:r>
              <a:rPr lang="en-US" dirty="0"/>
              <a:t>	2. engaging with customers</a:t>
            </a:r>
          </a:p>
          <a:p>
            <a:r>
              <a:rPr lang="en-US" dirty="0"/>
              <a:t>	3. finding operational efficiencies</a:t>
            </a:r>
          </a:p>
          <a:p>
            <a:r>
              <a:rPr lang="en-US" dirty="0"/>
              <a:t>	4. transforming your products or services</a:t>
            </a:r>
          </a:p>
          <a:p>
            <a:r>
              <a:rPr lang="en-US" dirty="0"/>
              <a:t>How does technology currently play a role?</a:t>
            </a:r>
          </a:p>
          <a:p>
            <a:r>
              <a:rPr lang="en-US" dirty="0"/>
              <a:t>How is technology holding you back?</a:t>
            </a:r>
          </a:p>
          <a:p>
            <a:r>
              <a:rPr lang="en-US" dirty="0"/>
              <a:t>What are the main user types/scenarios in your business? </a:t>
            </a:r>
          </a:p>
          <a:p>
            <a:r>
              <a:rPr lang="en-US" dirty="0"/>
              <a:t>What technology do they currently use?</a:t>
            </a:r>
          </a:p>
          <a:p>
            <a:r>
              <a:rPr lang="en-US" dirty="0"/>
              <a:t>What sort of improvements would you like to see? Are there metrics you’re trying to meet? (increased productivity, improved operations, improved sales close rates?)</a:t>
            </a:r>
          </a:p>
        </p:txBody>
      </p:sp>
      <p:sp>
        <p:nvSpPr>
          <p:cNvPr id="4" name="Slide Number Placeholder 3"/>
          <p:cNvSpPr>
            <a:spLocks noGrp="1"/>
          </p:cNvSpPr>
          <p:nvPr>
            <p:ph type="sldNum" sz="quarter" idx="10"/>
          </p:nvPr>
        </p:nvSpPr>
        <p:spPr/>
        <p:txBody>
          <a:bodyPr/>
          <a:lstStyle/>
          <a:p>
            <a:fld id="{FB2A3DD3-6777-4459-897E-3211381F3236}" type="slidenum">
              <a:rPr lang="en-US" smtClean="0"/>
              <a:t>2</a:t>
            </a:fld>
            <a:endParaRPr lang="en-US"/>
          </a:p>
        </p:txBody>
      </p:sp>
    </p:spTree>
    <p:extLst>
      <p:ext uri="{BB962C8B-B14F-4D97-AF65-F5344CB8AC3E}">
        <p14:creationId xmlns:p14="http://schemas.microsoft.com/office/powerpoint/2010/main" val="216366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9300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731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34" charset="0"/>
                <a:ea typeface="ＭＳ Ｐゴシック" charset="-128"/>
                <a:cs typeface="ＭＳ Ｐゴシック" charset="-128"/>
              </a:rPr>
              <a:t>When you consult with customers in a branch or off-site, you can access their data quickly and effortlessly, with seamless integration with your existing Office applications. The same device comes with you – there’s no need to switch to a clunky desktop or laptop just to crunch numbers or access complex systems. </a:t>
            </a:r>
          </a:p>
          <a:p>
            <a:endParaRPr lang="en-US" sz="1200" kern="1200" baseline="0" dirty="0">
              <a:solidFill>
                <a:schemeClr val="tx1"/>
              </a:solidFill>
              <a:effectLst/>
              <a:latin typeface="Arial" pitchFamily="34" charset="0"/>
              <a:ea typeface="ＭＳ Ｐゴシック" charset="-128"/>
              <a:cs typeface="ＭＳ Ｐゴシック" charset="-128"/>
            </a:endParaRPr>
          </a:p>
          <a:p>
            <a:r>
              <a:rPr lang="en-US" sz="1200" kern="1200" baseline="0" dirty="0">
                <a:solidFill>
                  <a:schemeClr val="tx1"/>
                </a:solidFill>
                <a:effectLst/>
                <a:latin typeface="Arial" pitchFamily="34" charset="0"/>
                <a:ea typeface="ＭＳ Ｐゴシック" charset="-128"/>
                <a:cs typeface="ＭＳ Ｐゴシック" charset="-128"/>
              </a:rPr>
              <a:t>Surface is perfect for finance professionals. The pen is so accurate and intuitive that it can be used to take notes as if on a notepad, and sign documents securely. Plus there is a whole host of applications available through Windows that are specially made for finance.</a:t>
            </a:r>
            <a:r>
              <a:rPr lang="en-US" sz="1200" kern="1200" baseline="0" dirty="0">
                <a:solidFill>
                  <a:schemeClr val="tx1"/>
                </a:solidFill>
                <a:effectLst/>
                <a:latin typeface="+mn-lt"/>
                <a:ea typeface="+mn-ea"/>
                <a:cs typeface="+mn-cs"/>
              </a:rPr>
              <a:t> This is all part of the Surface story – showing what’s possible with a single device that acts as desktop, laptop and tablet all in one.</a:t>
            </a:r>
            <a:endParaRPr lang="en-US" sz="1200" kern="1200" dirty="0">
              <a:solidFill>
                <a:schemeClr val="tx1"/>
              </a:solidFill>
              <a:effectLst/>
              <a:latin typeface="Arial" pitchFamily="34" charset="0"/>
              <a:ea typeface="ＭＳ Ｐゴシック" charset="-128"/>
              <a:cs typeface="ＭＳ Ｐゴシック" charset="-128"/>
            </a:endParaRPr>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22</a:t>
            </a:fld>
            <a:endParaRPr lang="en-US"/>
          </a:p>
        </p:txBody>
      </p:sp>
    </p:spTree>
    <p:extLst>
      <p:ext uri="{BB962C8B-B14F-4D97-AF65-F5344CB8AC3E}">
        <p14:creationId xmlns:p14="http://schemas.microsoft.com/office/powerpoint/2010/main" val="143882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505050"/>
                </a:solidFill>
                <a:latin typeface="Segoe Pro"/>
                <a:cs typeface="Segoe Pro"/>
              </a:rPr>
              <a:t>Surface Type Cover T</a:t>
            </a:r>
            <a:r>
              <a:rPr lang="en-US" sz="800" b="1" baseline="0" dirty="0">
                <a:solidFill>
                  <a:srgbClr val="505050"/>
                </a:solidFill>
                <a:latin typeface="Segoe Pro"/>
                <a:cs typeface="Segoe Pro"/>
              </a:rPr>
              <a:t>echnical Specifications: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11.60” x 8.50” x 0.19”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(295 mm x 216 mm x 4.65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0.68 </a:t>
            </a:r>
            <a:r>
              <a:rPr lang="en-US" sz="800" b="0" baseline="0" dirty="0" err="1">
                <a:solidFill>
                  <a:srgbClr val="505050"/>
                </a:solidFill>
                <a:latin typeface="Segoe Pro"/>
                <a:cs typeface="Segoe Pro"/>
              </a:rPr>
              <a:t>lbs</a:t>
            </a:r>
            <a:r>
              <a:rPr lang="en-US" sz="800" b="0" baseline="0" dirty="0">
                <a:solidFill>
                  <a:srgbClr val="505050"/>
                </a:solidFill>
                <a:latin typeface="Segoe Pro"/>
                <a:cs typeface="Segoe Pro"/>
              </a:rPr>
              <a:t> (310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Available in onyx (with Fingerprint ID)</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Mechanical keys that are spread out for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precision typing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Layout: QWERTY, full row of function keys (F1–F12)</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Dedicated buttons for Windows shortcuts, media controls, and screen brightness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Right-click button</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Magnetic attachment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Accelerometer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dirty="0">
                <a:solidFill>
                  <a:srgbClr val="505050"/>
                </a:solidFill>
                <a:latin typeface="Segoe Pro"/>
                <a:cs typeface="Segoe Pro"/>
              </a:rPr>
              <a:t>Surface Dock Technical Specifications:</a:t>
            </a: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5.12” x 2.36” x 1.18”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(130 mm x 60 mm x 30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1.2 1lbs. (550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2 Mini Display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 Gigabit Ethernet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4 USB 3.0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 Audio out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Surface Connect cable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External power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a:lnSpc>
                <a:spcPct val="120000"/>
              </a:lnSpc>
            </a:pPr>
            <a:r>
              <a:rPr lang="en-US" sz="900" b="1" dirty="0">
                <a:solidFill>
                  <a:srgbClr val="505050"/>
                </a:solidFill>
                <a:latin typeface="Segoe Pro"/>
                <a:cs typeface="Segoe Pro"/>
              </a:rPr>
              <a:t>Surface Pen Technical Specifications:</a:t>
            </a:r>
          </a:p>
          <a:p>
            <a:pPr marL="0" indent="0">
              <a:lnSpc>
                <a:spcPct val="120000"/>
              </a:lnSpc>
              <a:spcBef>
                <a:spcPts val="441"/>
              </a:spcBef>
              <a:buFont typeface="Arial"/>
              <a:buNone/>
            </a:pPr>
            <a:r>
              <a:rPr lang="en-US" sz="800" dirty="0">
                <a:solidFill>
                  <a:srgbClr val="505050"/>
                </a:solidFill>
                <a:latin typeface="Segoe Pro"/>
                <a:cs typeface="Segoe Pro"/>
              </a:rPr>
              <a:t>5.67” x 0.37” x 0.40”</a:t>
            </a:r>
            <a:br>
              <a:rPr lang="en-US" sz="800" dirty="0">
                <a:solidFill>
                  <a:srgbClr val="505050"/>
                </a:solidFill>
                <a:latin typeface="Segoe Pro"/>
                <a:cs typeface="Segoe Pro"/>
              </a:rPr>
            </a:br>
            <a:r>
              <a:rPr lang="en-US" sz="800" dirty="0">
                <a:solidFill>
                  <a:srgbClr val="505050"/>
                </a:solidFill>
                <a:latin typeface="Segoe Pro"/>
                <a:cs typeface="Segoe Pro"/>
              </a:rPr>
              <a:t> (144 mm x 9.5 mm x 1 0.20 mm)</a:t>
            </a:r>
          </a:p>
          <a:p>
            <a:pPr marL="0" indent="0">
              <a:lnSpc>
                <a:spcPct val="120000"/>
              </a:lnSpc>
              <a:spcBef>
                <a:spcPts val="441"/>
              </a:spcBef>
              <a:buFont typeface="Arial"/>
              <a:buNone/>
            </a:pPr>
            <a:r>
              <a:rPr lang="en-US" sz="800" dirty="0">
                <a:solidFill>
                  <a:srgbClr val="505050"/>
                </a:solidFill>
                <a:latin typeface="Segoe Pro"/>
                <a:cs typeface="Segoe Pro"/>
              </a:rPr>
              <a:t>0.04 </a:t>
            </a:r>
            <a:r>
              <a:rPr lang="en-US" sz="800" dirty="0" err="1">
                <a:solidFill>
                  <a:srgbClr val="505050"/>
                </a:solidFill>
                <a:latin typeface="Segoe Pro"/>
                <a:cs typeface="Segoe Pro"/>
              </a:rPr>
              <a:t>lbs</a:t>
            </a:r>
            <a:r>
              <a:rPr lang="en-US" sz="800" dirty="0">
                <a:solidFill>
                  <a:srgbClr val="505050"/>
                </a:solidFill>
                <a:latin typeface="Segoe Pro"/>
                <a:cs typeface="Segoe Pro"/>
              </a:rPr>
              <a:t> (20 g)</a:t>
            </a:r>
          </a:p>
          <a:p>
            <a:pPr marL="0" indent="0">
              <a:lnSpc>
                <a:spcPct val="120000"/>
              </a:lnSpc>
              <a:spcBef>
                <a:spcPts val="441"/>
              </a:spcBef>
              <a:buFont typeface="Arial"/>
              <a:buNone/>
            </a:pPr>
            <a:r>
              <a:rPr lang="en-US" sz="800" dirty="0">
                <a:solidFill>
                  <a:srgbClr val="505050"/>
                </a:solidFill>
                <a:latin typeface="Segoe Pro"/>
                <a:cs typeface="Segoe Pro"/>
              </a:rPr>
              <a:t>Available in black, gold, blue, and silver</a:t>
            </a:r>
          </a:p>
          <a:p>
            <a:pPr marL="0" indent="0">
              <a:lnSpc>
                <a:spcPct val="120000"/>
              </a:lnSpc>
              <a:spcBef>
                <a:spcPts val="441"/>
              </a:spcBef>
              <a:buFont typeface="Arial"/>
              <a:buNone/>
            </a:pPr>
            <a:r>
              <a:rPr lang="en-US" sz="800" dirty="0">
                <a:solidFill>
                  <a:srgbClr val="505050"/>
                </a:solidFill>
                <a:latin typeface="Segoe Pro"/>
                <a:cs typeface="Segoe Pro"/>
              </a:rPr>
              <a:t>Compatibility: Surface 3, Surface Pro 3, Surface Pro 4, and Surface Book</a:t>
            </a:r>
          </a:p>
          <a:p>
            <a:pPr marL="0" indent="0">
              <a:lnSpc>
                <a:spcPct val="120000"/>
              </a:lnSpc>
              <a:spcBef>
                <a:spcPts val="441"/>
              </a:spcBef>
              <a:buFont typeface="Arial"/>
              <a:buNone/>
            </a:pPr>
            <a:r>
              <a:rPr lang="en-US" sz="800" dirty="0">
                <a:solidFill>
                  <a:srgbClr val="505050"/>
                </a:solidFill>
                <a:latin typeface="Segoe Pro"/>
                <a:cs typeface="Segoe Pro"/>
              </a:rPr>
              <a:t>Connector Type: Bluetooth 4.0LE</a:t>
            </a:r>
          </a:p>
          <a:p>
            <a:pPr marL="0" indent="0">
              <a:lnSpc>
                <a:spcPct val="120000"/>
              </a:lnSpc>
              <a:spcBef>
                <a:spcPts val="441"/>
              </a:spcBef>
              <a:buFont typeface="Arial"/>
              <a:buNone/>
            </a:pPr>
            <a:r>
              <a:rPr lang="en-US" sz="800" dirty="0">
                <a:solidFill>
                  <a:srgbClr val="505050"/>
                </a:solidFill>
                <a:latin typeface="Segoe Pro"/>
                <a:cs typeface="Segoe Pro"/>
              </a:rPr>
              <a:t>Buttons: Right-click and eraser</a:t>
            </a:r>
          </a:p>
          <a:p>
            <a:pPr marL="0" indent="0">
              <a:lnSpc>
                <a:spcPct val="120000"/>
              </a:lnSpc>
              <a:spcBef>
                <a:spcPts val="441"/>
              </a:spcBef>
              <a:buFont typeface="Arial"/>
              <a:buNone/>
            </a:pPr>
            <a:r>
              <a:rPr lang="en-US" sz="800" dirty="0">
                <a:solidFill>
                  <a:srgbClr val="505050"/>
                </a:solidFill>
                <a:latin typeface="Segoe Pro"/>
                <a:cs typeface="Segoe Pro"/>
              </a:rPr>
              <a:t>Battery: 1 AAAA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505050"/>
              </a:solidFill>
              <a:latin typeface="Segoe Pro"/>
              <a:cs typeface="Segoe Pro"/>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25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31ADC34-B3FB-42EC-8FAB-DB31B93740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6497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fld id="{B3555D3C-6CC3-4FC6-87E1-7F67112DFA0C}" type="slidenum">
              <a:rPr lang="en-US" smtClean="0"/>
              <a:pPr/>
              <a:t>25</a:t>
            </a:fld>
            <a:endParaRPr lang="en-US" dirty="0"/>
          </a:p>
        </p:txBody>
      </p:sp>
    </p:spTree>
    <p:extLst>
      <p:ext uri="{BB962C8B-B14F-4D97-AF65-F5344CB8AC3E}">
        <p14:creationId xmlns:p14="http://schemas.microsoft.com/office/powerpoint/2010/main" val="752470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dirty="0">
                <a:solidFill>
                  <a:srgbClr val="505050"/>
                </a:solidFill>
                <a:latin typeface="Segoe Pro"/>
                <a:cs typeface="Segoe Pro"/>
              </a:rPr>
              <a:t>Surface Type Cover T</a:t>
            </a:r>
            <a:r>
              <a:rPr lang="en-US" sz="800" b="1" baseline="0" dirty="0">
                <a:solidFill>
                  <a:srgbClr val="505050"/>
                </a:solidFill>
                <a:latin typeface="Segoe Pro"/>
                <a:cs typeface="Segoe Pro"/>
              </a:rPr>
              <a:t>echnical Specifications: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11.60” x 8.50” x 0.19”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(295 mm x 216 mm x 4.65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0.68 </a:t>
            </a:r>
            <a:r>
              <a:rPr lang="en-US" sz="800" b="0" baseline="0" dirty="0" err="1">
                <a:solidFill>
                  <a:srgbClr val="505050"/>
                </a:solidFill>
                <a:latin typeface="Segoe Pro"/>
                <a:cs typeface="Segoe Pro"/>
              </a:rPr>
              <a:t>lbs</a:t>
            </a:r>
            <a:r>
              <a:rPr lang="en-US" sz="800" b="0" baseline="0" dirty="0">
                <a:solidFill>
                  <a:srgbClr val="505050"/>
                </a:solidFill>
                <a:latin typeface="Segoe Pro"/>
                <a:cs typeface="Segoe Pro"/>
              </a:rPr>
              <a:t> (310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Available in onyx (with Fingerprint ID)</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Mechanical keys that are spread out for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precision typing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Layout: QWERTY, full row of function keys (F1–F12)</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Dedicated buttons for Windows shortcuts, media controls, and screen brightness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Right-click button</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Magnetic attachment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Accelerometer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dirty="0">
                <a:solidFill>
                  <a:srgbClr val="505050"/>
                </a:solidFill>
                <a:latin typeface="Segoe Pro"/>
                <a:cs typeface="Segoe Pro"/>
              </a:rPr>
              <a:t>Surface Dock Technical Specifications:</a:t>
            </a: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5.12” x 2.36” x 1.18” </a:t>
            </a:r>
            <a:br>
              <a:rPr lang="en-US" sz="800" b="0" baseline="0" dirty="0">
                <a:solidFill>
                  <a:srgbClr val="505050"/>
                </a:solidFill>
                <a:latin typeface="Segoe Pro"/>
                <a:cs typeface="Segoe Pro"/>
              </a:rPr>
            </a:br>
            <a:r>
              <a:rPr lang="en-US" sz="800" b="0" baseline="0" dirty="0">
                <a:solidFill>
                  <a:srgbClr val="505050"/>
                </a:solidFill>
                <a:latin typeface="Segoe Pro"/>
                <a:cs typeface="Segoe Pro"/>
              </a:rPr>
              <a:t>(130 mm x 60 mm x 30 mm)</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1.2 1lbs. (550 g)</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2 Mini Display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 Gigabit Ethernet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4 USB 3.0 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1 Audio out 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Surface Connect cable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baseline="0" dirty="0">
                <a:solidFill>
                  <a:srgbClr val="505050"/>
                </a:solidFill>
                <a:latin typeface="Segoe Pro"/>
                <a:cs typeface="Segoe Pro"/>
              </a:rPr>
              <a:t>External power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a:lnSpc>
                <a:spcPct val="120000"/>
              </a:lnSpc>
            </a:pPr>
            <a:r>
              <a:rPr lang="en-US" sz="900" b="1" dirty="0">
                <a:solidFill>
                  <a:srgbClr val="505050"/>
                </a:solidFill>
                <a:latin typeface="Segoe Pro"/>
                <a:cs typeface="Segoe Pro"/>
              </a:rPr>
              <a:t>Surface Pen Technical Specifications:</a:t>
            </a:r>
          </a:p>
          <a:p>
            <a:pPr marL="0" indent="0">
              <a:lnSpc>
                <a:spcPct val="120000"/>
              </a:lnSpc>
              <a:spcBef>
                <a:spcPts val="441"/>
              </a:spcBef>
              <a:buFont typeface="Arial"/>
              <a:buNone/>
            </a:pPr>
            <a:r>
              <a:rPr lang="en-US" sz="800" dirty="0">
                <a:solidFill>
                  <a:srgbClr val="505050"/>
                </a:solidFill>
                <a:latin typeface="Segoe Pro"/>
                <a:cs typeface="Segoe Pro"/>
              </a:rPr>
              <a:t>5.67” x 0.37” x 0.40”</a:t>
            </a:r>
            <a:br>
              <a:rPr lang="en-US" sz="800" dirty="0">
                <a:solidFill>
                  <a:srgbClr val="505050"/>
                </a:solidFill>
                <a:latin typeface="Segoe Pro"/>
                <a:cs typeface="Segoe Pro"/>
              </a:rPr>
            </a:br>
            <a:r>
              <a:rPr lang="en-US" sz="800" dirty="0">
                <a:solidFill>
                  <a:srgbClr val="505050"/>
                </a:solidFill>
                <a:latin typeface="Segoe Pro"/>
                <a:cs typeface="Segoe Pro"/>
              </a:rPr>
              <a:t> (144 mm x 9.5 mm x 1 0.20 mm)</a:t>
            </a:r>
          </a:p>
          <a:p>
            <a:pPr marL="0" indent="0">
              <a:lnSpc>
                <a:spcPct val="120000"/>
              </a:lnSpc>
              <a:spcBef>
                <a:spcPts val="441"/>
              </a:spcBef>
              <a:buFont typeface="Arial"/>
              <a:buNone/>
            </a:pPr>
            <a:r>
              <a:rPr lang="en-US" sz="800" dirty="0">
                <a:solidFill>
                  <a:srgbClr val="505050"/>
                </a:solidFill>
                <a:latin typeface="Segoe Pro"/>
                <a:cs typeface="Segoe Pro"/>
              </a:rPr>
              <a:t>0.04 </a:t>
            </a:r>
            <a:r>
              <a:rPr lang="en-US" sz="800" dirty="0" err="1">
                <a:solidFill>
                  <a:srgbClr val="505050"/>
                </a:solidFill>
                <a:latin typeface="Segoe Pro"/>
                <a:cs typeface="Segoe Pro"/>
              </a:rPr>
              <a:t>lbs</a:t>
            </a:r>
            <a:r>
              <a:rPr lang="en-US" sz="800" dirty="0">
                <a:solidFill>
                  <a:srgbClr val="505050"/>
                </a:solidFill>
                <a:latin typeface="Segoe Pro"/>
                <a:cs typeface="Segoe Pro"/>
              </a:rPr>
              <a:t> (20 g)</a:t>
            </a:r>
          </a:p>
          <a:p>
            <a:pPr marL="0" indent="0">
              <a:lnSpc>
                <a:spcPct val="120000"/>
              </a:lnSpc>
              <a:spcBef>
                <a:spcPts val="441"/>
              </a:spcBef>
              <a:buFont typeface="Arial"/>
              <a:buNone/>
            </a:pPr>
            <a:r>
              <a:rPr lang="en-US" sz="800" dirty="0">
                <a:solidFill>
                  <a:srgbClr val="505050"/>
                </a:solidFill>
                <a:latin typeface="Segoe Pro"/>
                <a:cs typeface="Segoe Pro"/>
              </a:rPr>
              <a:t>Available in black, gold, blue, and silver</a:t>
            </a:r>
          </a:p>
          <a:p>
            <a:pPr marL="0" indent="0">
              <a:lnSpc>
                <a:spcPct val="120000"/>
              </a:lnSpc>
              <a:spcBef>
                <a:spcPts val="441"/>
              </a:spcBef>
              <a:buFont typeface="Arial"/>
              <a:buNone/>
            </a:pPr>
            <a:r>
              <a:rPr lang="en-US" sz="800" dirty="0">
                <a:solidFill>
                  <a:srgbClr val="505050"/>
                </a:solidFill>
                <a:latin typeface="Segoe Pro"/>
                <a:cs typeface="Segoe Pro"/>
              </a:rPr>
              <a:t>Compatibility: Surface 3, Surface Pro 3, Surface Pro 4, and Surface Book</a:t>
            </a:r>
          </a:p>
          <a:p>
            <a:pPr marL="0" indent="0">
              <a:lnSpc>
                <a:spcPct val="120000"/>
              </a:lnSpc>
              <a:spcBef>
                <a:spcPts val="441"/>
              </a:spcBef>
              <a:buFont typeface="Arial"/>
              <a:buNone/>
            </a:pPr>
            <a:r>
              <a:rPr lang="en-US" sz="800" dirty="0">
                <a:solidFill>
                  <a:srgbClr val="505050"/>
                </a:solidFill>
                <a:latin typeface="Segoe Pro"/>
                <a:cs typeface="Segoe Pro"/>
              </a:rPr>
              <a:t>Connector Type: Bluetooth 4.0LE</a:t>
            </a:r>
          </a:p>
          <a:p>
            <a:pPr marL="0" indent="0">
              <a:lnSpc>
                <a:spcPct val="120000"/>
              </a:lnSpc>
              <a:spcBef>
                <a:spcPts val="441"/>
              </a:spcBef>
              <a:buFont typeface="Arial"/>
              <a:buNone/>
            </a:pPr>
            <a:r>
              <a:rPr lang="en-US" sz="800" dirty="0">
                <a:solidFill>
                  <a:srgbClr val="505050"/>
                </a:solidFill>
                <a:latin typeface="Segoe Pro"/>
                <a:cs typeface="Segoe Pro"/>
              </a:rPr>
              <a:t>Buttons: Right-click and eraser</a:t>
            </a:r>
          </a:p>
          <a:p>
            <a:pPr marL="0" indent="0">
              <a:lnSpc>
                <a:spcPct val="120000"/>
              </a:lnSpc>
              <a:spcBef>
                <a:spcPts val="441"/>
              </a:spcBef>
              <a:buFont typeface="Arial"/>
              <a:buNone/>
            </a:pPr>
            <a:r>
              <a:rPr lang="en-US" sz="800" dirty="0">
                <a:solidFill>
                  <a:srgbClr val="505050"/>
                </a:solidFill>
                <a:latin typeface="Segoe Pro"/>
                <a:cs typeface="Segoe Pro"/>
              </a:rPr>
              <a:t>Battery: 1 AAAA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0"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dirty="0">
              <a:solidFill>
                <a:srgbClr val="505050"/>
              </a:solidFill>
              <a:latin typeface="Segoe Pro"/>
              <a:cs typeface="Segoe Pro"/>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505050"/>
              </a:solidFill>
              <a:latin typeface="Segoe Pro"/>
              <a:cs typeface="Segoe Pro"/>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A3DD3-6777-4459-897E-3211381F32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70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https://www.youtube.com/watch?v=tpleeXcyidc</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68600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2273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0403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DC34-B3FB-42EC-8FAB-DB31B937407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90940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30</a:t>
            </a:fld>
            <a:endParaRPr lang="en-US"/>
          </a:p>
        </p:txBody>
      </p:sp>
    </p:spTree>
    <p:extLst>
      <p:ext uri="{BB962C8B-B14F-4D97-AF65-F5344CB8AC3E}">
        <p14:creationId xmlns:p14="http://schemas.microsoft.com/office/powerpoint/2010/main" val="1564337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DC34-B3FB-42EC-8FAB-DB31B9374076}"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44035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results – in terms of efficiency, productivity and cost-savings - speak for themselves.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32</a:t>
            </a:fld>
            <a:endParaRPr lang="en-US"/>
          </a:p>
        </p:txBody>
      </p:sp>
    </p:spTree>
    <p:extLst>
      <p:ext uri="{BB962C8B-B14F-4D97-AF65-F5344CB8AC3E}">
        <p14:creationId xmlns:p14="http://schemas.microsoft.com/office/powerpoint/2010/main" val="926616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33</a:t>
            </a:fld>
            <a:endParaRPr lang="en-US"/>
          </a:p>
        </p:txBody>
      </p:sp>
    </p:spTree>
    <p:extLst>
      <p:ext uri="{BB962C8B-B14F-4D97-AF65-F5344CB8AC3E}">
        <p14:creationId xmlns:p14="http://schemas.microsoft.com/office/powerpoint/2010/main" val="1523815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34</a:t>
            </a:fld>
            <a:endParaRPr lang="en-US"/>
          </a:p>
        </p:txBody>
      </p:sp>
    </p:spTree>
    <p:extLst>
      <p:ext uri="{BB962C8B-B14F-4D97-AF65-F5344CB8AC3E}">
        <p14:creationId xmlns:p14="http://schemas.microsoft.com/office/powerpoint/2010/main" val="2324668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2A3DD3-6777-4459-897E-3211381F3236}" type="slidenum">
              <a:rPr lang="en-US" smtClean="0"/>
              <a:t>35</a:t>
            </a:fld>
            <a:endParaRPr lang="en-US"/>
          </a:p>
        </p:txBody>
      </p:sp>
    </p:spTree>
    <p:extLst>
      <p:ext uri="{BB962C8B-B14F-4D97-AF65-F5344CB8AC3E}">
        <p14:creationId xmlns:p14="http://schemas.microsoft.com/office/powerpoint/2010/main" val="121098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Performance insight</a:t>
            </a:r>
          </a:p>
          <a:p>
            <a:pPr rtl="0" fontAlgn="base"/>
            <a:r>
              <a:rPr lang="en-US" sz="1200" b="0" i="0" kern="1200" dirty="0">
                <a:solidFill>
                  <a:schemeClr val="tx1"/>
                </a:solidFill>
                <a:effectLst/>
                <a:latin typeface="+mn-lt"/>
                <a:ea typeface="+mn-ea"/>
                <a:cs typeface="+mn-cs"/>
              </a:rPr>
              <a:t>Bullet 1:</a:t>
            </a:r>
            <a:r>
              <a:rPr lang="en-US" sz="1200" b="0" i="0" kern="1200" baseline="0" dirty="0">
                <a:solidFill>
                  <a:schemeClr val="tx1"/>
                </a:solidFill>
                <a:effectLst/>
                <a:latin typeface="+mn-lt"/>
                <a:ea typeface="+mn-ea"/>
                <a:cs typeface="+mn-cs"/>
              </a:rPr>
              <a:t> Firms have pushed the envelope with asset classes and derivatives that make it very difficult to assess all levels of risk accurately and in a timely manner. Every additional tick of the clock required to calculate credit, together with market risks, limits the business considerably. </a:t>
            </a:r>
          </a:p>
          <a:p>
            <a:pPr rtl="0" fontAlgn="base"/>
            <a:r>
              <a:rPr lang="en-US" sz="1200" b="0" i="0" kern="1200" baseline="0" dirty="0">
                <a:solidFill>
                  <a:schemeClr val="tx1"/>
                </a:solidFill>
                <a:effectLst/>
                <a:latin typeface="+mn-lt"/>
                <a:ea typeface="+mn-ea"/>
                <a:cs typeface="+mn-cs"/>
              </a:rPr>
              <a:t>Bullet 2:New regulations are on the increase but many still remain ambiguous that firms have to navigate unchartered business issues, while at the same time trying to decipher what the regulatory implications mean for their business.</a:t>
            </a:r>
          </a:p>
          <a:p>
            <a:pPr rtl="0" fontAlgn="base"/>
            <a:r>
              <a:rPr lang="en-GB" b="1" dirty="0"/>
              <a:t>Lost loyalty</a:t>
            </a:r>
            <a:endParaRPr lang="en-GB" b="0" dirty="0"/>
          </a:p>
          <a:p>
            <a:pPr rtl="0" fontAlgn="base"/>
            <a:r>
              <a:rPr lang="en-GB" b="0" dirty="0"/>
              <a:t>Bullet</a:t>
            </a:r>
            <a:r>
              <a:rPr lang="en-GB" b="0" baseline="0" dirty="0"/>
              <a:t> 3: The financial crisis and often scathing news headlines about disreputable lending and government bailouts has led to a lack of consumer confidence. Financial institutions, more than ever, need to service their existing customers to avoid attrition.</a:t>
            </a:r>
          </a:p>
          <a:p>
            <a:pPr rtl="0" fontAlgn="base"/>
            <a:r>
              <a:rPr lang="en-GB" b="1" dirty="0"/>
              <a:t>Margin pressures</a:t>
            </a:r>
            <a:endParaRPr lang="en-GB" b="0" dirty="0"/>
          </a:p>
          <a:p>
            <a:pPr rtl="0" fontAlgn="base"/>
            <a:r>
              <a:rPr lang="en-GB" b="0" dirty="0"/>
              <a:t>Bullet 4: It is becoming more expensive to conduct business. We are also seeing eroding margins from price pressures, but also an increasing burden of complex legacy technology that is becoming inefficient to operate and expensive to modernize.</a:t>
            </a:r>
          </a:p>
          <a:p>
            <a:pPr rtl="0" fontAlgn="base"/>
            <a:r>
              <a:rPr lang="en-GB" b="0" dirty="0"/>
              <a:t>Bullet 5:Due to the economic crisis and historically low interest rates, insurance carriers cannot offset catastrophe losses and underwriting performance with their portfolio returns as they had done before.</a:t>
            </a:r>
          </a:p>
          <a:p>
            <a:pPr rtl="0" fontAlgn="base"/>
            <a:r>
              <a:rPr lang="en-GB" b="0" dirty="0"/>
              <a:t>Bullet 6: </a:t>
            </a:r>
            <a:r>
              <a:rPr lang="en-GB" sz="1200" kern="1200" dirty="0">
                <a:solidFill>
                  <a:schemeClr val="tx1"/>
                </a:solidFill>
                <a:effectLst/>
                <a:latin typeface="Arial" pitchFamily="34" charset="0"/>
                <a:ea typeface="ＭＳ Ｐゴシック" charset="-128"/>
                <a:cs typeface="ＭＳ Ｐゴシック" charset="-128"/>
              </a:rPr>
              <a:t>Many carriers are facing challenges in pricing policies at the desired level due to competitive pressures, the economic crisis and the fact that customers no longer have funds readily available to buy as many insurance products as in previous years. </a:t>
            </a:r>
          </a:p>
          <a:p>
            <a:pPr rtl="0" fontAlgn="base"/>
            <a:r>
              <a:rPr lang="en-GB" b="1" dirty="0"/>
              <a:t>Technology demand</a:t>
            </a:r>
          </a:p>
          <a:p>
            <a:pPr rtl="0" fontAlgn="base"/>
            <a:r>
              <a:rPr lang="en-GB" b="0" dirty="0"/>
              <a:t>Bullet</a:t>
            </a:r>
            <a:r>
              <a:rPr lang="en-GB" b="0" baseline="0" dirty="0"/>
              <a:t> 7: Technology is an intrinsic part of the business of banking – and the gap between technology capabilities and consumer adoption vs bank system capability is widening. Customers are demanding high social connectivity, they’re using more mobile devices and they’re moving towards cloud services for cost and agility . </a:t>
            </a:r>
          </a:p>
          <a:p>
            <a:pPr rtl="0" fontAlgn="base"/>
            <a:r>
              <a:rPr lang="en-GB" b="1" i="1" dirty="0"/>
              <a:t>These global trends are expected to continue for the foreseeable future, significantly changing the shape of the total financial services landscape. </a:t>
            </a:r>
            <a:endParaRPr lang="en-GB" b="0" dirty="0"/>
          </a:p>
          <a:p>
            <a:pPr rtl="0" fontAlgn="base"/>
            <a:r>
              <a:rPr lang="en-GB" b="0" dirty="0"/>
              <a:t/>
            </a:r>
            <a:br>
              <a:rPr lang="en-GB" b="0" dirty="0"/>
            </a:br>
            <a:endParaRPr lang="en-GB" b="0" dirty="0"/>
          </a:p>
          <a:p>
            <a:pPr rtl="0" fontAlgn="base"/>
            <a:r>
              <a:rPr lang="en-GB" b="0" dirty="0"/>
              <a:t> </a:t>
            </a:r>
          </a:p>
          <a:p>
            <a:pPr rtl="0" fontAlgn="base"/>
            <a:endParaRPr lang="en-GB" b="1" dirty="0"/>
          </a:p>
        </p:txBody>
      </p:sp>
      <p:sp>
        <p:nvSpPr>
          <p:cNvPr id="4" name="Slide Number Placeholder 3"/>
          <p:cNvSpPr>
            <a:spLocks noGrp="1"/>
          </p:cNvSpPr>
          <p:nvPr>
            <p:ph type="sldNum" sz="quarter" idx="10"/>
          </p:nvPr>
        </p:nvSpPr>
        <p:spPr/>
        <p:txBody>
          <a:bodyPr/>
          <a:lstStyle/>
          <a:p>
            <a:fld id="{FA68ED6B-98AD-1B4B-AADB-8EF3A7D0B101}" type="slidenum">
              <a:rPr lang="en-US" smtClean="0"/>
              <a:t>4</a:t>
            </a:fld>
            <a:endParaRPr lang="en-US"/>
          </a:p>
        </p:txBody>
      </p:sp>
    </p:spTree>
    <p:extLst>
      <p:ext uri="{BB962C8B-B14F-4D97-AF65-F5344CB8AC3E}">
        <p14:creationId xmlns:p14="http://schemas.microsoft.com/office/powerpoint/2010/main" val="37393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Most CEOs recognise the need to evolve, but research shows that 84%* of digital initiatives are failing, and companies often lack a coherent strategy to deliver successful digital transformation. </a:t>
            </a:r>
          </a:p>
          <a:p>
            <a:endParaRPr lang="en-GB" b="1" i="1" dirty="0"/>
          </a:p>
          <a:p>
            <a:r>
              <a:rPr lang="en-GB" b="0" i="0" baseline="0" dirty="0"/>
              <a:t>Bullet 1: </a:t>
            </a:r>
            <a:r>
              <a:rPr lang="en-GB" dirty="0">
                <a:latin typeface="Segoe UI Light" pitchFamily="34" charset="0"/>
              </a:rPr>
              <a:t>The financial services sector is under more pressure from digital disruption than any other industry. </a:t>
            </a:r>
          </a:p>
          <a:p>
            <a:r>
              <a:rPr lang="en-GB" b="0" i="0" baseline="0" dirty="0">
                <a:latin typeface="Segoe UI Light" pitchFamily="34" charset="0"/>
              </a:rPr>
              <a:t>Bullet 2: Young, rapid-growth financial services companies are taking advantage of Fintech to create new competition for traditional providers. </a:t>
            </a:r>
          </a:p>
          <a:p>
            <a:r>
              <a:rPr lang="en-GB" b="0" i="0" baseline="0" dirty="0">
                <a:latin typeface="Segoe UI Light" pitchFamily="34" charset="0"/>
              </a:rPr>
              <a:t>Bullet 3: Financial services organizations know that there’s still value in the human touch</a:t>
            </a:r>
          </a:p>
          <a:p>
            <a:endParaRPr lang="en-GB" b="1" i="1" dirty="0"/>
          </a:p>
        </p:txBody>
      </p:sp>
      <p:sp>
        <p:nvSpPr>
          <p:cNvPr id="4" name="Slide Number Placeholder 3"/>
          <p:cNvSpPr>
            <a:spLocks noGrp="1"/>
          </p:cNvSpPr>
          <p:nvPr>
            <p:ph type="sldNum" sz="quarter" idx="10"/>
          </p:nvPr>
        </p:nvSpPr>
        <p:spPr/>
        <p:txBody>
          <a:bodyPr/>
          <a:lstStyle/>
          <a:p>
            <a:fld id="{FA68ED6B-98AD-1B4B-AADB-8EF3A7D0B101}" type="slidenum">
              <a:rPr lang="en-US" smtClean="0"/>
              <a:t>5</a:t>
            </a:fld>
            <a:endParaRPr lang="en-US"/>
          </a:p>
        </p:txBody>
      </p:sp>
    </p:spTree>
    <p:extLst>
      <p:ext uri="{BB962C8B-B14F-4D97-AF65-F5344CB8AC3E}">
        <p14:creationId xmlns:p14="http://schemas.microsoft.com/office/powerpoint/2010/main" val="11935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baseline="0" dirty="0"/>
              <a:t>Device protection</a:t>
            </a:r>
          </a:p>
          <a:p>
            <a:pPr marL="171450" indent="-171450">
              <a:buFont typeface="Arial" charset="0"/>
              <a:buChar char="•"/>
            </a:pPr>
            <a:r>
              <a:rPr lang="en-US" b="1" dirty="0"/>
              <a:t>Virtualization Based Security.</a:t>
            </a:r>
            <a:r>
              <a:rPr lang="en-US" dirty="0"/>
              <a:t> If a process, or data, is virtualized, then it is isolated from the rest of the operating system, and therefore it is more difficult to tamper with. </a:t>
            </a:r>
          </a:p>
          <a:p>
            <a:pPr marL="171450" indent="-171450">
              <a:buFont typeface="Arial" charset="0"/>
              <a:buChar char="•"/>
            </a:pPr>
            <a:r>
              <a:rPr lang="en-US" b="1" dirty="0" err="1"/>
              <a:t>UEFI</a:t>
            </a:r>
            <a:r>
              <a:rPr lang="en-US" b="1" dirty="0"/>
              <a:t> Secure</a:t>
            </a:r>
            <a:r>
              <a:rPr lang="en-US" b="1" baseline="0" dirty="0"/>
              <a:t> Boot. </a:t>
            </a:r>
            <a:r>
              <a:rPr lang="en-US" dirty="0" err="1"/>
              <a:t>UEFI</a:t>
            </a:r>
            <a:r>
              <a:rPr lang="en-US" dirty="0"/>
              <a:t> will check the boot loader before launching it and ensure it’s signed by Microsoft. If a rootkit or another piece of malware does replace your boot loader or tamper with it, </a:t>
            </a:r>
            <a:r>
              <a:rPr lang="en-US" dirty="0" err="1"/>
              <a:t>UEFI</a:t>
            </a:r>
            <a:r>
              <a:rPr lang="en-US" dirty="0"/>
              <a:t> won’t allow it to boot. </a:t>
            </a:r>
          </a:p>
          <a:p>
            <a:pPr marL="171450" indent="-171450">
              <a:buFont typeface="Arial" charset="0"/>
              <a:buChar char="•"/>
            </a:pPr>
            <a:r>
              <a:rPr lang="en-US" b="1" dirty="0"/>
              <a:t>Windows Trusted</a:t>
            </a:r>
            <a:r>
              <a:rPr lang="en-US" b="1" baseline="0" dirty="0"/>
              <a:t> Boot, </a:t>
            </a:r>
            <a:r>
              <a:rPr lang="en-US" b="0" baseline="0" dirty="0"/>
              <a:t>used in combination with </a:t>
            </a:r>
            <a:r>
              <a:rPr lang="en-US" b="0" baseline="0" dirty="0" err="1"/>
              <a:t>UEFI</a:t>
            </a:r>
            <a:r>
              <a:rPr lang="en-US" b="0" baseline="0" dirty="0"/>
              <a:t> Secure Boot, </a:t>
            </a:r>
            <a:r>
              <a:rPr lang="en-US" b="0" baseline="0" dirty="0" err="1"/>
              <a:t>helpsmake</a:t>
            </a:r>
            <a:r>
              <a:rPr lang="en-US" b="0" baseline="0" dirty="0"/>
              <a:t> sure that your PC boots more securely and that only trusted software can run during start-up.</a:t>
            </a:r>
          </a:p>
          <a:p>
            <a:pPr marL="171450" indent="-171450">
              <a:buFont typeface="Arial" charset="0"/>
              <a:buChar char="•"/>
            </a:pPr>
            <a:r>
              <a:rPr lang="en-US" b="1" baseline="0" dirty="0"/>
              <a:t>Windows Update. </a:t>
            </a:r>
            <a:r>
              <a:rPr lang="en-US" b="0" baseline="0" dirty="0"/>
              <a:t>Windows Update is used to keep Microsoft Windows and several other Microsoft programs updated. Updates often include feature enhancements and security updates to protect Windows from malware and malicious attacks.</a:t>
            </a:r>
          </a:p>
          <a:p>
            <a:pPr marL="171450" indent="-171450">
              <a:buFont typeface="Arial" charset="0"/>
              <a:buChar char="•"/>
            </a:pPr>
            <a:r>
              <a:rPr lang="en-US" b="1" baseline="0" dirty="0"/>
              <a:t>Trusted Platform Module: </a:t>
            </a:r>
            <a:r>
              <a:rPr lang="en-US" b="0" baseline="0" dirty="0"/>
              <a:t>A </a:t>
            </a:r>
            <a:r>
              <a:rPr lang="en-US" b="0" baseline="0" dirty="0" err="1"/>
              <a:t>TPM</a:t>
            </a:r>
            <a:r>
              <a:rPr lang="en-US" b="0" baseline="0" dirty="0"/>
              <a:t> chip is a secure crypto-processor that is designed to carry out cryptographic operations. The chip includes multiple physical security mechanisms to make it tamper resistant, and malicious software is unable to tamper with the security functions of the </a:t>
            </a:r>
            <a:r>
              <a:rPr lang="en-US" b="0" baseline="0" dirty="0" err="1"/>
              <a:t>TPM</a:t>
            </a:r>
            <a:r>
              <a:rPr lang="en-US" b="0" baseline="0" dirty="0"/>
              <a:t>.</a:t>
            </a:r>
          </a:p>
          <a:p>
            <a:pPr marL="171450" indent="-171450">
              <a:buFont typeface="Arial" charset="0"/>
              <a:buChar char="•"/>
            </a:pPr>
            <a:endParaRPr lang="en-US" b="0" baseline="0" dirty="0"/>
          </a:p>
          <a:p>
            <a:pPr marL="0" indent="0">
              <a:buFont typeface="Arial" charset="0"/>
              <a:buNone/>
            </a:pPr>
            <a:r>
              <a:rPr lang="en-US" b="1" baseline="0" dirty="0"/>
              <a:t>Threat resistance: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Windows Device Guard </a:t>
            </a:r>
            <a:r>
              <a:rPr lang="en-US" sz="1200" kern="1200" dirty="0">
                <a:solidFill>
                  <a:schemeClr val="tx1"/>
                </a:solidFill>
                <a:effectLst/>
                <a:latin typeface="Segoe UI Light" pitchFamily="34" charset="0"/>
                <a:ea typeface="+mn-ea"/>
                <a:cs typeface="+mn-cs"/>
              </a:rPr>
              <a:t>helps </a:t>
            </a:r>
            <a:r>
              <a:rPr lang="en-US" sz="1200" i="1" kern="1200" dirty="0">
                <a:solidFill>
                  <a:schemeClr val="tx1"/>
                </a:solidFill>
                <a:effectLst/>
                <a:latin typeface="Segoe UI Light" pitchFamily="34" charset="0"/>
                <a:ea typeface="+mn-ea"/>
                <a:cs typeface="+mn-cs"/>
              </a:rPr>
              <a:t>enhance your threat resistance </a:t>
            </a:r>
            <a:r>
              <a:rPr lang="en-US" sz="1200" kern="1200" dirty="0">
                <a:solidFill>
                  <a:schemeClr val="tx1"/>
                </a:solidFill>
                <a:effectLst/>
                <a:latin typeface="Segoe UI Light" pitchFamily="34" charset="0"/>
                <a:ea typeface="+mn-ea"/>
                <a:cs typeface="+mn-cs"/>
              </a:rPr>
              <a:t>against malicious apps and firewall attacks. </a:t>
            </a:r>
          </a:p>
          <a:p>
            <a:pPr marL="171450" indent="-171450">
              <a:buFont typeface="Arial" charset="0"/>
              <a:buChar char="•"/>
            </a:pPr>
            <a:r>
              <a:rPr lang="en-US" b="1" dirty="0"/>
              <a:t>Microsof</a:t>
            </a:r>
            <a:r>
              <a:rPr lang="en-US" b="1" baseline="0" dirty="0"/>
              <a:t>t Edge</a:t>
            </a:r>
            <a:r>
              <a:rPr lang="en-US" b="0" baseline="0" dirty="0"/>
              <a:t> is a web browser developed by Microsoft and included in Windows 10, Windows 10 Mobile, Xbox One, and Windows Holographic, replacing Internet Explorer as the default web browser on all device classes.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Windows Defender Application Guard </a:t>
            </a:r>
            <a:r>
              <a:rPr lang="en-US" sz="1200" kern="1200" dirty="0">
                <a:solidFill>
                  <a:schemeClr val="tx1"/>
                </a:solidFill>
                <a:effectLst/>
                <a:latin typeface="Segoe UI Light" pitchFamily="34" charset="0"/>
                <a:ea typeface="+mn-ea"/>
                <a:cs typeface="+mn-cs"/>
              </a:rPr>
              <a:t>is similar to Device Guard, but is specific for Internet browsing via Microsoft Edge. You create a company-approved whitelist of approved websites and URLs that can be run. Then, when someone attempts to run a URL not on that list, it opens in a virtualized container. </a:t>
            </a:r>
          </a:p>
          <a:p>
            <a:pPr marL="171450" indent="-171450">
              <a:buFont typeface="Arial" charset="0"/>
              <a:buChar char="•"/>
            </a:pPr>
            <a:r>
              <a:rPr lang="en-US" b="1" dirty="0"/>
              <a:t>Windows Firewall</a:t>
            </a:r>
            <a:r>
              <a:rPr lang="en-US" b="0" dirty="0"/>
              <a:t> is a software component of Microsoft Windows that provides firewalling and packet filtering functions. </a:t>
            </a:r>
          </a:p>
          <a:p>
            <a:pPr marL="171450" indent="-171450">
              <a:buFont typeface="Arial" charset="0"/>
              <a:buChar char="•"/>
            </a:pPr>
            <a:r>
              <a:rPr lang="en-US" b="1" baseline="0" dirty="0"/>
              <a:t>Microsoft SmartScreen </a:t>
            </a:r>
            <a:r>
              <a:rPr lang="en-US" b="0" baseline="0" dirty="0"/>
              <a:t>is a phishing and malware filter implemented in several Microsoft products including Internet Explorer, Microsoft Edge and </a:t>
            </a:r>
            <a:r>
              <a:rPr lang="en-US" b="0" baseline="0" dirty="0" err="1"/>
              <a:t>Outlook.com</a:t>
            </a:r>
            <a:r>
              <a:rPr lang="en-US" b="0" baseline="0" dirty="0"/>
              <a:t>,</a:t>
            </a:r>
          </a:p>
          <a:p>
            <a:pPr marL="171450" indent="-171450">
              <a:buFont typeface="Arial" charset="0"/>
              <a:buChar char="•"/>
            </a:pPr>
            <a:endParaRPr lang="en-US" b="0" baseline="0" dirty="0"/>
          </a:p>
          <a:p>
            <a:pPr marL="0" indent="0">
              <a:buFont typeface="Arial" charset="0"/>
              <a:buNone/>
            </a:pPr>
            <a:r>
              <a:rPr lang="en-US" b="1" baseline="0" dirty="0"/>
              <a:t>Identity protection: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Windows Credential Guard </a:t>
            </a:r>
            <a:r>
              <a:rPr lang="en-US" sz="1200" kern="1200" dirty="0">
                <a:solidFill>
                  <a:schemeClr val="tx1"/>
                </a:solidFill>
                <a:effectLst/>
                <a:latin typeface="Segoe UI Light" pitchFamily="34" charset="0"/>
                <a:ea typeface="+mn-ea"/>
                <a:cs typeface="+mn-cs"/>
              </a:rPr>
              <a:t>helps protect user access tokens so</a:t>
            </a:r>
            <a:r>
              <a:rPr lang="en-US" sz="1200" kern="1200" baseline="0" dirty="0">
                <a:solidFill>
                  <a:schemeClr val="tx1"/>
                </a:solidFill>
                <a:effectLst/>
                <a:latin typeface="Segoe UI Light" pitchFamily="34" charset="0"/>
                <a:ea typeface="+mn-ea"/>
                <a:cs typeface="+mn-cs"/>
              </a:rPr>
              <a:t> you </a:t>
            </a:r>
            <a:r>
              <a:rPr lang="en-US" sz="1200" kern="1200" dirty="0">
                <a:solidFill>
                  <a:schemeClr val="tx1"/>
                </a:solidFill>
                <a:effectLst/>
                <a:latin typeface="Segoe UI Light" pitchFamily="34" charset="0"/>
                <a:ea typeface="+mn-ea"/>
                <a:cs typeface="+mn-cs"/>
              </a:rPr>
              <a:t>know that the people logging on to your network are authorized to do so.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Segoe UI Light" pitchFamily="34" charset="0"/>
                <a:ea typeface="+mn-ea"/>
                <a:cs typeface="+mn-cs"/>
              </a:rPr>
              <a:t>A </a:t>
            </a:r>
            <a:r>
              <a:rPr lang="en-US" sz="1200" b="1" kern="1200" dirty="0">
                <a:solidFill>
                  <a:schemeClr val="tx1"/>
                </a:solidFill>
                <a:effectLst/>
                <a:latin typeface="Segoe UI Light" pitchFamily="34" charset="0"/>
                <a:ea typeface="+mn-ea"/>
                <a:cs typeface="+mn-cs"/>
              </a:rPr>
              <a:t>Windows Hello companion device </a:t>
            </a:r>
            <a:r>
              <a:rPr lang="en-US" sz="1200" kern="1200" dirty="0">
                <a:solidFill>
                  <a:schemeClr val="tx1"/>
                </a:solidFill>
                <a:effectLst/>
                <a:latin typeface="Segoe UI Light" pitchFamily="34" charset="0"/>
                <a:ea typeface="+mn-ea"/>
                <a:cs typeface="+mn-cs"/>
              </a:rPr>
              <a:t>is a device that can act in conjunction with your Windows 10 desktop to enhance the user authentication experience.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Windows Hello* </a:t>
            </a:r>
            <a:r>
              <a:rPr lang="en-US" sz="1200" kern="1200" dirty="0">
                <a:solidFill>
                  <a:schemeClr val="tx1"/>
                </a:solidFill>
                <a:effectLst/>
                <a:latin typeface="Segoe UI Light" pitchFamily="34" charset="0"/>
                <a:ea typeface="+mn-ea"/>
                <a:cs typeface="+mn-cs"/>
              </a:rPr>
              <a:t>enables native, multi-factor authentication. Bear in mind that </a:t>
            </a:r>
            <a:r>
              <a:rPr lang="en-US" sz="1200" i="0" kern="1200" dirty="0">
                <a:solidFill>
                  <a:schemeClr val="tx1"/>
                </a:solidFill>
                <a:effectLst/>
                <a:latin typeface="Segoe UI Light" pitchFamily="34" charset="0"/>
                <a:ea typeface="+mn-ea"/>
                <a:cs typeface="+mn-cs"/>
              </a:rPr>
              <a:t>Windows Hello requires specialized hardware such as fingerprint reader, illuminated IR sensor, or other biometric sensors depending on the authentication enabled.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1" i="0" kern="1200" dirty="0">
                <a:solidFill>
                  <a:schemeClr val="tx1"/>
                </a:solidFill>
                <a:effectLst/>
                <a:latin typeface="Segoe UI Light" pitchFamily="34" charset="0"/>
                <a:ea typeface="+mn-ea"/>
                <a:cs typeface="+mn-cs"/>
              </a:rPr>
              <a:t>Information protection:</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Device encryption</a:t>
            </a:r>
            <a:r>
              <a:rPr lang="en-US" sz="1200" b="1" i="0" kern="1200" baseline="0" dirty="0">
                <a:solidFill>
                  <a:schemeClr val="tx1"/>
                </a:solidFill>
                <a:effectLst/>
                <a:latin typeface="Segoe UI Light" pitchFamily="34" charset="0"/>
                <a:ea typeface="+mn-ea"/>
                <a:cs typeface="+mn-cs"/>
              </a:rPr>
              <a:t> </a:t>
            </a:r>
            <a:r>
              <a:rPr lang="en-US" sz="1200" b="0" i="0" kern="1200" dirty="0">
                <a:solidFill>
                  <a:schemeClr val="tx1"/>
                </a:solidFill>
                <a:effectLst/>
                <a:latin typeface="Segoe UI Light" pitchFamily="34" charset="0"/>
                <a:ea typeface="+mn-ea"/>
                <a:cs typeface="+mn-cs"/>
              </a:rPr>
              <a:t>helps protect your data by encrypting ("scrambling") it. Only someone with the right encryption key (like a password) can decrypt ("unscramble") it.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Windows Information Protection</a:t>
            </a:r>
            <a:r>
              <a:rPr lang="en-US" sz="1200" b="0" i="0" kern="1200" dirty="0">
                <a:solidFill>
                  <a:schemeClr val="tx1"/>
                </a:solidFill>
                <a:effectLst/>
                <a:latin typeface="Segoe UI Light" pitchFamily="34" charset="0"/>
                <a:ea typeface="+mn-ea"/>
                <a:cs typeface="+mn-cs"/>
              </a:rPr>
              <a:t>. Microsoft Azure is a cloud-based solution that helps an organization to classify, label, and protect its documents and emails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BitLocker Admin and Monitoring</a:t>
            </a:r>
            <a:r>
              <a:rPr lang="en-US" sz="1200" b="0" i="0" kern="1200" dirty="0">
                <a:solidFill>
                  <a:schemeClr val="tx1"/>
                </a:solidFill>
                <a:effectLst/>
                <a:latin typeface="Segoe UI Light" pitchFamily="34" charset="0"/>
                <a:ea typeface="+mn-ea"/>
                <a:cs typeface="+mn-cs"/>
              </a:rPr>
              <a:t> </a:t>
            </a:r>
            <a:r>
              <a:rPr lang="en-US" sz="1200" b="0" i="0" kern="1200" dirty="0" err="1">
                <a:solidFill>
                  <a:schemeClr val="tx1"/>
                </a:solidFill>
                <a:effectLst/>
                <a:latin typeface="Segoe UI Light" pitchFamily="34" charset="0"/>
                <a:ea typeface="+mn-ea"/>
                <a:cs typeface="+mn-cs"/>
              </a:rPr>
              <a:t>MBAM</a:t>
            </a:r>
            <a:r>
              <a:rPr lang="en-US" sz="1200" b="0" i="0" kern="1200" dirty="0">
                <a:solidFill>
                  <a:schemeClr val="tx1"/>
                </a:solidFill>
                <a:effectLst/>
                <a:latin typeface="Segoe UI Light" pitchFamily="34" charset="0"/>
                <a:ea typeface="+mn-ea"/>
                <a:cs typeface="+mn-cs"/>
              </a:rPr>
              <a:t> simplifies deployment and key recovery, provides centralized compliance monitoring and reporting, and minimizes the costs associated with provisioning and supporting encrypted drives.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BitLocker. </a:t>
            </a:r>
            <a:r>
              <a:rPr lang="en-US" sz="1200" b="0" i="0" kern="1200" dirty="0">
                <a:solidFill>
                  <a:schemeClr val="tx1"/>
                </a:solidFill>
                <a:effectLst/>
                <a:latin typeface="Segoe UI Light" pitchFamily="34" charset="0"/>
                <a:ea typeface="+mn-ea"/>
                <a:cs typeface="+mn-cs"/>
              </a:rPr>
              <a:t>BitLocker Drive Encryption is a data protection feature that integrates with the operating system and addresses the threats of data theft or exposure from lost, stolen, or inappropriately decommissioned computers.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BitLocker to Go. </a:t>
            </a:r>
            <a:r>
              <a:rPr lang="en-US" sz="1200" b="0" i="0" kern="1200" dirty="0">
                <a:solidFill>
                  <a:schemeClr val="tx1"/>
                </a:solidFill>
                <a:effectLst/>
                <a:latin typeface="Segoe UI Light" pitchFamily="34" charset="0"/>
                <a:ea typeface="+mn-ea"/>
                <a:cs typeface="+mn-cs"/>
              </a:rPr>
              <a:t>You can use BitLocker Drive Encryption to encrypt your sensitive data on the main hard drive of your PC, and then you can use BitLocker To Go. This last feature will help you to use encryption on remove drives and secondary hard drives connected to your computer.</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1" i="0" kern="1200" dirty="0">
                <a:solidFill>
                  <a:schemeClr val="tx1"/>
                </a:solidFill>
                <a:effectLst/>
                <a:latin typeface="Segoe UI Light" pitchFamily="34" charset="0"/>
                <a:ea typeface="+mn-ea"/>
                <a:cs typeface="+mn-cs"/>
              </a:rPr>
              <a:t>Accessories</a:t>
            </a:r>
            <a:r>
              <a:rPr lang="en-US" sz="1200" b="0" i="0" kern="1200" dirty="0">
                <a:solidFill>
                  <a:schemeClr val="tx1"/>
                </a:solidFill>
                <a:effectLst/>
                <a:latin typeface="Segoe UI Light"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AES keyboard. </a:t>
            </a:r>
            <a:r>
              <a:rPr lang="en-US" sz="1200" b="0" i="0" kern="1200" dirty="0">
                <a:solidFill>
                  <a:schemeClr val="tx1"/>
                </a:solidFill>
                <a:effectLst/>
                <a:latin typeface="Segoe UI Light" pitchFamily="34" charset="0"/>
                <a:ea typeface="+mn-ea"/>
                <a:cs typeface="+mn-cs"/>
              </a:rPr>
              <a:t>All</a:t>
            </a:r>
            <a:r>
              <a:rPr lang="en-US" sz="1200" b="0" i="0" kern="1200" baseline="0" dirty="0">
                <a:solidFill>
                  <a:schemeClr val="tx1"/>
                </a:solidFill>
                <a:effectLst/>
                <a:latin typeface="Segoe UI Light" pitchFamily="34" charset="0"/>
                <a:ea typeface="+mn-ea"/>
                <a:cs typeface="+mn-cs"/>
              </a:rPr>
              <a:t> Microsoft USB keyboards have Advanced Encryption Standard AES built-in. This encrypts your keystrokes. </a:t>
            </a:r>
            <a:r>
              <a:rPr lang="en-US" sz="1200" b="0" i="0" kern="1200" dirty="0">
                <a:solidFill>
                  <a:schemeClr val="tx1"/>
                </a:solidFill>
                <a:effectLst/>
                <a:latin typeface="Segoe UI Light" pitchFamily="34" charset="0"/>
                <a:ea typeface="+mn-ea"/>
                <a:cs typeface="+mn-cs"/>
              </a:rPr>
              <a:t>Th</a:t>
            </a:r>
            <a:r>
              <a:rPr lang="en-US" sz="1200" b="0" i="0" kern="1200" baseline="0" dirty="0">
                <a:solidFill>
                  <a:schemeClr val="tx1"/>
                </a:solidFill>
                <a:effectLst/>
                <a:latin typeface="Segoe UI Light" pitchFamily="34" charset="0"/>
                <a:ea typeface="+mn-ea"/>
                <a:cs typeface="+mn-cs"/>
              </a:rPr>
              <a:t>e keyboard is </a:t>
            </a:r>
            <a:r>
              <a:rPr lang="en-US" sz="1200" b="0" i="0" kern="1200" dirty="0">
                <a:solidFill>
                  <a:schemeClr val="tx1"/>
                </a:solidFill>
                <a:effectLst/>
                <a:latin typeface="Segoe UI Light" pitchFamily="34" charset="0"/>
                <a:ea typeface="+mn-ea"/>
                <a:cs typeface="+mn-cs"/>
              </a:rPr>
              <a:t>permanently paired with its receiver at the factory—no key information is ever shared over the air.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1" i="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1" i="0" kern="1200" dirty="0">
                <a:solidFill>
                  <a:schemeClr val="tx1"/>
                </a:solidFill>
                <a:effectLst/>
                <a:latin typeface="Segoe UI Light" pitchFamily="34" charset="0"/>
                <a:ea typeface="+mn-ea"/>
                <a:cs typeface="+mn-cs"/>
              </a:rPr>
              <a:t>Breach detection investigation and response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Security Management – I’m not sure what this is referring 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i="0" kern="1200" dirty="0">
                <a:solidFill>
                  <a:schemeClr val="tx1"/>
                </a:solidFill>
                <a:effectLst/>
                <a:latin typeface="Segoe UI Light" pitchFamily="34" charset="0"/>
                <a:ea typeface="+mn-ea"/>
                <a:cs typeface="+mn-cs"/>
              </a:rPr>
              <a:t>Conditional Access</a:t>
            </a:r>
            <a:r>
              <a:rPr lang="en-US" sz="1200" b="1" i="0" kern="1200" baseline="0" dirty="0">
                <a:solidFill>
                  <a:schemeClr val="tx1"/>
                </a:solidFill>
                <a:effectLst/>
                <a:latin typeface="Segoe UI Light" pitchFamily="34" charset="0"/>
                <a:ea typeface="+mn-ea"/>
                <a:cs typeface="+mn-cs"/>
              </a:rPr>
              <a:t>. </a:t>
            </a:r>
            <a:r>
              <a:rPr lang="en-US" sz="1200" b="0" i="0" kern="1200" baseline="0" dirty="0">
                <a:solidFill>
                  <a:schemeClr val="tx1"/>
                </a:solidFill>
                <a:effectLst/>
                <a:latin typeface="Segoe UI Light" pitchFamily="34" charset="0"/>
                <a:ea typeface="+mn-ea"/>
                <a:cs typeface="+mn-cs"/>
              </a:rPr>
              <a:t>Allows you to prevent access for BYODs that do not meet security standards. </a:t>
            </a:r>
            <a:endParaRPr lang="en-US" sz="1200" b="0" i="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1200" b="1" kern="1200" dirty="0">
                <a:solidFill>
                  <a:schemeClr val="tx1"/>
                </a:solidFill>
                <a:effectLst/>
                <a:latin typeface="Segoe UI Light" pitchFamily="34" charset="0"/>
                <a:ea typeface="+mn-ea"/>
                <a:cs typeface="+mn-cs"/>
              </a:rPr>
              <a:t>Windows Defender Advanced Threat Protection (ATP) </a:t>
            </a:r>
            <a:r>
              <a:rPr lang="en-US" sz="1200" kern="1200" dirty="0">
                <a:solidFill>
                  <a:schemeClr val="tx1"/>
                </a:solidFill>
                <a:effectLst/>
                <a:latin typeface="Segoe UI Light" pitchFamily="34" charset="0"/>
                <a:ea typeface="+mn-ea"/>
                <a:cs typeface="+mn-cs"/>
              </a:rPr>
              <a:t>enables you to detect, investigate, and respond to advanced threats and data breaches on your network. It’s a powerful tool that is designed to run alongside any anti-virus solution.   </a:t>
            </a:r>
            <a:endParaRPr lang="en-US" sz="1200" b="1"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1"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1" kern="1200" dirty="0">
              <a:solidFill>
                <a:schemeClr val="tx1"/>
              </a:solidFill>
              <a:effectLst/>
              <a:latin typeface="Segoe UI Light" pitchFamily="34" charset="0"/>
              <a:ea typeface="+mn-ea"/>
              <a:cs typeface="+mn-cs"/>
            </a:endParaRPr>
          </a:p>
          <a:p>
            <a:pPr marL="171450" indent="-171450">
              <a:buFont typeface="Arial" charset="0"/>
              <a:buChar char="•"/>
            </a:pPr>
            <a:endParaRPr lang="en-US" b="1" dirty="0"/>
          </a:p>
          <a:p>
            <a:endParaRPr lang="en-US" dirty="0"/>
          </a:p>
          <a:p>
            <a:endParaRPr lang="en-US" b="1" i="1" u="sng" dirty="0"/>
          </a:p>
        </p:txBody>
      </p:sp>
      <p:sp>
        <p:nvSpPr>
          <p:cNvPr id="4" name="Slide Number Placeholder 3"/>
          <p:cNvSpPr>
            <a:spLocks noGrp="1"/>
          </p:cNvSpPr>
          <p:nvPr>
            <p:ph type="sldNum" sz="quarter" idx="10"/>
          </p:nvPr>
        </p:nvSpPr>
        <p:spPr/>
        <p:txBody>
          <a:bodyPr/>
          <a:lstStyle/>
          <a:p>
            <a:fld id="{6684813E-52D6-4FD9-9F43-90A9498B89FB}" type="slidenum">
              <a:rPr lang="en-GB" smtClean="0"/>
              <a:t>6</a:t>
            </a:fld>
            <a:endParaRPr lang="en-GB"/>
          </a:p>
        </p:txBody>
      </p:sp>
    </p:spTree>
    <p:extLst>
      <p:ext uri="{BB962C8B-B14F-4D97-AF65-F5344CB8AC3E}">
        <p14:creationId xmlns:p14="http://schemas.microsoft.com/office/powerpoint/2010/main" val="68274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5</a:t>
            </a:r>
            <a:r>
              <a:rPr lang="en-US" sz="1200" b="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Transition to scenario stories to talk about Windows 10 features in the day of a financial services organization. </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Here, focus on Windows </a:t>
            </a:r>
            <a:r>
              <a:rPr lang="en-US" sz="1200" kern="1200" baseline="0" dirty="0">
                <a:solidFill>
                  <a:schemeClr val="tx1"/>
                </a:solidFill>
                <a:latin typeface="Segoe UI Light" pitchFamily="34" charset="0"/>
                <a:ea typeface="+mn-ea"/>
                <a:cs typeface="+mn-cs"/>
              </a:rPr>
              <a:t>Hello </a:t>
            </a:r>
            <a:r>
              <a:rPr lang="en-US" sz="1200" kern="1200" dirty="0">
                <a:solidFill>
                  <a:schemeClr val="tx1"/>
                </a:solidFill>
                <a:latin typeface="Segoe UI Light" pitchFamily="34" charset="0"/>
                <a:ea typeface="+mn-ea"/>
                <a:cs typeface="+mn-cs"/>
              </a:rPr>
              <a:t>functions and benefits.</a:t>
            </a:r>
          </a:p>
          <a:p>
            <a:endParaRPr lang="en-US" sz="1200" b="1" i="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Use case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I’d like to step back now to the roles within your organization—to try to put their challenges in context.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Let’s look at a typical day in the life of a financial institution, possibly similar to yours. As you know, there are numerous roles that come together to keep the organization running. Some of your team work in-office each day, while others are almost always out in the field.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We’ll start by examining mobile roles—people like financial advisors or relationship managers. These folks frequently travel to client meetings that take place in offices, coffee shops, etc.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In this scenario, a financial</a:t>
            </a:r>
            <a:r>
              <a:rPr lang="en-US" sz="1200" kern="1200" baseline="0" dirty="0">
                <a:solidFill>
                  <a:schemeClr val="tx1"/>
                </a:solidFill>
                <a:latin typeface="Segoe UI Light" pitchFamily="34" charset="0"/>
                <a:ea typeface="+mn-ea"/>
                <a:cs typeface="+mn-cs"/>
              </a:rPr>
              <a:t> advisor </a:t>
            </a:r>
            <a:r>
              <a:rPr lang="en-US" sz="1200" kern="1200" dirty="0">
                <a:solidFill>
                  <a:schemeClr val="tx1"/>
                </a:solidFill>
                <a:latin typeface="Segoe UI Light" pitchFamily="34" charset="0"/>
                <a:ea typeface="+mn-ea"/>
                <a:cs typeface="+mn-cs"/>
              </a:rPr>
              <a:t>is out on the job with her device, which she uses to prepare</a:t>
            </a:r>
            <a:r>
              <a:rPr lang="en-US" sz="1200" kern="1200" baseline="0" dirty="0">
                <a:solidFill>
                  <a:schemeClr val="tx1"/>
                </a:solidFill>
                <a:latin typeface="Segoe UI Light" pitchFamily="34" charset="0"/>
                <a:ea typeface="+mn-ea"/>
                <a:cs typeface="+mn-cs"/>
              </a:rPr>
              <a:t> for meetings and present portfolios to her customers</a:t>
            </a:r>
            <a:r>
              <a:rPr lang="en-US" sz="1200" kern="1200" dirty="0">
                <a:solidFill>
                  <a:schemeClr val="tx1"/>
                </a:solidFill>
                <a:latin typeface="Segoe UI Light" pitchFamily="34" charset="0"/>
                <a:ea typeface="+mn-ea"/>
                <a:cs typeface="+mn-cs"/>
              </a:rPr>
              <a:t>. This is very efficient for the advisor—she no longer has to carry paperwork</a:t>
            </a:r>
            <a:r>
              <a:rPr lang="en-US" sz="1200" kern="1200" baseline="0" dirty="0">
                <a:solidFill>
                  <a:schemeClr val="tx1"/>
                </a:solidFill>
                <a:latin typeface="Segoe UI Light" pitchFamily="34" charset="0"/>
                <a:ea typeface="+mn-ea"/>
                <a:cs typeface="+mn-cs"/>
              </a:rPr>
              <a:t> and folders to each meeting, but rather can access account information with her</a:t>
            </a:r>
            <a:r>
              <a:rPr lang="en-US" sz="1200" kern="1200" dirty="0">
                <a:solidFill>
                  <a:schemeClr val="tx1"/>
                </a:solidFill>
                <a:latin typeface="Segoe UI Light" pitchFamily="34" charset="0"/>
                <a:ea typeface="+mn-ea"/>
                <a:cs typeface="+mn-cs"/>
              </a:rPr>
              <a:t> device.</a:t>
            </a:r>
            <a:r>
              <a:rPr lang="en-US" sz="1200" kern="1200" baseline="0" dirty="0">
                <a:solidFill>
                  <a:schemeClr val="tx1"/>
                </a:solidFill>
                <a:latin typeface="Segoe UI Light" pitchFamily="34" charset="0"/>
                <a:ea typeface="+mn-ea"/>
                <a:cs typeface="+mn-cs"/>
              </a:rPr>
              <a:t> But, it m</a:t>
            </a:r>
            <a:r>
              <a:rPr lang="en-US" sz="1200" kern="1200" dirty="0">
                <a:solidFill>
                  <a:schemeClr val="tx1"/>
                </a:solidFill>
                <a:latin typeface="Segoe UI Light" pitchFamily="34" charset="0"/>
                <a:ea typeface="+mn-ea"/>
                <a:cs typeface="+mn-cs"/>
              </a:rPr>
              <a:t>eans her device</a:t>
            </a:r>
            <a:r>
              <a:rPr lang="en-US" sz="1200" kern="1200" baseline="0" dirty="0">
                <a:solidFill>
                  <a:schemeClr val="tx1"/>
                </a:solidFill>
                <a:latin typeface="Segoe UI Light" pitchFamily="34" charset="0"/>
                <a:ea typeface="+mn-ea"/>
                <a:cs typeface="+mn-cs"/>
              </a:rPr>
              <a:t> must </a:t>
            </a:r>
            <a:r>
              <a:rPr lang="en-US" sz="1200" kern="1200" dirty="0">
                <a:solidFill>
                  <a:schemeClr val="tx1"/>
                </a:solidFill>
                <a:latin typeface="Segoe UI Light" pitchFamily="34" charset="0"/>
                <a:ea typeface="+mn-ea"/>
                <a:cs typeface="+mn-cs"/>
              </a:rPr>
              <a:t>be highly guarded. She and only she should be able to access the info on that device, due to the sensitive nature of the data it contains.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That’s where Windows 10 features come in. As a financial advisor or insurance agent boots up her Windows 10 device, she must </a:t>
            </a:r>
            <a:r>
              <a:rPr lang="en-US" sz="1200" b="1" i="1" kern="1200" dirty="0">
                <a:solidFill>
                  <a:schemeClr val="tx1"/>
                </a:solidFill>
                <a:latin typeface="Segoe UI Light" pitchFamily="34" charset="0"/>
                <a:ea typeface="+mn-ea"/>
                <a:cs typeface="+mn-cs"/>
              </a:rPr>
              <a:t>login using Windows Hello</a:t>
            </a:r>
            <a:r>
              <a:rPr lang="en-US" sz="1200" b="1" i="1" kern="1200" baseline="30000" dirty="0">
                <a:solidFill>
                  <a:schemeClr val="tx1"/>
                </a:solidFill>
                <a:latin typeface="Segoe UI Light" pitchFamily="34" charset="0"/>
                <a:ea typeface="+mn-ea"/>
                <a:cs typeface="+mn-cs"/>
              </a:rPr>
              <a:t>1</a:t>
            </a:r>
            <a:r>
              <a:rPr lang="en-US" sz="1200" b="1" i="1" kern="1200" dirty="0">
                <a:solidFill>
                  <a:schemeClr val="tx1"/>
                </a:solidFill>
                <a:latin typeface="Segoe UI Light" pitchFamily="34" charset="0"/>
                <a:ea typeface="+mn-ea"/>
                <a:cs typeface="+mn-cs"/>
              </a:rPr>
              <a:t>. This uses multi-factor authentication such as Next Gen Credentials (NGC). </a:t>
            </a:r>
            <a:r>
              <a:rPr lang="en-US" sz="1200" kern="1200" dirty="0">
                <a:solidFill>
                  <a:schemeClr val="tx1"/>
                </a:solidFill>
                <a:latin typeface="Segoe UI Light" pitchFamily="34" charset="0"/>
                <a:ea typeface="+mn-ea"/>
                <a:cs typeface="+mn-cs"/>
              </a:rPr>
              <a:t>NGC goes beyond passwords to use things like biometrics or PIN validate by one-time password (OTP), code, or phone factor. This measure </a:t>
            </a:r>
            <a:r>
              <a:rPr lang="en-US" sz="900" kern="1200" dirty="0">
                <a:solidFill>
                  <a:schemeClr val="tx1"/>
                </a:solidFill>
                <a:effectLst/>
                <a:latin typeface="Segoe UI Light" pitchFamily="34" charset="0"/>
                <a:ea typeface="+mn-ea"/>
                <a:cs typeface="+mn-cs"/>
              </a:rPr>
              <a:t>provides an extra layer of security against hackers and</a:t>
            </a:r>
            <a:r>
              <a:rPr lang="en-US" sz="900" kern="1200" baseline="0" dirty="0">
                <a:solidFill>
                  <a:schemeClr val="tx1"/>
                </a:solidFill>
                <a:effectLst/>
                <a:latin typeface="Segoe UI Light" pitchFamily="34" charset="0"/>
                <a:ea typeface="+mn-ea"/>
                <a:cs typeface="+mn-cs"/>
              </a:rPr>
              <a:t> helps prevent the wrong person from logging and accessing the data on her device.</a:t>
            </a: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Real data</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Light" pitchFamily="34" charset="0"/>
                <a:ea typeface="+mn-ea"/>
                <a:cs typeface="+mn-cs"/>
              </a:rPr>
              <a:t>To bring this situation home, consider this statistic: Among the top 10 most popular hacking methods are unmanaged personal devices and compromised accounts. </a:t>
            </a:r>
            <a:r>
              <a:rPr lang="en-US" sz="1200" kern="1200" baseline="30000" dirty="0">
                <a:solidFill>
                  <a:schemeClr val="tx1"/>
                </a:solidFill>
                <a:effectLst/>
                <a:latin typeface="Segoe UI Light" pitchFamily="34" charset="0"/>
                <a:ea typeface="+mn-ea"/>
                <a:cs typeface="+mn-cs"/>
              </a:rPr>
              <a:t>2 </a:t>
            </a:r>
            <a:r>
              <a:rPr lang="en-US" sz="1200" b="0" kern="1200" baseline="0" dirty="0">
                <a:solidFill>
                  <a:schemeClr val="tx1"/>
                </a:solidFill>
                <a:effectLst/>
                <a:latin typeface="Segoe UI Light" pitchFamily="34" charset="0"/>
                <a:ea typeface="+mn-ea"/>
                <a:cs typeface="+mn-cs"/>
              </a:rPr>
              <a:t>&lt;</a:t>
            </a:r>
            <a:r>
              <a:rPr lang="en-US" sz="1200" b="1" i="1" kern="1200" baseline="0" dirty="0">
                <a:solidFill>
                  <a:schemeClr val="tx1"/>
                </a:solidFill>
                <a:effectLst/>
                <a:latin typeface="Segoe UI Light" pitchFamily="34" charset="0"/>
                <a:ea typeface="+mn-ea"/>
                <a:cs typeface="+mn-cs"/>
              </a:rPr>
              <a:t>Note to presenter: </a:t>
            </a:r>
            <a:r>
              <a:rPr lang="en-US" sz="1200" b="0" kern="1200" baseline="0" dirty="0">
                <a:solidFill>
                  <a:schemeClr val="tx1"/>
                </a:solidFill>
                <a:effectLst/>
                <a:latin typeface="Segoe UI Light" pitchFamily="34" charset="0"/>
                <a:ea typeface="+mn-ea"/>
                <a:cs typeface="+mn-cs"/>
              </a:rPr>
              <a:t>this is a general statistic, not financial services specific&gt;</a:t>
            </a:r>
            <a:br>
              <a:rPr lang="en-US" sz="1200" b="0" kern="1200" baseline="0" dirty="0">
                <a:solidFill>
                  <a:schemeClr val="tx1"/>
                </a:solidFill>
                <a:effectLst/>
                <a:latin typeface="Segoe UI Light" pitchFamily="34" charset="0"/>
                <a:ea typeface="+mn-ea"/>
                <a:cs typeface="+mn-cs"/>
              </a:rPr>
            </a:br>
            <a:r>
              <a:rPr lang="en-US" sz="1200" b="0" kern="1200" baseline="0" dirty="0">
                <a:solidFill>
                  <a:schemeClr val="tx1"/>
                </a:solidFill>
                <a:effectLst/>
                <a:latin typeface="Segoe UI Light" pitchFamily="34" charset="0"/>
                <a:ea typeface="+mn-ea"/>
                <a:cs typeface="+mn-cs"/>
              </a:rPr>
              <a:t/>
            </a:r>
            <a:br>
              <a:rPr lang="en-US" sz="1200" b="0" kern="1200" baseline="0" dirty="0">
                <a:solidFill>
                  <a:schemeClr val="tx1"/>
                </a:solidFill>
                <a:effectLst/>
                <a:latin typeface="Segoe UI Light" pitchFamily="34" charset="0"/>
                <a:ea typeface="+mn-ea"/>
                <a:cs typeface="+mn-cs"/>
              </a:rPr>
            </a:br>
            <a:r>
              <a:rPr lang="en-US" sz="1200" b="1" kern="1200" dirty="0">
                <a:solidFill>
                  <a:schemeClr val="tx1"/>
                </a:solidFill>
                <a:latin typeface="Segoe UI Light" pitchFamily="34" charset="0"/>
                <a:ea typeface="+mn-ea"/>
                <a:cs typeface="+mn-cs"/>
              </a:rPr>
              <a:t>Features</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b="1" kern="1200" dirty="0">
                <a:solidFill>
                  <a:schemeClr val="tx1"/>
                </a:solidFill>
                <a:latin typeface="Segoe UI Light" pitchFamily="34" charset="0"/>
                <a:ea typeface="+mn-ea"/>
                <a:cs typeface="+mn-cs"/>
              </a:rPr>
              <a:t>Windows Hello</a:t>
            </a:r>
            <a:r>
              <a:rPr lang="en-US" sz="1200" b="0" kern="1200" baseline="30000" dirty="0">
                <a:solidFill>
                  <a:schemeClr val="tx1"/>
                </a:solidFill>
                <a:latin typeface="Segoe UI Light" pitchFamily="34" charset="0"/>
                <a:ea typeface="+mn-ea"/>
                <a:cs typeface="+mn-cs"/>
              </a:rPr>
              <a:t>1</a:t>
            </a:r>
            <a:r>
              <a:rPr lang="en-US" sz="1200" b="1" kern="120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requires two or more factors of user validation, such as biometrics (fingerprints) and your device, to set up the credentials you will use for authentication.</a:t>
            </a:r>
            <a:r>
              <a:rPr lang="en-US" sz="1200" kern="1200" baseline="0" dirty="0">
                <a:solidFill>
                  <a:schemeClr val="tx1"/>
                </a:solidFill>
                <a:latin typeface="Segoe UI Light" pitchFamily="34" charset="0"/>
                <a:ea typeface="+mn-ea"/>
                <a:cs typeface="+mn-cs"/>
              </a:rPr>
              <a:t> </a:t>
            </a:r>
            <a:r>
              <a:rPr lang="en-US" sz="1200" b="0" i="0" kern="1200" baseline="0" dirty="0">
                <a:solidFill>
                  <a:schemeClr val="tx1"/>
                </a:solidFill>
                <a:latin typeface="Segoe UI Light" pitchFamily="34" charset="0"/>
                <a:ea typeface="+mn-ea"/>
                <a:cs typeface="+mn-cs"/>
              </a:rPr>
              <a:t>This</a:t>
            </a:r>
            <a:r>
              <a:rPr lang="en-US" sz="1200" b="1" i="1"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makes it harder for an attacker to actually compromise the devices</a:t>
            </a:r>
            <a:r>
              <a:rPr lang="en-US" sz="1200" kern="1200" baseline="0" dirty="0">
                <a:solidFill>
                  <a:schemeClr val="tx1"/>
                </a:solidFill>
                <a:latin typeface="Segoe UI Light" pitchFamily="34" charset="0"/>
                <a:ea typeface="+mn-ea"/>
                <a:cs typeface="+mn-cs"/>
              </a:rPr>
              <a:t> your team uses</a:t>
            </a:r>
            <a:r>
              <a:rPr lang="en-US" sz="1200" kern="1200" dirty="0">
                <a:solidFill>
                  <a:schemeClr val="tx1"/>
                </a:solidFill>
                <a:latin typeface="Segoe UI Light" pitchFamily="34" charset="0"/>
                <a:ea typeface="+mn-ea"/>
                <a:cs typeface="+mn-cs"/>
              </a:rPr>
              <a:t>. With Windows 10, </a:t>
            </a:r>
            <a:r>
              <a:rPr lang="en-US" sz="1200" b="1" i="1" kern="1200" dirty="0">
                <a:solidFill>
                  <a:schemeClr val="tx1"/>
                </a:solidFill>
                <a:latin typeface="Segoe UI Light" pitchFamily="34" charset="0"/>
                <a:ea typeface="+mn-ea"/>
                <a:cs typeface="+mn-cs"/>
              </a:rPr>
              <a:t>you can protect devices so that only the right person signs in to a device and gains access</a:t>
            </a:r>
            <a:r>
              <a:rPr lang="en-US" sz="1200" i="1" kern="1200" dirty="0">
                <a:solidFill>
                  <a:schemeClr val="tx1"/>
                </a:solidFill>
                <a:latin typeface="Segoe UI Light" pitchFamily="34" charset="0"/>
                <a:ea typeface="+mn-ea"/>
                <a:cs typeface="+mn-cs"/>
              </a:rPr>
              <a:t> to data, such as personal customer data and account numbers.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Benefits</a:t>
            </a:r>
          </a:p>
          <a:p>
            <a:r>
              <a:rPr lang="en-US" sz="1200" b="1" i="1" kern="1200" dirty="0">
                <a:solidFill>
                  <a:schemeClr val="tx1"/>
                </a:solidFill>
                <a:latin typeface="Segoe UI Light" pitchFamily="34" charset="0"/>
                <a:ea typeface="+mn-ea"/>
                <a:cs typeface="+mn-cs"/>
              </a:rPr>
              <a:t>The takeaway here is that no matter where they are—in the office or in the field—only the right people can log in to their device. No one else. </a:t>
            </a:r>
          </a:p>
          <a:p>
            <a:endParaRPr lang="en-US" sz="1200" kern="1200" dirty="0">
              <a:solidFill>
                <a:schemeClr val="tx1"/>
              </a:solidFill>
              <a:latin typeface="Segoe UI Light" pitchFamily="34" charset="0"/>
              <a:ea typeface="+mn-ea"/>
              <a:cs typeface="+mn-cs"/>
            </a:endParaRPr>
          </a:p>
          <a:p>
            <a:r>
              <a:rPr lang="en-US" sz="1200" b="1" i="1" dirty="0">
                <a:solidFill>
                  <a:srgbClr val="3E1D0E"/>
                </a:solidFill>
              </a:rPr>
              <a:t>For the presenter</a:t>
            </a:r>
            <a:endParaRPr lang="en-US" sz="1200" baseline="0" dirty="0"/>
          </a:p>
          <a:p>
            <a:r>
              <a:rPr lang="en-US" sz="1200" kern="1200" dirty="0">
                <a:solidFill>
                  <a:schemeClr val="tx1"/>
                </a:solidFill>
                <a:latin typeface="Segoe UI Light" pitchFamily="34" charset="0"/>
                <a:ea typeface="+mn-ea"/>
                <a:cs typeface="+mn-cs"/>
              </a:rPr>
              <a:t>To learn more about Windows</a:t>
            </a:r>
            <a:r>
              <a:rPr lang="en-US" sz="1200" kern="1200" baseline="0" dirty="0">
                <a:solidFill>
                  <a:schemeClr val="tx1"/>
                </a:solidFill>
                <a:latin typeface="Segoe UI Light" pitchFamily="34" charset="0"/>
                <a:ea typeface="+mn-ea"/>
                <a:cs typeface="+mn-cs"/>
              </a:rPr>
              <a:t> Hello and multi-factor</a:t>
            </a:r>
            <a:r>
              <a:rPr lang="en-US" sz="1200" kern="1200" dirty="0">
                <a:solidFill>
                  <a:schemeClr val="tx1"/>
                </a:solidFill>
                <a:latin typeface="Segoe UI Light" pitchFamily="34" charset="0"/>
                <a:ea typeface="+mn-ea"/>
                <a:cs typeface="+mn-cs"/>
              </a:rPr>
              <a:t> authentication</a:t>
            </a:r>
            <a:r>
              <a:rPr lang="en-US" sz="1200" kern="1200" baseline="0" dirty="0">
                <a:solidFill>
                  <a:schemeClr val="tx1"/>
                </a:solidFill>
                <a:latin typeface="Segoe UI Light" pitchFamily="34" charset="0"/>
                <a:ea typeface="+mn-ea"/>
                <a:cs typeface="+mn-cs"/>
              </a:rPr>
              <a:t> for yourself, reference </a:t>
            </a:r>
            <a:r>
              <a:rPr lang="en-US" sz="1200" kern="1200" dirty="0">
                <a:solidFill>
                  <a:schemeClr val="tx1"/>
                </a:solidFill>
                <a:latin typeface="Segoe UI Light" pitchFamily="34" charset="0"/>
                <a:ea typeface="+mn-ea"/>
                <a:cs typeface="+mn-cs"/>
              </a:rPr>
              <a:t>the Windows 10 Commercial Storybook </a:t>
            </a:r>
            <a:r>
              <a:rPr lang="en-US" sz="1200" kern="1200" baseline="0" dirty="0">
                <a:solidFill>
                  <a:schemeClr val="tx1"/>
                </a:solidFill>
                <a:effectLst/>
                <a:latin typeface="Segoe UI Light" pitchFamily="34" charset="0"/>
                <a:ea typeface="+mn-ea"/>
                <a:cs typeface="+mn-cs"/>
              </a:rPr>
              <a:t>https://microsoft.sharepoint.com/sites/Infopedia_G02KC/Pages/Custom/Windows10Storybooks.aspx</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[Advance</a:t>
            </a:r>
            <a:r>
              <a:rPr lang="en-US" sz="1200" b="1" kern="1200" baseline="0" dirty="0">
                <a:solidFill>
                  <a:schemeClr val="tx1"/>
                </a:solidFill>
                <a:latin typeface="Segoe UI Light" pitchFamily="34" charset="0"/>
                <a:ea typeface="+mn-ea"/>
                <a:cs typeface="+mn-cs"/>
              </a:rPr>
              <a:t> slide]</a:t>
            </a:r>
          </a:p>
          <a:p>
            <a:endParaRPr lang="en-US" sz="1200" b="1" kern="1200" baseline="0" dirty="0">
              <a:solidFill>
                <a:schemeClr val="tx1"/>
              </a:solidFill>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Notes:</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i="0" kern="1200" baseline="30000" dirty="0">
                <a:solidFill>
                  <a:schemeClr val="tx1"/>
                </a:solidFill>
                <a:effectLst/>
                <a:latin typeface="Segoe UI Light" pitchFamily="34" charset="0"/>
                <a:ea typeface="+mn-ea"/>
                <a:cs typeface="+mn-cs"/>
              </a:rPr>
              <a:t>1 </a:t>
            </a:r>
            <a:r>
              <a:rPr lang="en-US" sz="900" i="0" kern="1200" dirty="0">
                <a:solidFill>
                  <a:schemeClr val="tx1"/>
                </a:solidFill>
                <a:effectLst/>
                <a:latin typeface="Segoe UI Light" pitchFamily="34" charset="0"/>
                <a:ea typeface="+mn-ea"/>
                <a:cs typeface="+mn-cs"/>
              </a:rPr>
              <a:t>Windows Hello requires specialized hardware such as fingerprint reader, illuminated IR sensor, or other biometric sensors depending on the authentication enabled.</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i="0" kern="1200" baseline="30000" dirty="0">
                <a:solidFill>
                  <a:schemeClr val="tx1"/>
                </a:solidFill>
                <a:effectLst/>
                <a:latin typeface="Segoe UI Light" pitchFamily="34" charset="0"/>
                <a:ea typeface="+mn-ea"/>
                <a:cs typeface="+mn-cs"/>
              </a:rPr>
              <a:t>2 </a:t>
            </a:r>
            <a:r>
              <a:rPr lang="en-US" sz="900" i="0" kern="1200" dirty="0">
                <a:solidFill>
                  <a:schemeClr val="tx1"/>
                </a:solidFill>
                <a:effectLst/>
                <a:latin typeface="Segoe UI Light" pitchFamily="34" charset="0"/>
                <a:ea typeface="+mn-ea"/>
                <a:cs typeface="+mn-cs"/>
              </a:rPr>
              <a:t>https://www.balabit.com/news/press/social-engineering-leads-the-top-10-list-of-most-popular-hacking-methods-balabit-survey-results-from-black-hat-usa</a:t>
            </a:r>
          </a:p>
          <a:p>
            <a:endParaRPr lang="en-US" sz="1200" b="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1598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5</a:t>
            </a:r>
            <a:r>
              <a:rPr lang="en-US" sz="1200" b="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3336" indent="-173336"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Focus on Credential Guard functions and benefits.</a:t>
            </a:r>
          </a:p>
          <a:p>
            <a:endParaRPr lang="en-US" sz="1200" b="1" i="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Use case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Now let’s move to the headquarters,</a:t>
            </a:r>
            <a:r>
              <a:rPr lang="en-US" sz="1200" kern="1200" baseline="0" dirty="0">
                <a:solidFill>
                  <a:schemeClr val="tx1"/>
                </a:solidFill>
                <a:latin typeface="Segoe UI Light" pitchFamily="34" charset="0"/>
                <a:ea typeface="+mn-ea"/>
                <a:cs typeface="+mn-cs"/>
              </a:rPr>
              <a:t> where an executive is reading email. This VP of marketing clicks on a genuine looking email that appears to come from one of his business partners. He sees a link in the email and clicks it—but unbeknownst to him, it contains malware. The link activates the code and ultimately gives the hackers a way insider his machine to see his activity. Now, consider that this executive is often handling sensitive data—which, if in the wrong hands, could be compromised.</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Segoe UI Light" pitchFamily="34" charset="0"/>
                <a:ea typeface="+mn-ea"/>
                <a:cs typeface="+mn-cs"/>
              </a:rPr>
              <a:t/>
            </a:r>
            <a:br>
              <a:rPr lang="en-US" sz="1200" b="0" kern="1200" baseline="0" dirty="0">
                <a:solidFill>
                  <a:schemeClr val="tx1"/>
                </a:solidFill>
                <a:effectLst/>
                <a:latin typeface="Segoe UI Light" pitchFamily="34" charset="0"/>
                <a:ea typeface="+mn-ea"/>
                <a:cs typeface="+mn-cs"/>
              </a:rPr>
            </a:br>
            <a:r>
              <a:rPr lang="en-US" sz="1200" b="1" kern="1200" baseline="0" dirty="0">
                <a:solidFill>
                  <a:schemeClr val="tx1"/>
                </a:solidFill>
                <a:effectLst/>
                <a:latin typeface="Segoe UI Light" pitchFamily="34" charset="0"/>
                <a:ea typeface="+mn-ea"/>
                <a:cs typeface="+mn-cs"/>
              </a:rPr>
              <a:t>Feature</a:t>
            </a:r>
          </a:p>
          <a:p>
            <a:pPr marL="0" marR="0" lvl="0" indent="0" algn="l" defTabSz="924458"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Segoe UI Light" pitchFamily="34" charset="0"/>
                <a:ea typeface="+mn-ea"/>
                <a:cs typeface="+mn-cs"/>
              </a:rPr>
              <a:t>B</a:t>
            </a:r>
            <a:r>
              <a:rPr lang="en-US" sz="1200" kern="1200" dirty="0">
                <a:solidFill>
                  <a:schemeClr val="tx1"/>
                </a:solidFill>
                <a:latin typeface="Segoe UI Light" pitchFamily="34" charset="0"/>
                <a:ea typeface="+mn-ea"/>
                <a:cs typeface="+mn-cs"/>
              </a:rPr>
              <a:t>ehind the scenes, </a:t>
            </a:r>
            <a:r>
              <a:rPr lang="en-US" sz="1200" b="1" i="1" kern="1200" dirty="0">
                <a:solidFill>
                  <a:schemeClr val="tx1"/>
                </a:solidFill>
                <a:latin typeface="Segoe UI Light" pitchFamily="34" charset="0"/>
                <a:ea typeface="+mn-ea"/>
                <a:cs typeface="+mn-cs"/>
              </a:rPr>
              <a:t>Credential Guard protects the user access tokens that are generated once your users have been authenticated</a:t>
            </a:r>
            <a:r>
              <a:rPr lang="en-US" sz="1200" kern="1200" dirty="0">
                <a:solidFill>
                  <a:schemeClr val="tx1"/>
                </a:solidFill>
                <a:latin typeface="Segoe UI Light" pitchFamily="34" charset="0"/>
                <a:ea typeface="+mn-ea"/>
                <a:cs typeface="+mn-cs"/>
              </a:rPr>
              <a:t>. </a:t>
            </a:r>
            <a:r>
              <a:rPr lang="en-US" sz="1200" b="1" i="1" kern="1200" dirty="0">
                <a:solidFill>
                  <a:schemeClr val="tx1"/>
                </a:solidFill>
                <a:latin typeface="Segoe UI Light" pitchFamily="34" charset="0"/>
                <a:ea typeface="+mn-ea"/>
                <a:cs typeface="+mn-cs"/>
              </a:rPr>
              <a:t>So even if a device is compromised, the credentials are not available to the attacker</a:t>
            </a:r>
            <a:r>
              <a:rPr lang="en-US" sz="1200" kern="1200" dirty="0">
                <a:solidFill>
                  <a:schemeClr val="tx1"/>
                </a:solidFill>
                <a:latin typeface="Segoe UI Light" pitchFamily="34" charset="0"/>
                <a:ea typeface="+mn-ea"/>
                <a:cs typeface="+mn-cs"/>
              </a:rPr>
              <a:t>. With user access tokens, an attacker could access your resources by effectively impersonating a user’s identity. Credential Guard stores user access tokens within a virtualization-based security environment running on Hyper-V, away from the Windows 10 </a:t>
            </a:r>
            <a:r>
              <a:rPr lang="en-US" sz="1200" b="0" kern="1200" dirty="0">
                <a:solidFill>
                  <a:schemeClr val="tx1"/>
                </a:solidFill>
                <a:latin typeface="Segoe UI Light" pitchFamily="34" charset="0"/>
                <a:ea typeface="+mn-ea"/>
                <a:cs typeface="+mn-cs"/>
              </a:rPr>
              <a:t>kernel</a:t>
            </a:r>
            <a:r>
              <a:rPr lang="en-US" sz="1200" b="0" i="1" kern="1200" dirty="0">
                <a:solidFill>
                  <a:schemeClr val="tx1"/>
                </a:solidFill>
                <a:latin typeface="Segoe UI Light" pitchFamily="34" charset="0"/>
                <a:ea typeface="+mn-ea"/>
                <a:cs typeface="+mn-cs"/>
              </a:rPr>
              <a:t>.</a:t>
            </a:r>
            <a:r>
              <a:rPr lang="en-US" sz="1200" b="0" i="1" kern="1200" baseline="0" dirty="0">
                <a:solidFill>
                  <a:schemeClr val="tx1"/>
                </a:solidFill>
                <a:latin typeface="Segoe UI Light" pitchFamily="34" charset="0"/>
                <a:ea typeface="+mn-ea"/>
                <a:cs typeface="+mn-cs"/>
              </a:rPr>
              <a:t> </a:t>
            </a:r>
            <a:r>
              <a:rPr lang="en-US" sz="1200" b="0" kern="1200" dirty="0">
                <a:solidFill>
                  <a:schemeClr val="tx1"/>
                </a:solidFill>
                <a:latin typeface="Segoe UI Light" pitchFamily="34" charset="0"/>
                <a:ea typeface="+mn-ea"/>
                <a:cs typeface="+mn-cs"/>
              </a:rPr>
              <a:t>This</a:t>
            </a:r>
            <a:r>
              <a:rPr lang="en-US" sz="1200" kern="1200" dirty="0">
                <a:solidFill>
                  <a:schemeClr val="tx1"/>
                </a:solidFill>
                <a:latin typeface="Segoe UI Light" pitchFamily="34" charset="0"/>
                <a:ea typeface="+mn-ea"/>
                <a:cs typeface="+mn-cs"/>
              </a:rPr>
              <a:t> helps safeguard you from Pass-the-Hash and other advanced persistent attacks. And Credential Guard can be enabled using Group Policy, making it easy and familiar for your IT staff to administer using the existing management tools they have in place.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There </a:t>
            </a:r>
            <a:r>
              <a:rPr lang="en-US" sz="1200" kern="1200" baseline="0" dirty="0">
                <a:solidFill>
                  <a:schemeClr val="tx1"/>
                </a:solidFill>
                <a:latin typeface="Segoe UI Light" pitchFamily="34" charset="0"/>
                <a:ea typeface="+mn-ea"/>
                <a:cs typeface="+mn-cs"/>
              </a:rPr>
              <a:t>is one more feature </a:t>
            </a:r>
            <a:r>
              <a:rPr lang="en-US" sz="1200" kern="1200" dirty="0">
                <a:solidFill>
                  <a:schemeClr val="tx1"/>
                </a:solidFill>
                <a:latin typeface="Segoe UI Light" pitchFamily="34" charset="0"/>
                <a:ea typeface="+mn-ea"/>
                <a:cs typeface="+mn-cs"/>
              </a:rPr>
              <a:t>that has been around for a while—</a:t>
            </a:r>
            <a:r>
              <a:rPr lang="en-US" sz="1200" b="1" kern="1200" dirty="0">
                <a:solidFill>
                  <a:schemeClr val="tx1"/>
                </a:solidFill>
                <a:latin typeface="Segoe UI Light" pitchFamily="34" charset="0"/>
                <a:ea typeface="+mn-ea"/>
                <a:cs typeface="+mn-cs"/>
              </a:rPr>
              <a:t>BitLocker</a:t>
            </a:r>
            <a:r>
              <a:rPr lang="en-US" sz="1200" kern="1200" dirty="0">
                <a:solidFill>
                  <a:schemeClr val="tx1"/>
                </a:solidFill>
                <a:latin typeface="Segoe UI Light" pitchFamily="34" charset="0"/>
                <a:ea typeface="+mn-ea"/>
                <a:cs typeface="+mn-cs"/>
              </a:rPr>
              <a:t>—that we should also briefly cover here. In the event that a device is stolen (for example, if the VP leaves her office door unlocked</a:t>
            </a:r>
            <a:r>
              <a:rPr lang="en-US" sz="1200" kern="1200" baseline="0" dirty="0">
                <a:solidFill>
                  <a:schemeClr val="tx1"/>
                </a:solidFill>
                <a:latin typeface="Segoe UI Light" pitchFamily="34" charset="0"/>
                <a:ea typeface="+mn-ea"/>
                <a:cs typeface="+mn-cs"/>
              </a:rPr>
              <a:t> and the device is taken</a:t>
            </a:r>
            <a:r>
              <a:rPr lang="en-US" sz="1200" kern="1200" dirty="0">
                <a:solidFill>
                  <a:schemeClr val="tx1"/>
                </a:solidFill>
                <a:latin typeface="Segoe UI Light" pitchFamily="34" charset="0"/>
                <a:ea typeface="+mn-ea"/>
                <a:cs typeface="+mn-cs"/>
              </a:rPr>
              <a:t>), the content within it is better protected and encrypted with BitLocker.</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endParaRPr lang="en-US" sz="1200" b="0" i="0" kern="1200" dirty="0">
              <a:solidFill>
                <a:schemeClr val="tx1"/>
              </a:solidFill>
              <a:latin typeface="Segoe UI Light" pitchFamily="34" charset="0"/>
              <a:ea typeface="+mn-ea"/>
              <a:cs typeface="+mn-cs"/>
            </a:endParaRPr>
          </a:p>
          <a:p>
            <a:r>
              <a:rPr lang="en-US" sz="1200" b="1" i="0" kern="1200" dirty="0">
                <a:solidFill>
                  <a:schemeClr val="tx1"/>
                </a:solidFill>
                <a:latin typeface="Segoe UI Light" pitchFamily="34" charset="0"/>
                <a:ea typeface="+mn-ea"/>
                <a:cs typeface="+mn-cs"/>
              </a:rPr>
              <a:t>Real example</a:t>
            </a:r>
            <a:br>
              <a:rPr lang="en-US" sz="1200" b="1" i="0" kern="1200" dirty="0">
                <a:solidFill>
                  <a:schemeClr val="tx1"/>
                </a:solidFill>
                <a:latin typeface="Segoe UI Light" pitchFamily="34" charset="0"/>
                <a:ea typeface="+mn-ea"/>
                <a:cs typeface="+mn-cs"/>
              </a:rPr>
            </a:br>
            <a:r>
              <a:rPr lang="en-US" sz="1200" b="0" i="0" kern="1200" dirty="0">
                <a:solidFill>
                  <a:schemeClr val="tx1"/>
                </a:solidFill>
                <a:latin typeface="Segoe UI Light" pitchFamily="34" charset="0"/>
                <a:ea typeface="+mn-ea"/>
                <a:cs typeface="+mn-cs"/>
              </a:rPr>
              <a:t>Let’s consider</a:t>
            </a:r>
            <a:r>
              <a:rPr lang="en-US" sz="1200" b="0" i="0" kern="1200" baseline="0" dirty="0">
                <a:solidFill>
                  <a:schemeClr val="tx1"/>
                </a:solidFill>
                <a:latin typeface="Segoe UI Light" pitchFamily="34" charset="0"/>
                <a:ea typeface="+mn-ea"/>
                <a:cs typeface="+mn-cs"/>
              </a:rPr>
              <a:t> a real scenario for a moment to bring this home. </a:t>
            </a:r>
            <a:r>
              <a:rPr lang="en-US" sz="900" kern="1200" dirty="0">
                <a:solidFill>
                  <a:schemeClr val="tx1"/>
                </a:solidFill>
                <a:effectLst/>
                <a:latin typeface="Segoe UI Light" pitchFamily="34" charset="0"/>
                <a:ea typeface="+mn-ea"/>
                <a:cs typeface="+mn-cs"/>
              </a:rPr>
              <a:t>In</a:t>
            </a:r>
            <a:r>
              <a:rPr lang="en-US" sz="900" kern="1200" baseline="0" dirty="0">
                <a:solidFill>
                  <a:schemeClr val="tx1"/>
                </a:solidFill>
                <a:effectLst/>
                <a:latin typeface="Segoe UI Light" pitchFamily="34" charset="0"/>
                <a:ea typeface="+mn-ea"/>
                <a:cs typeface="+mn-cs"/>
              </a:rPr>
              <a:t> Singapore, a m</a:t>
            </a:r>
            <a:r>
              <a:rPr lang="en-US" sz="900" kern="1200" dirty="0">
                <a:solidFill>
                  <a:schemeClr val="tx1"/>
                </a:solidFill>
                <a:effectLst/>
                <a:latin typeface="Segoe UI Light" pitchFamily="34" charset="0"/>
                <a:ea typeface="+mn-ea"/>
                <a:cs typeface="+mn-cs"/>
              </a:rPr>
              <a:t>alware file attached to a spear-phishing email was received by a bank employee.</a:t>
            </a:r>
            <a:r>
              <a:rPr lang="en-US" sz="900" kern="1200" baseline="0" dirty="0">
                <a:solidFill>
                  <a:schemeClr val="tx1"/>
                </a:solidFill>
                <a:effectLst/>
                <a:latin typeface="Segoe UI Light" pitchFamily="34" charset="0"/>
                <a:ea typeface="+mn-ea"/>
                <a:cs typeface="+mn-cs"/>
              </a:rPr>
              <a:t> T</a:t>
            </a:r>
            <a:r>
              <a:rPr lang="en-US" sz="900" kern="1200" dirty="0">
                <a:solidFill>
                  <a:schemeClr val="tx1"/>
                </a:solidFill>
                <a:effectLst/>
                <a:latin typeface="Segoe UI Light" pitchFamily="34" charset="0"/>
                <a:ea typeface="+mn-ea"/>
                <a:cs typeface="+mn-cs"/>
              </a:rPr>
              <a:t>he malware went undetected and ran on multiple platforms. </a:t>
            </a:r>
            <a:r>
              <a:rPr lang="en-US" sz="900" b="0" i="0" kern="1200" baseline="0" dirty="0">
                <a:solidFill>
                  <a:schemeClr val="tx1"/>
                </a:solidFill>
                <a:effectLst/>
                <a:latin typeface="Segoe UI Light" pitchFamily="34" charset="0"/>
                <a:ea typeface="+mn-ea"/>
                <a:cs typeface="+mn-cs"/>
              </a:rPr>
              <a:t>Similarly, a malware called DireWolf targeted corporate banking accounts and hackers stole more than $1M from banking companies.</a:t>
            </a:r>
            <a:r>
              <a:rPr lang="en-US" sz="1200" kern="1200" baseline="30000" dirty="0">
                <a:solidFill>
                  <a:schemeClr val="tx1"/>
                </a:solidFill>
                <a:effectLst/>
                <a:latin typeface="Segoe UI Light" pitchFamily="34" charset="0"/>
                <a:ea typeface="+mn-ea"/>
                <a:cs typeface="+mn-cs"/>
              </a:rPr>
              <a:t>1</a:t>
            </a:r>
            <a:endParaRPr lang="en-US" sz="1200" b="0" i="0" kern="1200" dirty="0">
              <a:solidFill>
                <a:schemeClr val="tx1"/>
              </a:solidFill>
              <a:latin typeface="Segoe UI Light" pitchFamily="34" charset="0"/>
              <a:ea typeface="+mn-ea"/>
              <a:cs typeface="+mn-cs"/>
            </a:endParaRPr>
          </a:p>
          <a:p>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Benefits</a:t>
            </a:r>
          </a:p>
          <a:p>
            <a:r>
              <a:rPr lang="en-US" sz="1200" b="0" i="0" kern="1200" dirty="0">
                <a:solidFill>
                  <a:schemeClr val="tx1"/>
                </a:solidFill>
                <a:latin typeface="Segoe UI Light" pitchFamily="34" charset="0"/>
                <a:ea typeface="+mn-ea"/>
                <a:cs typeface="+mn-cs"/>
              </a:rPr>
              <a:t>With </a:t>
            </a:r>
            <a:r>
              <a:rPr lang="en-US" sz="1200" b="1" i="0" kern="1200" dirty="0">
                <a:solidFill>
                  <a:schemeClr val="tx1"/>
                </a:solidFill>
                <a:latin typeface="Segoe UI Light" pitchFamily="34" charset="0"/>
                <a:ea typeface="+mn-ea"/>
                <a:cs typeface="+mn-cs"/>
              </a:rPr>
              <a:t>Credential Guard, the user</a:t>
            </a:r>
            <a:r>
              <a:rPr lang="en-US" sz="1200" b="1" i="0" kern="1200" baseline="0" dirty="0">
                <a:solidFill>
                  <a:schemeClr val="tx1"/>
                </a:solidFill>
                <a:latin typeface="Segoe UI Light" pitchFamily="34" charset="0"/>
                <a:ea typeface="+mn-ea"/>
                <a:cs typeface="+mn-cs"/>
              </a:rPr>
              <a:t> </a:t>
            </a:r>
            <a:r>
              <a:rPr lang="en-US" sz="1200" b="1" i="0" kern="1200" dirty="0">
                <a:solidFill>
                  <a:schemeClr val="tx1"/>
                </a:solidFill>
                <a:latin typeface="Segoe UI Light" pitchFamily="34" charset="0"/>
                <a:ea typeface="+mn-ea"/>
                <a:cs typeface="+mn-cs"/>
              </a:rPr>
              <a:t>credentials are</a:t>
            </a:r>
            <a:r>
              <a:rPr lang="en-US" sz="1200" b="1" i="0" kern="1200" baseline="0" dirty="0">
                <a:solidFill>
                  <a:schemeClr val="tx1"/>
                </a:solidFill>
                <a:latin typeface="Segoe UI Light" pitchFamily="34" charset="0"/>
                <a:ea typeface="+mn-ea"/>
                <a:cs typeface="+mn-cs"/>
              </a:rPr>
              <a:t> better</a:t>
            </a:r>
            <a:r>
              <a:rPr lang="en-US" sz="1200" b="1" i="0" kern="1200" dirty="0">
                <a:solidFill>
                  <a:schemeClr val="tx1"/>
                </a:solidFill>
                <a:latin typeface="Segoe UI Light" pitchFamily="34" charset="0"/>
                <a:ea typeface="+mn-ea"/>
                <a:cs typeface="+mn-cs"/>
              </a:rPr>
              <a:t> protected</a:t>
            </a:r>
            <a:r>
              <a:rPr lang="en-US" sz="1200" b="0" i="0" kern="1200" dirty="0">
                <a:solidFill>
                  <a:schemeClr val="tx1"/>
                </a:solidFill>
                <a:latin typeface="Segoe UI Light" pitchFamily="34" charset="0"/>
                <a:ea typeface="+mn-ea"/>
                <a:cs typeface="+mn-cs"/>
              </a:rPr>
              <a:t> against theft, breach, and phishing—all with no additional hardware required. So</a:t>
            </a:r>
            <a:r>
              <a:rPr lang="en-US" sz="1200" b="0" i="0" kern="1200" baseline="0" dirty="0">
                <a:solidFill>
                  <a:schemeClr val="tx1"/>
                </a:solidFill>
                <a:latin typeface="Segoe UI Light" pitchFamily="34" charset="0"/>
                <a:ea typeface="+mn-ea"/>
                <a:cs typeface="+mn-cs"/>
              </a:rPr>
              <a:t> even if an employee takes an action that would otherwise lead to exposure, it can be halted.</a:t>
            </a:r>
            <a:endParaRPr lang="en-US" sz="1200" kern="1200" dirty="0">
              <a:solidFill>
                <a:schemeClr val="tx1"/>
              </a:solidFill>
              <a:latin typeface="Segoe UI Light" pitchFamily="34" charset="0"/>
              <a:ea typeface="+mn-ea"/>
              <a:cs typeface="+mn-cs"/>
            </a:endParaRPr>
          </a:p>
          <a:p>
            <a:endParaRPr lang="en-US" sz="1200" kern="1200" dirty="0">
              <a:solidFill>
                <a:schemeClr val="tx1"/>
              </a:solidFill>
              <a:latin typeface="Segoe UI Light" pitchFamily="34" charset="0"/>
              <a:ea typeface="+mn-ea"/>
              <a:cs typeface="+mn-cs"/>
            </a:endParaRPr>
          </a:p>
          <a:p>
            <a:r>
              <a:rPr lang="en-US" sz="1200" b="1" i="1" dirty="0">
                <a:solidFill>
                  <a:srgbClr val="3E1D0E"/>
                </a:solidFill>
              </a:rPr>
              <a:t>For the presenter</a:t>
            </a:r>
            <a:endParaRPr lang="en-US" sz="1200" baseline="0" dirty="0"/>
          </a:p>
          <a:p>
            <a:r>
              <a:rPr lang="en-US" sz="1200" kern="1200" dirty="0">
                <a:solidFill>
                  <a:schemeClr val="tx1"/>
                </a:solidFill>
                <a:latin typeface="Segoe UI Light" pitchFamily="34" charset="0"/>
                <a:ea typeface="+mn-ea"/>
                <a:cs typeface="+mn-cs"/>
              </a:rPr>
              <a:t>To learn more about Credential Guard</a:t>
            </a:r>
            <a:r>
              <a:rPr lang="en-US" sz="1200" kern="1200" baseline="0" dirty="0">
                <a:solidFill>
                  <a:schemeClr val="tx1"/>
                </a:solidFill>
                <a:latin typeface="Segoe UI Light" pitchFamily="34" charset="0"/>
                <a:ea typeface="+mn-ea"/>
                <a:cs typeface="+mn-cs"/>
              </a:rPr>
              <a:t>, reference </a:t>
            </a:r>
            <a:r>
              <a:rPr lang="en-US" sz="1200" kern="1200" dirty="0">
                <a:solidFill>
                  <a:schemeClr val="tx1"/>
                </a:solidFill>
                <a:latin typeface="Segoe UI Light" pitchFamily="34" charset="0"/>
                <a:ea typeface="+mn-ea"/>
                <a:cs typeface="+mn-cs"/>
              </a:rPr>
              <a:t>the Windows 10 Commercial Storybook </a:t>
            </a:r>
            <a:r>
              <a:rPr lang="en-US" sz="1200" kern="1200" baseline="0" dirty="0">
                <a:solidFill>
                  <a:schemeClr val="tx1"/>
                </a:solidFill>
                <a:effectLst/>
                <a:latin typeface="Segoe UI Light" pitchFamily="34" charset="0"/>
                <a:ea typeface="+mn-ea"/>
                <a:cs typeface="+mn-cs"/>
              </a:rPr>
              <a:t>https://microsoft.sharepoint.com/sites/Infopedia_G02KC/Pages/Custom/Windows10Storybooks.aspx</a:t>
            </a:r>
            <a:endParaRPr lang="en-US" sz="1200"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[Advance</a:t>
            </a:r>
            <a:r>
              <a:rPr lang="en-US" sz="1200" b="1" kern="1200" baseline="0" dirty="0">
                <a:solidFill>
                  <a:schemeClr val="tx1"/>
                </a:solidFill>
                <a:latin typeface="Segoe UI Light" pitchFamily="34" charset="0"/>
                <a:ea typeface="+mn-ea"/>
                <a:cs typeface="+mn-cs"/>
              </a:rPr>
              <a:t> slide]</a:t>
            </a:r>
          </a:p>
          <a:p>
            <a:endParaRPr lang="en-US" sz="1200" b="1" kern="1200" baseline="0" dirty="0">
              <a:solidFill>
                <a:schemeClr val="tx1"/>
              </a:solidFill>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Sources:</a:t>
            </a:r>
          </a:p>
          <a:p>
            <a:r>
              <a:rPr lang="en-US" sz="900" kern="1200" baseline="30000" dirty="0">
                <a:solidFill>
                  <a:schemeClr val="tx1"/>
                </a:solidFill>
                <a:effectLst/>
                <a:latin typeface="Segoe UI Light" pitchFamily="34" charset="0"/>
                <a:ea typeface="+mn-ea"/>
                <a:cs typeface="+mn-cs"/>
              </a:rPr>
              <a:t>1</a:t>
            </a:r>
            <a:r>
              <a:rPr lang="en-US" sz="900" kern="1200" baseline="0" dirty="0">
                <a:solidFill>
                  <a:schemeClr val="tx1"/>
                </a:solidFill>
                <a:effectLst/>
                <a:latin typeface="Segoe UI Light" pitchFamily="34" charset="0"/>
                <a:ea typeface="+mn-ea"/>
                <a:cs typeface="+mn-cs"/>
              </a:rPr>
              <a:t>http://www.computerweekly.com/news/450280227/Adwind-at-centre-of-cyber-attack-on-Singapore-bank</a:t>
            </a:r>
            <a:endParaRPr lang="en-US" sz="1200" b="1"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8309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lnSpc>
                <a:spcPct val="100000"/>
              </a:lnSpc>
              <a:spcAft>
                <a:spcPts val="0"/>
              </a:spcAft>
              <a:defRPr/>
            </a:pPr>
            <a:r>
              <a:rPr lang="en-US" sz="1200" b="1" kern="1200" dirty="0">
                <a:solidFill>
                  <a:schemeClr val="tx1"/>
                </a:solidFill>
                <a:latin typeface="Segoe UI Light" pitchFamily="34" charset="0"/>
                <a:ea typeface="+mn-ea"/>
                <a:cs typeface="+mn-cs"/>
              </a:rPr>
              <a:t>Suggested slide time: </a:t>
            </a:r>
            <a:r>
              <a:rPr lang="en-US" sz="1200" b="0" kern="1200" dirty="0">
                <a:solidFill>
                  <a:schemeClr val="tx1"/>
                </a:solidFill>
                <a:latin typeface="Segoe UI Light" pitchFamily="34" charset="0"/>
                <a:ea typeface="+mn-ea"/>
                <a:cs typeface="+mn-cs"/>
              </a:rPr>
              <a:t>5</a:t>
            </a:r>
            <a:r>
              <a:rPr lang="en-US" sz="1200" b="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minutes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Key points to cover</a:t>
            </a:r>
          </a:p>
          <a:p>
            <a:pPr marL="171450" indent="-171450" defTabSz="924458">
              <a:lnSpc>
                <a:spcPct val="100000"/>
              </a:lnSpc>
              <a:spcAft>
                <a:spcPts val="0"/>
              </a:spcAft>
              <a:buFont typeface="Arial" panose="020B0604020202020204" pitchFamily="34" charset="0"/>
              <a:buChar char="•"/>
              <a:defRPr/>
            </a:pPr>
            <a:r>
              <a:rPr lang="en-US" sz="1200" kern="1200" dirty="0">
                <a:solidFill>
                  <a:schemeClr val="tx1"/>
                </a:solidFill>
                <a:latin typeface="Segoe UI Light" pitchFamily="34" charset="0"/>
                <a:ea typeface="+mn-ea"/>
                <a:cs typeface="+mn-cs"/>
              </a:rPr>
              <a:t>Windows Information Protection (WIP) feature</a:t>
            </a:r>
            <a:r>
              <a:rPr lang="en-US" sz="1200" kern="1200" baseline="0" dirty="0">
                <a:solidFill>
                  <a:schemeClr val="tx1"/>
                </a:solidFill>
                <a:latin typeface="Segoe UI Light" pitchFamily="34" charset="0"/>
                <a:ea typeface="+mn-ea"/>
                <a:cs typeface="+mn-cs"/>
              </a:rPr>
              <a:t> </a:t>
            </a:r>
            <a:r>
              <a:rPr lang="en-US" sz="1200" kern="1200" dirty="0">
                <a:solidFill>
                  <a:schemeClr val="tx1"/>
                </a:solidFill>
                <a:latin typeface="Segoe UI Light" pitchFamily="34" charset="0"/>
                <a:ea typeface="+mn-ea"/>
                <a:cs typeface="+mn-cs"/>
              </a:rPr>
              <a:t>function and benefits.</a:t>
            </a:r>
            <a:br>
              <a:rPr lang="en-US" sz="1200" kern="1200" dirty="0">
                <a:solidFill>
                  <a:schemeClr val="tx1"/>
                </a:solidFill>
                <a:latin typeface="Segoe UI Light" pitchFamily="34" charset="0"/>
                <a:ea typeface="+mn-ea"/>
                <a:cs typeface="+mn-cs"/>
              </a:rPr>
            </a:br>
            <a:endParaRPr lang="en-US" sz="1200" b="1" kern="1200" dirty="0">
              <a:solidFill>
                <a:schemeClr val="tx1"/>
              </a:solidFill>
              <a:latin typeface="Segoe UI Light" pitchFamily="34" charset="0"/>
              <a:ea typeface="+mn-ea"/>
              <a:cs typeface="+mn-cs"/>
            </a:endParaRPr>
          </a:p>
          <a:p>
            <a:r>
              <a:rPr lang="en-US" sz="1200" b="1" kern="1200" dirty="0">
                <a:solidFill>
                  <a:schemeClr val="tx1"/>
                </a:solidFill>
                <a:latin typeface="Segoe UI Light" pitchFamily="34" charset="0"/>
                <a:ea typeface="+mn-ea"/>
                <a:cs typeface="+mn-cs"/>
              </a:rPr>
              <a:t>Speaker notes</a:t>
            </a:r>
          </a:p>
          <a:p>
            <a:pPr lvl="0"/>
            <a:endParaRPr lang="en-US" sz="1200" b="1" kern="1200" dirty="0">
              <a:solidFill>
                <a:schemeClr val="tx1"/>
              </a:solidFill>
              <a:latin typeface="Segoe UI Light" pitchFamily="34" charset="0"/>
              <a:ea typeface="+mn-ea"/>
              <a:cs typeface="+mn-cs"/>
            </a:endParaRPr>
          </a:p>
          <a:p>
            <a:pPr lvl="0"/>
            <a:r>
              <a:rPr lang="en-US" sz="1200" b="1" kern="1200" dirty="0">
                <a:solidFill>
                  <a:schemeClr val="tx1"/>
                </a:solidFill>
                <a:latin typeface="Segoe UI Light" pitchFamily="34" charset="0"/>
                <a:ea typeface="+mn-ea"/>
                <a:cs typeface="+mn-cs"/>
              </a:rPr>
              <a:t>Use case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Throughout their day, product managers deal with a lot of secure information. They may dive into data and results from your own business, such as financials, and also research competitors.</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In this scenario, a product manager is working on a presentation for her team, including a recap of the year to-date,</a:t>
            </a:r>
            <a:r>
              <a:rPr lang="en-US" sz="1200" kern="1200" baseline="0" dirty="0">
                <a:solidFill>
                  <a:schemeClr val="tx1"/>
                </a:solidFill>
                <a:latin typeface="Segoe UI Light" pitchFamily="34" charset="0"/>
                <a:ea typeface="+mn-ea"/>
                <a:cs typeface="+mn-cs"/>
              </a:rPr>
              <a:t> as well as </a:t>
            </a:r>
            <a:r>
              <a:rPr lang="en-US" sz="1200" kern="1200" dirty="0">
                <a:solidFill>
                  <a:schemeClr val="tx1"/>
                </a:solidFill>
                <a:latin typeface="Segoe UI Light" pitchFamily="34" charset="0"/>
                <a:ea typeface="+mn-ea"/>
                <a:cs typeface="+mn-cs"/>
              </a:rPr>
              <a:t>ideas for the next two quarters. She is copying</a:t>
            </a:r>
            <a:r>
              <a:rPr lang="en-US" sz="1200" kern="1200" baseline="0" dirty="0">
                <a:solidFill>
                  <a:schemeClr val="tx1"/>
                </a:solidFill>
                <a:latin typeface="Segoe UI Light" pitchFamily="34" charset="0"/>
                <a:ea typeface="+mn-ea"/>
                <a:cs typeface="+mn-cs"/>
              </a:rPr>
              <a:t> and </a:t>
            </a:r>
            <a:r>
              <a:rPr lang="en-US" sz="1200" kern="1200" dirty="0">
                <a:solidFill>
                  <a:schemeClr val="tx1"/>
                </a:solidFill>
                <a:latin typeface="Segoe UI Light" pitchFamily="34" charset="0"/>
                <a:ea typeface="+mn-ea"/>
                <a:cs typeface="+mn-cs"/>
              </a:rPr>
              <a:t>pasting sensitive corporate data into a different document for her team.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To take a small break, she goes to Facebook to post a status update. Her post is unrelated to work—but she accidentally pastes in some of the corporate data that she’d just been looking at. Windows Information Protection (WIP) stops her before she makes the post, warning her before content is copied to an unauthorized website.</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1" kern="1200" dirty="0">
                <a:solidFill>
                  <a:schemeClr val="tx1"/>
                </a:solidFill>
                <a:latin typeface="Segoe UI Light" pitchFamily="34" charset="0"/>
                <a:ea typeface="+mn-ea"/>
                <a:cs typeface="+mn-cs"/>
              </a:rPr>
              <a:t>Real example</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In the example scenario, we’re putting the trust on the product manager that she did not intentionally wish to leak data. Hers</a:t>
            </a:r>
            <a:r>
              <a:rPr lang="en-US" sz="1200" kern="1200" baseline="0" dirty="0">
                <a:solidFill>
                  <a:schemeClr val="tx1"/>
                </a:solidFill>
                <a:latin typeface="Segoe UI Light" pitchFamily="34" charset="0"/>
                <a:ea typeface="+mn-ea"/>
                <a:cs typeface="+mn-cs"/>
              </a:rPr>
              <a:t> was an error.</a:t>
            </a:r>
          </a:p>
          <a:p>
            <a:pPr defTabSz="924458">
              <a:lnSpc>
                <a:spcPct val="100000"/>
              </a:lnSpc>
              <a:spcAft>
                <a:spcPts val="0"/>
              </a:spcAft>
              <a:defRPr/>
            </a:pPr>
            <a:endParaRPr lang="en-US" sz="1200" kern="1200" baseline="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But in some cases, there’s malicious intent. Take the example from 2015 of a Morgan Stanley employee who intentionally captured customer data—900 clients’ worth—and posted it on a known site called Pastebin, with potential to sell this client data to identity thieves.</a:t>
            </a:r>
            <a:r>
              <a:rPr lang="en-US" sz="900" kern="1200" baseline="30000" dirty="0">
                <a:solidFill>
                  <a:schemeClr val="tx1"/>
                </a:solidFill>
                <a:effectLst/>
                <a:latin typeface="Segoe UI Light" pitchFamily="34" charset="0"/>
                <a:ea typeface="+mn-ea"/>
                <a:cs typeface="+mn-cs"/>
              </a:rPr>
              <a:t> 1 </a:t>
            </a:r>
          </a:p>
          <a:p>
            <a:pPr defTabSz="924458">
              <a:lnSpc>
                <a:spcPct val="100000"/>
              </a:lnSpc>
              <a:spcAft>
                <a:spcPts val="0"/>
              </a:spcAft>
              <a:defRPr/>
            </a:pP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b="1" kern="1200" dirty="0">
                <a:solidFill>
                  <a:schemeClr val="tx1"/>
                </a:solidFill>
                <a:latin typeface="Segoe UI Light" pitchFamily="34" charset="0"/>
                <a:ea typeface="+mn-ea"/>
                <a:cs typeface="+mn-cs"/>
              </a:rPr>
              <a:t>Features</a:t>
            </a: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b="0" i="1" dirty="0"/>
              <a:t>So you see, </a:t>
            </a:r>
            <a:r>
              <a:rPr lang="en-US" sz="1200" b="1" i="1" dirty="0"/>
              <a:t>Windows</a:t>
            </a:r>
            <a:r>
              <a:rPr lang="en-US" sz="1200" b="1" i="1" baseline="0" dirty="0"/>
              <a:t> Information Protection (WIP)</a:t>
            </a:r>
            <a:r>
              <a:rPr lang="en-US" sz="1200" b="1" i="1" dirty="0"/>
              <a:t> </a:t>
            </a:r>
            <a:r>
              <a:rPr lang="en-US" sz="1200" b="1" i="1" kern="1200" dirty="0">
                <a:solidFill>
                  <a:schemeClr val="tx1"/>
                </a:solidFill>
                <a:latin typeface="Segoe UI Light" pitchFamily="34" charset="0"/>
                <a:ea typeface="+mn-ea"/>
                <a:cs typeface="+mn-cs"/>
              </a:rPr>
              <a:t>distinguishes between corporate and personal information </a:t>
            </a:r>
            <a:r>
              <a:rPr lang="en-US" sz="1200" i="1" kern="1200" dirty="0">
                <a:solidFill>
                  <a:schemeClr val="tx1"/>
                </a:solidFill>
                <a:latin typeface="Segoe UI Light" pitchFamily="34" charset="0"/>
                <a:ea typeface="+mn-ea"/>
                <a:cs typeface="+mn-cs"/>
              </a:rPr>
              <a:t>and </a:t>
            </a:r>
            <a:r>
              <a:rPr lang="en-US" sz="1200" b="1" i="1" kern="1200" dirty="0">
                <a:solidFill>
                  <a:schemeClr val="tx1"/>
                </a:solidFill>
                <a:latin typeface="Segoe UI Light" pitchFamily="34" charset="0"/>
                <a:ea typeface="+mn-ea"/>
                <a:cs typeface="+mn-cs"/>
              </a:rPr>
              <a:t>encrypts the data per policy. All seamlessly for your users.</a:t>
            </a:r>
            <a:r>
              <a:rPr lang="en-US" sz="1200" b="1" kern="1200" dirty="0">
                <a:solidFill>
                  <a:schemeClr val="tx1"/>
                </a:solidFill>
                <a:latin typeface="Segoe UI Light" pitchFamily="34" charset="0"/>
                <a:ea typeface="+mn-ea"/>
                <a:cs typeface="+mn-cs"/>
              </a:rPr>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With WIP, this happens under the hood, unseen by the user. It’s only when a policy kicks in that they see the info. This is great news for employees who may otherwise be distracted by policy configurations—and for you, to ensure that data is secured.</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Here’s a bit more about what WIP can do:</a:t>
            </a:r>
          </a:p>
          <a:p>
            <a:pPr marL="231115" indent="-231115" defTabSz="924458">
              <a:lnSpc>
                <a:spcPct val="100000"/>
              </a:lnSpc>
              <a:spcAft>
                <a:spcPts val="0"/>
              </a:spcAft>
              <a:buFont typeface="+mj-lt"/>
              <a:buAutoNum type="arabicPeriod"/>
              <a:defRPr/>
            </a:pPr>
            <a:r>
              <a:rPr lang="en-US" sz="1200" b="1" kern="1200" dirty="0">
                <a:solidFill>
                  <a:schemeClr val="tx1"/>
                </a:solidFill>
                <a:latin typeface="Segoe UI Light" pitchFamily="34" charset="0"/>
                <a:ea typeface="+mn-ea"/>
                <a:cs typeface="+mn-cs"/>
              </a:rPr>
              <a:t>Separate personal and professional data.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Windows Information Protection (WIP) helps IT and users prevent accidental leaks by separating personal and business data. WIP allows IT administrators to apply rules to control how business data can be used. WIP recognizes business data as it arrives on devices, is generated by business applications, or when it is designated as business data by the user. What this means is your security team can set policies for corporate data. Even if a user stores corporate data on a personal device, the encryption policies will stay with the files.</a:t>
            </a:r>
            <a:endParaRPr lang="en-US" sz="1200" b="1" kern="1200" dirty="0">
              <a:solidFill>
                <a:schemeClr val="tx1"/>
              </a:solidFill>
              <a:latin typeface="Segoe UI Light" pitchFamily="34" charset="0"/>
              <a:ea typeface="+mn-ea"/>
              <a:cs typeface="+mn-cs"/>
            </a:endParaRPr>
          </a:p>
          <a:p>
            <a:pPr marL="231115" indent="-231115">
              <a:buFont typeface="+mj-lt"/>
              <a:buAutoNum type="arabicPeriod"/>
            </a:pPr>
            <a:r>
              <a:rPr lang="en-US" sz="1200" b="1" kern="1200" dirty="0">
                <a:solidFill>
                  <a:schemeClr val="tx1"/>
                </a:solidFill>
                <a:latin typeface="Segoe UI Light" pitchFamily="34" charset="0"/>
                <a:ea typeface="+mn-ea"/>
                <a:cs typeface="+mn-cs"/>
              </a:rPr>
              <a:t>User and app access control.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WIP enables IT to set policies that define which applications and users are authorized to access business data. WIP also enables IT to define which rights a user has, allowing IT to either help block leaks or, optionally, help warn the user before content is copied to unauthorized websites and personal documents (as in our scenario story, above). </a:t>
            </a:r>
            <a:br>
              <a:rPr lang="en-US" sz="1200"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WIP also helps protect business data that is placed on removable storage by ensuring all business data is encrypted and accessible only by authorized users. So if your users store corporate data on a personal USB device, for example, the files are encrypted.</a:t>
            </a:r>
          </a:p>
          <a:p>
            <a:pPr marL="231115" indent="-231115">
              <a:buFont typeface="+mj-lt"/>
              <a:buAutoNum type="arabicPeriod"/>
            </a:pPr>
            <a:r>
              <a:rPr lang="en-US" sz="1200" b="1" kern="1200" dirty="0">
                <a:solidFill>
                  <a:schemeClr val="tx1"/>
                </a:solidFill>
                <a:latin typeface="Segoe UI Light" pitchFamily="34" charset="0"/>
                <a:ea typeface="+mn-ea"/>
                <a:cs typeface="+mn-cs"/>
              </a:rPr>
              <a:t>Provides greater IT control with a seamless experience for users. </a:t>
            </a:r>
            <a:br>
              <a:rPr lang="en-US" sz="1200" b="1"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Business data protection takes place completely behind the scenes. Users only get notifications when they’re attempting to take an unauthorized action. So they aren’t distracted or interrupted by policies.</a:t>
            </a:r>
            <a:br>
              <a:rPr lang="en-US" sz="1200"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And, your IT team has full control of keys and protected data, making it easy to perform a remote wipe of business data on demand while leaving personal data untouched. </a:t>
            </a:r>
          </a:p>
          <a:p>
            <a:pPr lvl="0"/>
            <a:endParaRPr lang="en-US" sz="1200" b="1" kern="1200" dirty="0">
              <a:solidFill>
                <a:schemeClr val="tx1"/>
              </a:solidFill>
              <a:latin typeface="Segoe UI Light" pitchFamily="34" charset="0"/>
              <a:ea typeface="+mn-ea"/>
              <a:cs typeface="+mn-cs"/>
            </a:endParaRPr>
          </a:p>
          <a:p>
            <a:r>
              <a:rPr lang="en-US" sz="1200" b="1" dirty="0"/>
              <a:t>Benefits</a:t>
            </a:r>
            <a:endParaRPr lang="en-US" sz="1200" dirty="0"/>
          </a:p>
          <a:p>
            <a:pPr defTabSz="924458">
              <a:lnSpc>
                <a:spcPct val="100000"/>
              </a:lnSpc>
              <a:spcAft>
                <a:spcPts val="0"/>
              </a:spcAft>
              <a:defRPr/>
            </a:pPr>
            <a:r>
              <a:rPr lang="en-US" sz="1200" b="1" i="1" kern="1200" dirty="0">
                <a:solidFill>
                  <a:schemeClr val="tx1"/>
                </a:solidFill>
                <a:latin typeface="Segoe UI Light" pitchFamily="34" charset="0"/>
                <a:ea typeface="+mn-ea"/>
                <a:cs typeface="+mn-cs"/>
              </a:rPr>
              <a:t>WIP gives you enterprise-ready security that is easy to manage and use—for mobile and desktop platforms. </a:t>
            </a:r>
          </a:p>
          <a:p>
            <a:pPr defTabSz="924458">
              <a:lnSpc>
                <a:spcPct val="100000"/>
              </a:lnSpc>
              <a:spcAft>
                <a:spcPts val="0"/>
              </a:spcAft>
              <a:defRPr/>
            </a:pPr>
            <a:endParaRPr lang="en-US" sz="1200" b="1" i="1"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WIP allows you to encrypt files at the file level to help ensure only the right user can access the file. It also helps prevents copy and paste, as we saw in the example. </a:t>
            </a:r>
          </a:p>
          <a:p>
            <a:pPr defTabSz="924458">
              <a:lnSpc>
                <a:spcPct val="100000"/>
              </a:lnSpc>
              <a:spcAft>
                <a:spcPts val="0"/>
              </a:spcAft>
              <a:defRPr/>
            </a:pPr>
            <a:endParaRPr lang="en-US" sz="1200" kern="1200" dirty="0">
              <a:solidFill>
                <a:schemeClr val="tx1"/>
              </a:solidFill>
              <a:latin typeface="Segoe UI Light" pitchFamily="34" charset="0"/>
              <a:ea typeface="+mn-ea"/>
              <a:cs typeface="+mn-cs"/>
            </a:endParaRPr>
          </a:p>
          <a:p>
            <a:pPr defTabSz="924458">
              <a:lnSpc>
                <a:spcPct val="100000"/>
              </a:lnSpc>
              <a:spcAft>
                <a:spcPts val="0"/>
              </a:spcAft>
              <a:defRPr/>
            </a:pPr>
            <a:r>
              <a:rPr lang="en-US" sz="1200" kern="1200" dirty="0">
                <a:solidFill>
                  <a:schemeClr val="tx1"/>
                </a:solidFill>
                <a:latin typeface="Segoe UI Light" pitchFamily="34" charset="0"/>
                <a:ea typeface="+mn-ea"/>
                <a:cs typeface="+mn-cs"/>
              </a:rPr>
              <a:t>Your big takeaway is that your users remain focused on getting work done, and you get the corporate data protection you need with straightforward manageability.</a:t>
            </a:r>
          </a:p>
          <a:p>
            <a:endParaRPr lang="en-US" sz="1200" kern="1200" dirty="0">
              <a:solidFill>
                <a:schemeClr val="tx1"/>
              </a:solidFill>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To learn more about </a:t>
            </a:r>
            <a:r>
              <a:rPr lang="en-US" sz="1200" kern="1200" dirty="0">
                <a:solidFill>
                  <a:schemeClr val="tx1"/>
                </a:solidFill>
                <a:latin typeface="Segoe UI Light" pitchFamily="34" charset="0"/>
                <a:ea typeface="+mn-ea"/>
                <a:cs typeface="+mn-cs"/>
              </a:rPr>
              <a:t>WIP </a:t>
            </a:r>
            <a:r>
              <a:rPr lang="en-US" sz="900" kern="1200" dirty="0">
                <a:solidFill>
                  <a:schemeClr val="tx1"/>
                </a:solidFill>
                <a:effectLst/>
                <a:latin typeface="Segoe UI Light" pitchFamily="34" charset="0"/>
                <a:ea typeface="+mn-ea"/>
                <a:cs typeface="+mn-cs"/>
              </a:rPr>
              <a:t>for yourself,  reference the Windows 10 Commercial Storybook</a:t>
            </a:r>
            <a:r>
              <a:rPr lang="en-US" sz="900" kern="1200" baseline="0" dirty="0">
                <a:solidFill>
                  <a:schemeClr val="tx1"/>
                </a:solidFill>
                <a:effectLst/>
                <a:latin typeface="Segoe UI Light" pitchFamily="34" charset="0"/>
                <a:ea typeface="+mn-ea"/>
                <a:cs typeface="+mn-cs"/>
              </a:rPr>
              <a:t> https://microsoft.sharepoint.com/sites/Infopedia_G02KC/Pages/Custom/Windows10Storybooks.aspx</a:t>
            </a:r>
            <a:r>
              <a:rPr lang="en-US" sz="1200" kern="1200" dirty="0">
                <a:solidFill>
                  <a:schemeClr val="tx1"/>
                </a:solidFill>
                <a:latin typeface="Segoe UI Light" pitchFamily="34" charset="0"/>
                <a:ea typeface="+mn-ea"/>
                <a:cs typeface="+mn-cs"/>
              </a:rPr>
              <a:t/>
            </a:r>
            <a:br>
              <a:rPr lang="en-US" sz="1200" kern="1200" dirty="0">
                <a:solidFill>
                  <a:schemeClr val="tx1"/>
                </a:solidFill>
                <a:latin typeface="Segoe UI Light" pitchFamily="34" charset="0"/>
                <a:ea typeface="+mn-ea"/>
                <a:cs typeface="+mn-cs"/>
              </a:rPr>
            </a:br>
            <a:r>
              <a:rPr lang="en-US" sz="1200" kern="1200" dirty="0">
                <a:solidFill>
                  <a:schemeClr val="tx1"/>
                </a:solidFill>
                <a:latin typeface="Segoe UI Light" pitchFamily="34" charset="0"/>
                <a:ea typeface="+mn-ea"/>
                <a:cs typeface="+mn-cs"/>
              </a:rPr>
              <a:t>To share more information about WIP with your customer, you can</a:t>
            </a:r>
            <a:r>
              <a:rPr lang="en-US" sz="1200" kern="1200" baseline="0" dirty="0">
                <a:solidFill>
                  <a:schemeClr val="tx1"/>
                </a:solidFill>
                <a:latin typeface="Segoe UI Light" pitchFamily="34" charset="0"/>
                <a:ea typeface="+mn-ea"/>
                <a:cs typeface="+mn-cs"/>
              </a:rPr>
              <a:t> visit this</a:t>
            </a:r>
            <a:r>
              <a:rPr lang="en-US" sz="1200" kern="1200" dirty="0">
                <a:solidFill>
                  <a:schemeClr val="tx1"/>
                </a:solidFill>
                <a:latin typeface="Segoe UI Light" pitchFamily="34" charset="0"/>
                <a:ea typeface="+mn-ea"/>
                <a:cs typeface="+mn-cs"/>
              </a:rPr>
              <a:t> TechNet page: https://technet.microsoft.com/en-us/itpro/windows/keep-secure/protect-enterprise-data-using-wip</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kern="1200" dirty="0">
              <a:solidFill>
                <a:schemeClr val="tx1"/>
              </a:solidFill>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b="1" kern="1200" dirty="0">
                <a:solidFill>
                  <a:schemeClr val="tx1"/>
                </a:solidFill>
                <a:latin typeface="Segoe UI Light" pitchFamily="34" charset="0"/>
                <a:ea typeface="+mn-ea"/>
                <a:cs typeface="+mn-cs"/>
              </a:rPr>
              <a:t>[Advance slide]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b="1" kern="1200" dirty="0">
              <a:solidFill>
                <a:schemeClr val="tx1"/>
              </a:solidFill>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Source:</a:t>
            </a:r>
          </a:p>
          <a:p>
            <a:r>
              <a:rPr lang="en-US" sz="900" kern="1200" baseline="30000" dirty="0">
                <a:solidFill>
                  <a:schemeClr val="tx1"/>
                </a:solidFill>
                <a:effectLst/>
                <a:latin typeface="Segoe UI Light" pitchFamily="34" charset="0"/>
                <a:ea typeface="+mn-ea"/>
                <a:cs typeface="+mn-cs"/>
              </a:rPr>
              <a:t>1 </a:t>
            </a:r>
            <a:r>
              <a:rPr lang="en-US" sz="900" kern="1200" dirty="0">
                <a:solidFill>
                  <a:schemeClr val="tx1"/>
                </a:solidFill>
                <a:effectLst/>
                <a:latin typeface="Segoe UI Light" pitchFamily="34" charset="0"/>
                <a:ea typeface="+mn-ea"/>
                <a:cs typeface="+mn-cs"/>
              </a:rPr>
              <a:t>http://www.forbes.com/sites/antoinegara/2015/01/05/morgan-stanley-fires-rogue-employee-after-customer-data-leak/#943e4e105d9b</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b="1" kern="1200" dirty="0">
              <a:solidFill>
                <a:schemeClr val="tx1"/>
              </a:solidFill>
              <a:latin typeface="Segoe UI Light" pitchFamily="34" charset="0"/>
              <a:ea typeface="+mn-ea"/>
              <a:cs typeface="+mn-cs"/>
            </a:endParaRPr>
          </a:p>
          <a:p>
            <a:endParaRPr lang="en-US" sz="1200" kern="12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1D558A-8F81-4840-95D6-849BAE0BE8E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106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emf"/><Relationship Id="rId3"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tif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tif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tif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Master" Target="../slideMasters/slideMaster4.xml"/><Relationship Id="rId2" Type="http://schemas.openxmlformats.org/officeDocument/2006/relationships/image" Target="../media/image17.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1" Type="http://schemas.openxmlformats.org/officeDocument/2006/relationships/slideMaster" Target="../slideMasters/slideMaster4.xml"/><Relationship Id="rId2" Type="http://schemas.openxmlformats.org/officeDocument/2006/relationships/image" Target="../media/image2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1.png"/><Relationship Id="rId1" Type="http://schemas.openxmlformats.org/officeDocument/2006/relationships/slideMaster" Target="../slideMasters/slideMaster4.xml"/><Relationship Id="rId2" Type="http://schemas.openxmlformats.org/officeDocument/2006/relationships/image" Target="../media/image22.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emf"/><Relationship Id="rId3"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val="0"/>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4" name="Title 1"/>
          <p:cNvSpPr>
            <a:spLocks noGrp="1"/>
          </p:cNvSpPr>
          <p:nvPr>
            <p:ph type="title"/>
          </p:nvPr>
        </p:nvSpPr>
        <p:spPr>
          <a:xfrm>
            <a:off x="269241" y="289511"/>
            <a:ext cx="5378548" cy="899665"/>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269239" y="1197326"/>
            <a:ext cx="5377478" cy="2531975"/>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5125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55537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22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72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84821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3" y="3083652"/>
            <a:ext cx="3227129" cy="692057"/>
          </a:xfrm>
          <a:prstGeom prst="rect">
            <a:avLst/>
          </a:prstGeom>
        </p:spPr>
      </p:pic>
    </p:spTree>
    <p:extLst>
      <p:ext uri="{BB962C8B-B14F-4D97-AF65-F5344CB8AC3E}">
        <p14:creationId xmlns:p14="http://schemas.microsoft.com/office/powerpoint/2010/main" val="133172456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641966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364413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le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739" y="174626"/>
            <a:ext cx="10972800" cy="666787"/>
          </a:xfrm>
        </p:spPr>
        <p:txBody>
          <a:bodyPr/>
          <a:lstStyle/>
          <a:p>
            <a:r>
              <a:rPr lang="en-US" dirty="0"/>
              <a:t>Click to Edit Master Title Style</a:t>
            </a:r>
          </a:p>
        </p:txBody>
      </p:sp>
      <p:sp>
        <p:nvSpPr>
          <p:cNvPr id="4" name="Text Placeholder 3"/>
          <p:cNvSpPr>
            <a:spLocks noGrp="1"/>
          </p:cNvSpPr>
          <p:nvPr>
            <p:ph type="body" sz="quarter" idx="10"/>
          </p:nvPr>
        </p:nvSpPr>
        <p:spPr>
          <a:xfrm>
            <a:off x="311151" y="1231904"/>
            <a:ext cx="10972800" cy="2052030"/>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14534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487000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9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4" y="419992"/>
            <a:ext cx="2098270" cy="275222"/>
          </a:xfrm>
          <a:prstGeom prst="rect">
            <a:avLst/>
          </a:prstGeom>
        </p:spPr>
      </p:pic>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31262" y="987342"/>
            <a:ext cx="7804655" cy="5651682"/>
          </a:xfrm>
          <a:prstGeom prst="rect">
            <a:avLst/>
          </a:prstGeom>
        </p:spPr>
      </p:pic>
    </p:spTree>
    <p:extLst>
      <p:ext uri="{BB962C8B-B14F-4D97-AF65-F5344CB8AC3E}">
        <p14:creationId xmlns:p14="http://schemas.microsoft.com/office/powerpoint/2010/main" val="32298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le Slid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833835"/>
          </a:xfrm>
          <a:prstGeom prst="rect">
            <a:avLst/>
          </a:prstGeom>
        </p:spPr>
        <p:txBody>
          <a:bodyPr lIns="0" tIns="0" rIns="0" bIns="0" numCol="1" spcCol="360000">
            <a:spAutoFit/>
          </a:bodyPr>
          <a:lstStyle>
            <a:lvl1pPr marL="0" indent="0">
              <a:lnSpc>
                <a:spcPts val="1900"/>
              </a:lnSpc>
              <a:spcBef>
                <a:spcPts val="0"/>
              </a:spcBef>
              <a:spcAft>
                <a:spcPts val="1200"/>
              </a:spcAft>
              <a:buNone/>
              <a:defRPr sz="1400">
                <a:solidFill>
                  <a:schemeClr val="tx1"/>
                </a:solidFill>
                <a:latin typeface="+mj-lt"/>
              </a:defRPr>
            </a:lvl1pPr>
            <a:lvl2pPr marL="0" indent="0">
              <a:lnSpc>
                <a:spcPts val="1900"/>
              </a:lnSpc>
              <a:spcBef>
                <a:spcPts val="0"/>
              </a:spcBef>
              <a:spcAft>
                <a:spcPts val="1200"/>
              </a:spcAft>
              <a:buFontTx/>
              <a:buNone/>
              <a:defRPr sz="1400">
                <a:solidFill>
                  <a:schemeClr val="tx1"/>
                </a:solidFill>
                <a:latin typeface="+mj-lt"/>
              </a:defRPr>
            </a:lvl2pPr>
            <a:lvl3pPr marL="224097" indent="0">
              <a:lnSpc>
                <a:spcPts val="1900"/>
              </a:lnSpc>
              <a:spcBef>
                <a:spcPts val="0"/>
              </a:spcBef>
              <a:spcAft>
                <a:spcPts val="1200"/>
              </a:spcAft>
              <a:buNone/>
              <a:defRPr sz="1400">
                <a:solidFill>
                  <a:schemeClr val="tx1"/>
                </a:solidFill>
                <a:latin typeface="+mj-lt"/>
              </a:defRPr>
            </a:lvl3pPr>
            <a:lvl4pPr marL="448193" indent="0">
              <a:lnSpc>
                <a:spcPts val="1900"/>
              </a:lnSpc>
              <a:spcBef>
                <a:spcPts val="0"/>
              </a:spcBef>
              <a:spcAft>
                <a:spcPts val="1200"/>
              </a:spcAft>
              <a:buNone/>
              <a:defRPr sz="1400">
                <a:solidFill>
                  <a:schemeClr val="tx1"/>
                </a:solidFill>
                <a:latin typeface="+mj-lt"/>
              </a:defRPr>
            </a:lvl4pPr>
            <a:lvl5pPr marL="672290" indent="0">
              <a:lnSpc>
                <a:spcPts val="1900"/>
              </a:lnSpc>
              <a:spcBef>
                <a:spcPts val="0"/>
              </a:spcBef>
              <a:spcAft>
                <a:spcPts val="1200"/>
              </a:spcAft>
              <a:buNone/>
              <a:defRPr sz="14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93464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79451"/>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934028870"/>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775568180"/>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07941661"/>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2021250114"/>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2521161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15633532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307773041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1711835912"/>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756769382"/>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ext uri="{BB962C8B-B14F-4D97-AF65-F5344CB8AC3E}">
        <p14:creationId xmlns:p14="http://schemas.microsoft.com/office/powerpoint/2010/main" val="775577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ext uri="{BB962C8B-B14F-4D97-AF65-F5344CB8AC3E}">
        <p14:creationId xmlns:p14="http://schemas.microsoft.com/office/powerpoint/2010/main" val="3301456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06409"/>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5082660"/>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07796"/>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2149865680"/>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722217290"/>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343499026"/>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82848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299091966"/>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158200667"/>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624842"/>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125638271"/>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430730698"/>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3859587161"/>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ext uri="{BB962C8B-B14F-4D97-AF65-F5344CB8AC3E}">
        <p14:creationId xmlns:p14="http://schemas.microsoft.com/office/powerpoint/2010/main" val="395052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240012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355881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652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26997"/>
      </p:ext>
    </p:extLst>
  </p:cSld>
  <p:clrMapOvr>
    <a:masterClrMapping/>
  </p:clrMapOvr>
  <p:transition spd="slow">
    <p:push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2035797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33600" y="-1928158"/>
            <a:ext cx="10774680" cy="10774680"/>
          </a:xfrm>
          <a:prstGeom prst="rect">
            <a:avLst/>
          </a:prstGeom>
        </p:spPr>
      </p:pic>
    </p:spTree>
    <p:extLst>
      <p:ext uri="{BB962C8B-B14F-4D97-AF65-F5344CB8AC3E}">
        <p14:creationId xmlns:p14="http://schemas.microsoft.com/office/powerpoint/2010/main" val="181706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3958" y="401172"/>
            <a:ext cx="10972801" cy="795138"/>
          </a:xfrm>
        </p:spPr>
        <p:txBody>
          <a:bodyPr/>
          <a:lstStyle/>
          <a:p>
            <a:r>
              <a:rPr lang="en-US"/>
              <a:t>Click to edit Master title style</a:t>
            </a:r>
            <a:endParaRPr lang="en-US" dirty="0"/>
          </a:p>
        </p:txBody>
      </p:sp>
    </p:spTree>
    <p:extLst>
      <p:ext uri="{BB962C8B-B14F-4D97-AF65-F5344CB8AC3E}">
        <p14:creationId xmlns:p14="http://schemas.microsoft.com/office/powerpoint/2010/main" val="1827569844"/>
      </p:ext>
    </p:extLst>
  </p:cSld>
  <p:clrMapOvr>
    <a:masterClrMapping/>
  </p:clrMapOvr>
  <p:transition spd="slow">
    <p:push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dirty="0"/>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dirty="0"/>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dirty="0"/>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dirty="0"/>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endParaRPr lang="en-US"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535410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er stories">
    <p:spTree>
      <p:nvGrpSpPr>
        <p:cNvPr id="1" name=""/>
        <p:cNvGrpSpPr/>
        <p:nvPr/>
      </p:nvGrpSpPr>
      <p:grpSpPr>
        <a:xfrm>
          <a:off x="0" y="0"/>
          <a:ext cx="0" cy="0"/>
          <a:chOff x="0" y="0"/>
          <a:chExt cx="0" cy="0"/>
        </a:xfrm>
      </p:grpSpPr>
      <p:sp>
        <p:nvSpPr>
          <p:cNvPr id="2" name="Rectangle 1"/>
          <p:cNvSpPr/>
          <p:nvPr userDrawn="1"/>
        </p:nvSpPr>
        <p:spPr>
          <a:xfrm>
            <a:off x="287036" y="314960"/>
            <a:ext cx="1897364"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sz="quarter" idx="12"/>
          </p:nvPr>
        </p:nvSpPr>
        <p:spPr>
          <a:xfrm>
            <a:off x="568325" y="2047009"/>
            <a:ext cx="6892925" cy="4256088"/>
          </a:xfrm>
        </p:spPr>
        <p:txBody>
          <a:bodyPr/>
          <a:lstStyle>
            <a:lvl1pPr>
              <a:lnSpc>
                <a:spcPct val="100000"/>
              </a:lnSpc>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1pPr>
            <a:lvl2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2pPr>
            <a:lvl3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3pPr>
            <a:lvl4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4pPr>
            <a:lvl5pPr>
              <a:defRPr kumimoji="0" lang="en-US" sz="1400" b="0" i="0" u="none" strike="noStrike" kern="1200" cap="none" spc="0" normalizeH="0" baseline="0" dirty="0">
                <a:ln>
                  <a:noFill/>
                </a:ln>
                <a:solidFill>
                  <a:srgbClr val="505050"/>
                </a:solidFill>
                <a:effectLst/>
                <a:uLnTx/>
                <a:uFillTx/>
                <a:latin typeface="Segoe UI Semilight" charset="0"/>
                <a:ea typeface="Segoe UI Semilight" charset="0"/>
                <a:cs typeface="Segoe UI Semilight"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861006" y="1241934"/>
            <a:ext cx="4005412" cy="2665048"/>
          </a:xfrm>
        </p:spPr>
        <p:txBody>
          <a:bodyPr/>
          <a:lstStyle>
            <a:lvl1pPr>
              <a:defRPr kumimoji="0" lang="en-US" sz="2000" b="0" i="0" u="none" strike="noStrike" kern="1200" cap="none" spc="0" normalizeH="0" baseline="0" dirty="0" smtClean="0">
                <a:ln>
                  <a:noFill/>
                </a:ln>
                <a:solidFill>
                  <a:srgbClr val="0078D7"/>
                </a:solidFill>
                <a:effectLst/>
                <a:uLnTx/>
                <a:uFillTx/>
                <a:latin typeface="Segoe UI Light" charset="0"/>
                <a:ea typeface="Segoe UI Light" charset="0"/>
                <a:cs typeface="Segoe UI Light" charset="0"/>
              </a:defRPr>
            </a:lvl1pPr>
            <a:lvl2pPr>
              <a:defRPr kumimoji="0" lang="en-US" sz="1400" b="1" i="0" u="none" strike="noStrike" kern="1200" cap="none" spc="0" normalizeH="0" baseline="0" dirty="0" smtClean="0">
                <a:ln>
                  <a:noFill/>
                </a:ln>
                <a:solidFill>
                  <a:srgbClr val="505050"/>
                </a:solidFill>
                <a:effectLst/>
                <a:uLnTx/>
                <a:uFillTx/>
                <a:latin typeface="Segoe UI Semibold" charset="0"/>
                <a:ea typeface="Segoe UI Semibold" charset="0"/>
                <a:cs typeface="Segoe UI Semibold" charset="0"/>
              </a:defRPr>
            </a:lvl2pPr>
          </a:lstStyle>
          <a:p>
            <a:pPr lvl="0"/>
            <a:r>
              <a:rPr lang="en-US" dirty="0"/>
              <a:t>Edit Master text styles</a:t>
            </a:r>
          </a:p>
          <a:p>
            <a:pPr lvl="1"/>
            <a:r>
              <a:rPr lang="en-US" dirty="0"/>
              <a:t>Second level</a:t>
            </a:r>
          </a:p>
        </p:txBody>
      </p:sp>
      <p:cxnSp>
        <p:nvCxnSpPr>
          <p:cNvPr id="5" name="Straight Connector 4"/>
          <p:cNvCxnSpPr>
            <a:cxnSpLocks/>
          </p:cNvCxnSpPr>
          <p:nvPr userDrawn="1"/>
        </p:nvCxnSpPr>
        <p:spPr>
          <a:xfrm>
            <a:off x="7606790" y="1241934"/>
            <a:ext cx="0" cy="5061236"/>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036" y="6458961"/>
            <a:ext cx="1286608" cy="274302"/>
          </a:xfrm>
          <a:prstGeom prst="rect">
            <a:avLst/>
          </a:prstGeom>
        </p:spPr>
      </p:pic>
      <p:sp>
        <p:nvSpPr>
          <p:cNvPr id="11" name="Picture Placeholder 10"/>
          <p:cNvSpPr>
            <a:spLocks noGrp="1"/>
          </p:cNvSpPr>
          <p:nvPr>
            <p:ph type="pic" sz="quarter" idx="11"/>
          </p:nvPr>
        </p:nvSpPr>
        <p:spPr>
          <a:xfrm>
            <a:off x="7861300" y="3990109"/>
            <a:ext cx="4005263" cy="2312988"/>
          </a:xfrm>
        </p:spPr>
        <p:txBody>
          <a:bodyPr/>
          <a:lstStyle/>
          <a:p>
            <a:endParaRPr lang="en-US"/>
          </a:p>
        </p:txBody>
      </p:sp>
    </p:spTree>
    <p:extLst>
      <p:ext uri="{BB962C8B-B14F-4D97-AF65-F5344CB8AC3E}">
        <p14:creationId xmlns:p14="http://schemas.microsoft.com/office/powerpoint/2010/main" val="3537895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6629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686070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533269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511642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9868098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64E92-C420-4AD5-8ECF-D05CCEE19851}"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Tree>
    <p:extLst>
      <p:ext uri="{BB962C8B-B14F-4D97-AF65-F5344CB8AC3E}">
        <p14:creationId xmlns:p14="http://schemas.microsoft.com/office/powerpoint/2010/main" val="1951586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64E92-C420-4AD5-8ECF-D05CCEE19851}"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Tree>
    <p:extLst>
      <p:ext uri="{BB962C8B-B14F-4D97-AF65-F5344CB8AC3E}">
        <p14:creationId xmlns:p14="http://schemas.microsoft.com/office/powerpoint/2010/main" val="563943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4108659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209404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2898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709608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
        <p:nvSpPr>
          <p:cNvPr id="2" name="Date Placeholder 1"/>
          <p:cNvSpPr>
            <a:spLocks noGrp="1"/>
          </p:cNvSpPr>
          <p:nvPr>
            <p:ph type="dt" sz="half" idx="13"/>
          </p:nvPr>
        </p:nvSpPr>
        <p:spPr/>
        <p:txBody>
          <a:bodyPr/>
          <a:lstStyle/>
          <a:p>
            <a:endParaRPr lang="en-US"/>
          </a:p>
        </p:txBody>
      </p:sp>
      <p:sp>
        <p:nvSpPr>
          <p:cNvPr id="3" name="Footer Placeholder 2"/>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336334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1026" name="Picture 2" descr="C:\Users\Sarah\Desktop\1472_Win10 Security_Rob\_Photos\Financial Services\WIN13_Burt_LenovoThinkPad2_03-HR.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bwMode="gray">
          <a:xfrm>
            <a:off x="0" y="0"/>
            <a:ext cx="12191377" cy="6858623"/>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gray">
          <a:xfrm>
            <a:off x="0" y="4954073"/>
            <a:ext cx="12191377" cy="1904550"/>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gray">
          <a:xfrm rot="5400000">
            <a:off x="482050" y="-481426"/>
            <a:ext cx="6858625" cy="7822723"/>
          </a:xfrm>
          <a:prstGeom prst="rect">
            <a:avLst/>
          </a:prstGeom>
          <a:gradFill>
            <a:gsLst>
              <a:gs pos="0">
                <a:schemeClr val="accent1">
                  <a:tint val="66000"/>
                  <a:satMod val="160000"/>
                  <a:alpha val="0"/>
                </a:schemeClr>
              </a:gs>
              <a:gs pos="100000">
                <a:srgbClr val="264241">
                  <a:alpha val="4400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a:noFill/>
          <a:ln>
            <a:noFill/>
          </a:ln>
        </p:spPr>
      </p:pic>
      <p:sp>
        <p:nvSpPr>
          <p:cNvPr id="9" name="Title 1"/>
          <p:cNvSpPr>
            <a:spLocks noGrp="1"/>
          </p:cNvSpPr>
          <p:nvPr>
            <p:ph type="title" hasCustomPrompt="1"/>
          </p:nvPr>
        </p:nvSpPr>
        <p:spPr bwMode="auto">
          <a:xfrm>
            <a:off x="269302" y="1691065"/>
            <a:ext cx="6276530" cy="878621"/>
          </a:xfrm>
          <a:noFill/>
        </p:spPr>
        <p:txBody>
          <a:bodyPr lIns="146304" tIns="91440" rIns="146304" bIns="91440" anchor="t" anchorCtr="0"/>
          <a:lstStyle>
            <a:lvl1pPr>
              <a:defRPr sz="5294" spc="-98"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2565153"/>
            <a:ext cx="6276530" cy="717249"/>
          </a:xfrm>
        </p:spPr>
        <p:txBody>
          <a:bodyPr tIns="109728" bIns="109728">
            <a:noAutofit/>
          </a:bodyPr>
          <a:lstStyle>
            <a:lvl1pPr marL="0" indent="0">
              <a:spcBef>
                <a:spcPts val="0"/>
              </a:spcBef>
              <a:buNone/>
              <a:defRPr sz="2353">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103091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Walkin">
    <p:spTree>
      <p:nvGrpSpPr>
        <p:cNvPr id="1" name=""/>
        <p:cNvGrpSpPr/>
        <p:nvPr/>
      </p:nvGrpSpPr>
      <p:grpSpPr>
        <a:xfrm>
          <a:off x="0" y="0"/>
          <a:ext cx="0" cy="0"/>
          <a:chOff x="0" y="0"/>
          <a:chExt cx="0" cy="0"/>
        </a:xfrm>
      </p:grpSpPr>
      <p:pic>
        <p:nvPicPr>
          <p:cNvPr id="2" name="Picture 2" descr="C:\Users\Sarah\Desktop\More photos\Picture7.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flipH="1">
            <a:off x="624" y="0"/>
            <a:ext cx="12191377" cy="68613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bwMode="gray">
          <a:xfrm>
            <a:off x="623" y="0"/>
            <a:ext cx="12191377" cy="6858623"/>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sp>
        <p:nvSpPr>
          <p:cNvPr id="12" name="Rectangle 11"/>
          <p:cNvSpPr/>
          <p:nvPr userDrawn="1"/>
        </p:nvSpPr>
        <p:spPr bwMode="gray">
          <a:xfrm>
            <a:off x="623" y="4953450"/>
            <a:ext cx="12191377" cy="1904550"/>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userDrawn="1"/>
        </p:nvSpPr>
        <p:spPr bwMode="gray">
          <a:xfrm rot="5400000">
            <a:off x="482672" y="-482048"/>
            <a:ext cx="6858625" cy="7822723"/>
          </a:xfrm>
          <a:prstGeom prst="rect">
            <a:avLst/>
          </a:prstGeom>
          <a:gradFill>
            <a:gsLst>
              <a:gs pos="0">
                <a:schemeClr val="accent1">
                  <a:tint val="66000"/>
                  <a:satMod val="160000"/>
                  <a:alpha val="0"/>
                </a:schemeClr>
              </a:gs>
              <a:gs pos="75000">
                <a:schemeClr val="tx1">
                  <a:lumMod val="50000"/>
                  <a:alpha val="30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
        <p:nvSpPr>
          <p:cNvPr id="9" name="Title 1"/>
          <p:cNvSpPr>
            <a:spLocks noGrp="1"/>
          </p:cNvSpPr>
          <p:nvPr>
            <p:ph type="title" hasCustomPrompt="1"/>
          </p:nvPr>
        </p:nvSpPr>
        <p:spPr bwMode="auto">
          <a:xfrm>
            <a:off x="269302" y="1865713"/>
            <a:ext cx="6276530" cy="878621"/>
          </a:xfrm>
          <a:noFill/>
        </p:spPr>
        <p:txBody>
          <a:bodyPr lIns="146304" tIns="91440" rIns="146304" bIns="91440" anchor="t" anchorCtr="0"/>
          <a:lstStyle>
            <a:lvl1pPr>
              <a:defRPr sz="5294" spc="-98"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2739801"/>
            <a:ext cx="6276530" cy="717249"/>
          </a:xfrm>
        </p:spPr>
        <p:txBody>
          <a:bodyPr tIns="109728" bIns="109728">
            <a:noAutofit/>
          </a:bodyPr>
          <a:lstStyle>
            <a:lvl1pPr marL="0" indent="0">
              <a:spcBef>
                <a:spcPts val="0"/>
              </a:spcBef>
              <a:buNone/>
              <a:defRPr sz="2353">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22936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Walkin">
    <p:spTree>
      <p:nvGrpSpPr>
        <p:cNvPr id="1" name=""/>
        <p:cNvGrpSpPr/>
        <p:nvPr/>
      </p:nvGrpSpPr>
      <p:grpSpPr>
        <a:xfrm>
          <a:off x="0" y="0"/>
          <a:ext cx="0" cy="0"/>
          <a:chOff x="0" y="0"/>
          <a:chExt cx="0" cy="0"/>
        </a:xfrm>
      </p:grpSpPr>
      <p:pic>
        <p:nvPicPr>
          <p:cNvPr id="3076" name="Picture 4" descr="C:\Users\Sarah\Desktop\More photos\Picture1_working.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760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bwMode="gray">
          <a:xfrm>
            <a:off x="623" y="-623"/>
            <a:ext cx="12191377" cy="6858623"/>
          </a:xfrm>
          <a:prstGeom prst="rect">
            <a:avLst/>
          </a:prstGeom>
          <a:solidFill>
            <a:srgbClr val="000000">
              <a:alpha val="1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gray">
          <a:xfrm rot="5400000">
            <a:off x="482672" y="-482048"/>
            <a:ext cx="6858625" cy="7822723"/>
          </a:xfrm>
          <a:prstGeom prst="rect">
            <a:avLst/>
          </a:prstGeom>
          <a:gradFill>
            <a:gsLst>
              <a:gs pos="0">
                <a:schemeClr val="accent1">
                  <a:tint val="66000"/>
                  <a:satMod val="160000"/>
                  <a:alpha val="0"/>
                </a:schemeClr>
              </a:gs>
              <a:gs pos="100000">
                <a:schemeClr val="tx1">
                  <a:lumMod val="50000"/>
                  <a:alpha val="21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hidden="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grayWhite">
          <a:xfrm>
            <a:off x="448585" y="6122089"/>
            <a:ext cx="1254995" cy="267709"/>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
        <p:nvSpPr>
          <p:cNvPr id="9" name="Title 1"/>
          <p:cNvSpPr>
            <a:spLocks noGrp="1"/>
          </p:cNvSpPr>
          <p:nvPr>
            <p:ph type="title" hasCustomPrompt="1"/>
          </p:nvPr>
        </p:nvSpPr>
        <p:spPr bwMode="auto">
          <a:xfrm>
            <a:off x="269302" y="2103571"/>
            <a:ext cx="6276530" cy="878621"/>
          </a:xfrm>
          <a:noFill/>
        </p:spPr>
        <p:txBody>
          <a:bodyPr lIns="146304" tIns="91440" rIns="146304" bIns="91440" anchor="t" anchorCtr="0"/>
          <a:lstStyle>
            <a:lvl1pPr>
              <a:defRPr sz="5294" spc="-98" baseline="0">
                <a:solidFill>
                  <a:schemeClr val="bg1"/>
                </a:solidFill>
              </a:defRPr>
            </a:lvl1pPr>
          </a:lstStyle>
          <a:p>
            <a:r>
              <a:rPr lang="en-US" dirty="0"/>
              <a:t>Event name here</a:t>
            </a:r>
          </a:p>
        </p:txBody>
      </p:sp>
      <p:sp>
        <p:nvSpPr>
          <p:cNvPr id="3" name="Text Placeholder 2"/>
          <p:cNvSpPr>
            <a:spLocks noGrp="1"/>
          </p:cNvSpPr>
          <p:nvPr>
            <p:ph type="body" sz="quarter" idx="14" hasCustomPrompt="1"/>
          </p:nvPr>
        </p:nvSpPr>
        <p:spPr bwMode="auto">
          <a:xfrm>
            <a:off x="267683" y="2977659"/>
            <a:ext cx="6276530" cy="717249"/>
          </a:xfrm>
        </p:spPr>
        <p:txBody>
          <a:bodyPr tIns="109728" bIns="109728">
            <a:noAutofit/>
          </a:bodyPr>
          <a:lstStyle>
            <a:lvl1pPr marL="0" indent="0">
              <a:spcBef>
                <a:spcPts val="0"/>
              </a:spcBef>
              <a:buNone/>
              <a:defRPr sz="2353">
                <a:solidFill>
                  <a:schemeClr val="bg1"/>
                </a:solidFill>
                <a:latin typeface="+mn-lt"/>
              </a:defRPr>
            </a:lvl1pPr>
          </a:lstStyle>
          <a:p>
            <a:pPr lvl="0"/>
            <a:r>
              <a:rPr lang="en-US" dirty="0"/>
              <a:t>City | Date</a:t>
            </a:r>
          </a:p>
        </p:txBody>
      </p:sp>
    </p:spTree>
    <p:extLst>
      <p:ext uri="{BB962C8B-B14F-4D97-AF65-F5344CB8AC3E}">
        <p14:creationId xmlns:p14="http://schemas.microsoft.com/office/powerpoint/2010/main" val="242591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pic>
        <p:nvPicPr>
          <p:cNvPr id="7" name="Picture 6"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448586" y="6073351"/>
            <a:ext cx="1434641" cy="314582"/>
          </a:xfrm>
          <a:prstGeom prst="rect">
            <a:avLst/>
          </a:prstGeom>
        </p:spPr>
      </p:pic>
    </p:spTree>
    <p:extLst>
      <p:ext uri="{BB962C8B-B14F-4D97-AF65-F5344CB8AC3E}">
        <p14:creationId xmlns:p14="http://schemas.microsoft.com/office/powerpoint/2010/main" val="248762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93526"/>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48585" y="6121376"/>
            <a:ext cx="1254995" cy="269134"/>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8586" y="6073351"/>
            <a:ext cx="1434641" cy="314582"/>
          </a:xfrm>
          <a:prstGeom prst="rect">
            <a:avLst/>
          </a:prstGeom>
        </p:spPr>
      </p:pic>
    </p:spTree>
    <p:extLst>
      <p:ext uri="{BB962C8B-B14F-4D97-AF65-F5344CB8AC3E}">
        <p14:creationId xmlns:p14="http://schemas.microsoft.com/office/powerpoint/2010/main" val="854493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30080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100636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393183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05563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369269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000913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812043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417577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7071796"/>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7393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9368304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accent1"/>
                    </a:gs>
                    <a:gs pos="0">
                      <a:schemeClr val="accent1"/>
                    </a:gs>
                  </a:gsLst>
                  <a:lin ang="5400000" scaled="0"/>
                </a:gradFill>
              </a:defRPr>
            </a:lvl1pPr>
          </a:lstStyle>
          <a:p>
            <a:r>
              <a:rPr lang="en-US" dirty="0"/>
              <a:t>Section title</a:t>
            </a:r>
          </a:p>
        </p:txBody>
      </p:sp>
    </p:spTree>
    <p:extLst>
      <p:ext uri="{BB962C8B-B14F-4D97-AF65-F5344CB8AC3E}">
        <p14:creationId xmlns:p14="http://schemas.microsoft.com/office/powerpoint/2010/main" val="257236761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46207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91332861"/>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36" Type="http://schemas.openxmlformats.org/officeDocument/2006/relationships/image" Target="../media/image1.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4.xml"/><Relationship Id="rId21" Type="http://schemas.openxmlformats.org/officeDocument/2006/relationships/slideLayout" Target="../slideLayouts/slideLayout55.xml"/><Relationship Id="rId22" Type="http://schemas.openxmlformats.org/officeDocument/2006/relationships/slideLayout" Target="../slideLayouts/slideLayout56.xml"/><Relationship Id="rId23" Type="http://schemas.openxmlformats.org/officeDocument/2006/relationships/slideLayout" Target="../slideLayouts/slideLayout57.xml"/><Relationship Id="rId24" Type="http://schemas.openxmlformats.org/officeDocument/2006/relationships/slideLayout" Target="../slideLayouts/slideLayout58.xml"/><Relationship Id="rId25" Type="http://schemas.openxmlformats.org/officeDocument/2006/relationships/slideLayout" Target="../slideLayouts/slideLayout59.xml"/><Relationship Id="rId26" Type="http://schemas.openxmlformats.org/officeDocument/2006/relationships/slideLayout" Target="../slideLayouts/slideLayout60.xml"/><Relationship Id="rId27" Type="http://schemas.openxmlformats.org/officeDocument/2006/relationships/slideLayout" Target="../slideLayouts/slideLayout61.xml"/><Relationship Id="rId28" Type="http://schemas.openxmlformats.org/officeDocument/2006/relationships/slideLayout" Target="../slideLayouts/slideLayout62.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30" Type="http://schemas.openxmlformats.org/officeDocument/2006/relationships/slideLayout" Target="../slideLayouts/slideLayout64.xml"/><Relationship Id="rId31" Type="http://schemas.openxmlformats.org/officeDocument/2006/relationships/slideLayout" Target="../slideLayouts/slideLayout65.xml"/><Relationship Id="rId32" Type="http://schemas.openxmlformats.org/officeDocument/2006/relationships/slideLayout" Target="../slideLayouts/slideLayout66.xml"/><Relationship Id="rId9" Type="http://schemas.openxmlformats.org/officeDocument/2006/relationships/slideLayout" Target="../slideLayouts/slideLayout43.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3" Type="http://schemas.openxmlformats.org/officeDocument/2006/relationships/slideLayout" Target="../slideLayouts/slideLayout67.xml"/><Relationship Id="rId34" Type="http://schemas.openxmlformats.org/officeDocument/2006/relationships/slideLayout" Target="../slideLayouts/slideLayout68.xml"/><Relationship Id="rId35" Type="http://schemas.openxmlformats.org/officeDocument/2006/relationships/theme" Target="../theme/theme2.xml"/><Relationship Id="rId36" Type="http://schemas.openxmlformats.org/officeDocument/2006/relationships/image" Target="../media/image1.emf"/><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slideLayout" Target="../slideLayouts/slideLayout52.xml"/><Relationship Id="rId1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3.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89.xml"/><Relationship Id="rId20" Type="http://schemas.openxmlformats.org/officeDocument/2006/relationships/slideLayout" Target="../slideLayouts/slideLayout100.xml"/><Relationship Id="rId21" Type="http://schemas.openxmlformats.org/officeDocument/2006/relationships/slideLayout" Target="../slideLayouts/slideLayout101.xml"/><Relationship Id="rId22" Type="http://schemas.openxmlformats.org/officeDocument/2006/relationships/slideLayout" Target="../slideLayouts/slideLayout102.xml"/><Relationship Id="rId23" Type="http://schemas.openxmlformats.org/officeDocument/2006/relationships/slideLayout" Target="../slideLayouts/slideLayout103.xml"/><Relationship Id="rId24" Type="http://schemas.openxmlformats.org/officeDocument/2006/relationships/slideLayout" Target="../slideLayouts/slideLayout104.xml"/><Relationship Id="rId25" Type="http://schemas.openxmlformats.org/officeDocument/2006/relationships/slideLayout" Target="../slideLayouts/slideLayout105.xml"/><Relationship Id="rId26" Type="http://schemas.openxmlformats.org/officeDocument/2006/relationships/slideLayout" Target="../slideLayouts/slideLayout106.xml"/><Relationship Id="rId27" Type="http://schemas.openxmlformats.org/officeDocument/2006/relationships/slideLayout" Target="../slideLayouts/slideLayout107.xml"/><Relationship Id="rId28" Type="http://schemas.openxmlformats.org/officeDocument/2006/relationships/slideLayout" Target="../slideLayouts/slideLayout108.xml"/><Relationship Id="rId29" Type="http://schemas.openxmlformats.org/officeDocument/2006/relationships/theme" Target="../theme/theme4.xml"/><Relationship Id="rId10" Type="http://schemas.openxmlformats.org/officeDocument/2006/relationships/slideLayout" Target="../slideLayouts/slideLayout90.xml"/><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slideLayout" Target="../slideLayouts/slideLayout95.xml"/><Relationship Id="rId16" Type="http://schemas.openxmlformats.org/officeDocument/2006/relationships/slideLayout" Target="../slideLayouts/slideLayout96.xml"/><Relationship Id="rId17" Type="http://schemas.openxmlformats.org/officeDocument/2006/relationships/slideLayout" Target="../slideLayouts/slideLayout97.xml"/><Relationship Id="rId18" Type="http://schemas.openxmlformats.org/officeDocument/2006/relationships/slideLayout" Target="../slideLayouts/slideLayout98.xml"/><Relationship Id="rId19" Type="http://schemas.openxmlformats.org/officeDocument/2006/relationships/slideLayout" Target="../slideLayouts/slideLayout99.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10/23/17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pic>
        <p:nvPicPr>
          <p:cNvPr id="7" name="Picture 6"/>
          <p:cNvPicPr>
            <a:picLocks noChangeAspect="1"/>
          </p:cNvPicPr>
          <p:nvPr userDrawn="1"/>
        </p:nvPicPr>
        <p:blipFill>
          <a:blip r:embed="rId36"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30361021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8" r:id="rId33"/>
    <p:sldLayoutId id="2147483899" r:id="rId34"/>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10/23/17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pic>
        <p:nvPicPr>
          <p:cNvPr id="7" name="Picture 6"/>
          <p:cNvPicPr>
            <a:picLocks noChangeAspect="1"/>
          </p:cNvPicPr>
          <p:nvPr userDrawn="1"/>
        </p:nvPicPr>
        <p:blipFill>
          <a:blip r:embed="rId36"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403752589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4039" r:id="rId34"/>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64E92-C420-4AD5-8ECF-D05CCEE19851}" type="slidenum">
              <a:rPr lang="en-US" smtClean="0"/>
              <a:t>‹#›</a:t>
            </a:fld>
            <a:endParaRPr lang="en-US"/>
          </a:p>
        </p:txBody>
      </p:sp>
    </p:spTree>
    <p:extLst>
      <p:ext uri="{BB962C8B-B14F-4D97-AF65-F5344CB8AC3E}">
        <p14:creationId xmlns:p14="http://schemas.microsoft.com/office/powerpoint/2010/main" val="220166011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769916"/>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2KC-1-7750" TargetMode="External"/><Relationship Id="rId4" Type="http://schemas.openxmlformats.org/officeDocument/2006/relationships/hyperlink" Target="https://microsoft.sharepoint.com/sites/Infopedia_G02/Pages/MicrosoftDevices.aspx" TargetMode="External"/><Relationship Id="rId5" Type="http://schemas.openxmlformats.org/officeDocument/2006/relationships/hyperlink" Target="drumbeat.surface.com" TargetMode="External"/><Relationship Id="rId6" Type="http://schemas.openxmlformats.org/officeDocument/2006/relationships/hyperlink" Target="https://microsoft.sharepoint.com/sites/Infopedia_G02/Pages/Windows-FinancialServices.aspx" TargetMode="External"/><Relationship Id="rId7" Type="http://schemas.openxmlformats.org/officeDocument/2006/relationships/hyperlink" Target="https://microsoft.sharepoint.com/sites/infopedia/pages/layouts/kcdoc.aspx?k=G02KC-1-7616" TargetMode="External"/><Relationship Id="rId8" Type="http://schemas.openxmlformats.org/officeDocument/2006/relationships/hyperlink" Target="https://microsoft.sharepoint.com/sites/Infopedia_G02/Pages/DevicesPortfolio.aspx" TargetMode="External"/><Relationship Id="rId9" Type="http://schemas.openxmlformats.org/officeDocument/2006/relationships/hyperlink" Target="http://infopedia/docstore/pages/kcdoc.aspx?k=KC02-23-3308" TargetMode="External"/><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xml"/><Relationship Id="rId3" Type="http://schemas.openxmlformats.org/officeDocument/2006/relationships/image" Target="../media/image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2.xml"/><Relationship Id="rId3" Type="http://schemas.openxmlformats.org/officeDocument/2006/relationships/image" Target="../media/image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8" Type="http://schemas.openxmlformats.org/officeDocument/2006/relationships/image" Target="../media/image1.emf"/><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1.emf"/><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 Id="rId11" Type="http://schemas.openxmlformats.org/officeDocument/2006/relationships/image" Target="../media/image59.png"/><Relationship Id="rId1" Type="http://schemas.openxmlformats.org/officeDocument/2006/relationships/slideLayout" Target="../slideLayouts/slideLayout6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1.emf"/><Relationship Id="rId5" Type="http://schemas.openxmlformats.org/officeDocument/2006/relationships/image" Target="../media/image61.png"/><Relationship Id="rId6" Type="http://schemas.openxmlformats.org/officeDocument/2006/relationships/hyperlink" Target="https://youtu.be/zPIsbmmmTDA" TargetMode="External"/><Relationship Id="rId7" Type="http://schemas.openxmlformats.org/officeDocument/2006/relationships/image" Target="../media/image62.png"/><Relationship Id="rId8" Type="http://schemas.openxmlformats.org/officeDocument/2006/relationships/image" Target="../media/image63.svg"/><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6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8.pn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image" Target="../media/image59.png"/><Relationship Id="rId1" Type="http://schemas.openxmlformats.org/officeDocument/2006/relationships/slideLayout" Target="../slideLayouts/slideLayout6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6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 Id="rId11" Type="http://schemas.openxmlformats.org/officeDocument/2006/relationships/image" Target="../media/image59.png"/><Relationship Id="rId1" Type="http://schemas.openxmlformats.org/officeDocument/2006/relationships/slideLayout" Target="../slideLayouts/slideLayout6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hyperlink" Target="https://youtu.be/tpleeXcyidc" TargetMode="External"/><Relationship Id="rId6" Type="http://schemas.openxmlformats.org/officeDocument/2006/relationships/image" Target="../media/image62.png"/><Relationship Id="rId7" Type="http://schemas.openxmlformats.org/officeDocument/2006/relationships/image" Target="../media/image63.svg"/><Relationship Id="rId1" Type="http://schemas.openxmlformats.org/officeDocument/2006/relationships/slideLayout" Target="../slideLayouts/slideLayout6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8.xml"/><Relationship Id="rId3" Type="http://schemas.openxmlformats.org/officeDocument/2006/relationships/image" Target="../media/image7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 Id="rId3" Type="http://schemas.openxmlformats.org/officeDocument/2006/relationships/image" Target="../media/image7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1.emf"/><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xml"/><Relationship Id="rId3"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xml"/><Relationship Id="rId3"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itle 1"/>
          <p:cNvSpPr>
            <a:spLocks noGrp="1"/>
          </p:cNvSpPr>
          <p:nvPr>
            <p:ph type="title"/>
          </p:nvPr>
        </p:nvSpPr>
        <p:spPr/>
        <p:txBody>
          <a:bodyPr lIns="90000" tIns="46800" rIns="90000" bIns="46800" anchor="t"/>
          <a:lstStyle/>
          <a:p>
            <a:r>
              <a:rPr lang="en-US" sz="3200" dirty="0">
                <a:latin typeface="Segoe UI Light" charset="0"/>
                <a:ea typeface="Segoe UI Light" charset="0"/>
                <a:cs typeface="Segoe UI Light" charset="0"/>
              </a:rPr>
              <a:t>Read me</a:t>
            </a:r>
          </a:p>
        </p:txBody>
      </p:sp>
      <p:sp>
        <p:nvSpPr>
          <p:cNvPr id="16" name="Text Placeholder 1"/>
          <p:cNvSpPr>
            <a:spLocks noGrp="1"/>
          </p:cNvSpPr>
          <p:nvPr>
            <p:ph type="body" sz="quarter" idx="14"/>
          </p:nvPr>
        </p:nvSpPr>
        <p:spPr>
          <a:xfrm>
            <a:off x="304800" y="2678400"/>
            <a:ext cx="3311864" cy="2833725"/>
          </a:xfrm>
          <a:prstGeom prst="rect">
            <a:avLst/>
          </a:prstGeom>
        </p:spPr>
        <p:txBody>
          <a:bodyPr wrap="square" lIns="90000" tIns="46800" rIns="90000" bIns="46800">
            <a:spAutoFit/>
          </a:bodyPr>
          <a:lstStyle/>
          <a:p>
            <a:pPr marL="270000" indent="-270000">
              <a:buFont typeface="+mj-lt"/>
              <a:buAutoNum type="arabicPeriod"/>
            </a:pPr>
            <a:r>
              <a:rPr lang="en-GB" sz="1400" dirty="0">
                <a:latin typeface="Segoe UI Semilight" charset="0"/>
                <a:ea typeface="Segoe UI Semilight" charset="0"/>
                <a:cs typeface="Segoe UI Semilight" charset="0"/>
              </a:rPr>
              <a:t>Start by understanding the value proposition for Microsoft Devices </a:t>
            </a:r>
            <a:br>
              <a:rPr lang="en-GB" sz="1400" dirty="0">
                <a:latin typeface="Segoe UI Semilight" charset="0"/>
                <a:ea typeface="Segoe UI Semilight" charset="0"/>
                <a:cs typeface="Segoe UI Semilight" charset="0"/>
              </a:rPr>
            </a:br>
            <a:r>
              <a:rPr lang="en-GB" sz="1400" dirty="0">
                <a:latin typeface="Segoe UI Semilight" charset="0"/>
                <a:ea typeface="Segoe UI Semilight" charset="0"/>
                <a:cs typeface="Segoe UI Semilight" charset="0"/>
              </a:rPr>
              <a:t>as a catalyst for </a:t>
            </a:r>
            <a:r>
              <a:rPr lang="en-GB" sz="1400" dirty="0">
                <a:latin typeface="Segoe UI Semilight" charset="0"/>
                <a:ea typeface="Segoe UI Semilight" charset="0"/>
                <a:cs typeface="Segoe UI Semilight" charset="0"/>
                <a:hlinkClick r:id="rId3"/>
              </a:rPr>
              <a:t>Digital Transformation (pitch deck)</a:t>
            </a:r>
            <a:r>
              <a:rPr lang="en-GB" sz="1400" dirty="0">
                <a:latin typeface="Segoe UI Semilight" charset="0"/>
                <a:ea typeface="Segoe UI Semilight" charset="0"/>
                <a:cs typeface="Segoe UI Semilight" charset="0"/>
              </a:rPr>
              <a:t>.</a:t>
            </a:r>
          </a:p>
          <a:p>
            <a:pPr marL="270000" indent="-270000">
              <a:buFont typeface="+mj-lt"/>
              <a:buAutoNum type="arabicPeriod"/>
            </a:pPr>
            <a:r>
              <a:rPr lang="en-GB" sz="1400" dirty="0">
                <a:latin typeface="Segoe UI Semilight" charset="0"/>
                <a:ea typeface="Segoe UI Semilight" charset="0"/>
                <a:cs typeface="Segoe UI Semilight" charset="0"/>
              </a:rPr>
              <a:t>Use this industry deck to convey the value of the portfolio to this specific audience. Key scenarios and customer stories are included.</a:t>
            </a:r>
          </a:p>
          <a:p>
            <a:pPr marL="270000" indent="-270000">
              <a:buFont typeface="+mj-lt"/>
              <a:buAutoNum type="arabicPeriod"/>
            </a:pPr>
            <a:r>
              <a:rPr lang="en-GB" sz="1400" dirty="0">
                <a:latin typeface="Segoe UI Semilight" charset="0"/>
                <a:ea typeface="Segoe UI Semilight" charset="0"/>
                <a:cs typeface="Segoe UI Semilight" charset="0"/>
              </a:rPr>
              <a:t>For </a:t>
            </a:r>
            <a:r>
              <a:rPr lang="en-GB" sz="1400" dirty="0">
                <a:latin typeface="Segoe UI Semilight" charset="0"/>
                <a:ea typeface="Segoe UI Semilight" charset="0"/>
                <a:cs typeface="Segoe UI Semilight" charset="0"/>
                <a:hlinkClick r:id="rId4"/>
              </a:rPr>
              <a:t>product deep dive decks</a:t>
            </a:r>
            <a:r>
              <a:rPr lang="en-GB" sz="1400" dirty="0">
                <a:latin typeface="Segoe UI Semilight" charset="0"/>
                <a:ea typeface="Segoe UI Semilight" charset="0"/>
                <a:cs typeface="Segoe UI Semilight" charset="0"/>
              </a:rPr>
              <a:t>, </a:t>
            </a:r>
            <a:r>
              <a:rPr lang="en-GB" sz="1400">
                <a:latin typeface="Segoe UI Semilight" charset="0"/>
                <a:ea typeface="Segoe UI Semilight" charset="0"/>
                <a:cs typeface="Segoe UI Semilight" charset="0"/>
              </a:rPr>
              <a:t>use the </a:t>
            </a:r>
            <a:r>
              <a:rPr lang="en-GB" sz="1400" dirty="0">
                <a:latin typeface="Segoe UI Semilight" charset="0"/>
                <a:ea typeface="Segoe UI Semilight" charset="0"/>
                <a:cs typeface="Segoe UI Semilight" charset="0"/>
              </a:rPr>
              <a:t>Microsoft Book, Microsoft Studio, Microsoft </a:t>
            </a:r>
            <a:r>
              <a:rPr lang="en-GB" sz="1400">
                <a:latin typeface="Segoe UI Semilight" charset="0"/>
                <a:ea typeface="Segoe UI Semilight" charset="0"/>
                <a:cs typeface="Segoe UI Semilight" charset="0"/>
              </a:rPr>
              <a:t>Surface Pro, </a:t>
            </a:r>
            <a:r>
              <a:rPr lang="en-GB" sz="1400" dirty="0">
                <a:latin typeface="Segoe UI Semilight" charset="0"/>
                <a:ea typeface="Segoe UI Semilight" charset="0"/>
                <a:cs typeface="Segoe UI Semilight" charset="0"/>
              </a:rPr>
              <a:t>Microsoft Lumia, or Microsoft HoloLens decks.</a:t>
            </a:r>
          </a:p>
        </p:txBody>
      </p:sp>
      <p:sp>
        <p:nvSpPr>
          <p:cNvPr id="17" name="Text Placeholder 1"/>
          <p:cNvSpPr txBox="1">
            <a:spLocks/>
          </p:cNvSpPr>
          <p:nvPr/>
        </p:nvSpPr>
        <p:spPr>
          <a:xfrm>
            <a:off x="7987308" y="2678400"/>
            <a:ext cx="2714323" cy="1466685"/>
          </a:xfrm>
          <a:prstGeom prst="rect">
            <a:avLst/>
          </a:prstGeom>
        </p:spPr>
        <p:txBody>
          <a:bodyPr wrap="square" lIns="90000" tIns="46800" rIns="90000" bIns="4680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8" rtl="0" eaLnBrk="1" fontAlgn="auto" latinLnBrk="0" hangingPunct="1">
              <a:lnSpc>
                <a:spcPts val="1900"/>
              </a:lnSpc>
              <a:spcBef>
                <a:spcPts val="600"/>
              </a:spcBef>
              <a:spcAft>
                <a:spcPts val="588"/>
              </a:spcAft>
              <a:buClrTx/>
              <a:buSzPct val="90000"/>
              <a:buFont typeface="Arial" pitchFamily="34" charset="0"/>
              <a:buNone/>
              <a:tabLst/>
              <a:defRPr/>
            </a:pPr>
            <a:r>
              <a:rPr kumimoji="0" lang="en-GB" sz="1400" b="1" u="none" strike="noStrike" kern="1200" cap="none" spc="0" normalizeH="0" baseline="0" noProof="0" dirty="0">
                <a:ln>
                  <a:noFill/>
                </a:ln>
                <a:solidFill>
                  <a:schemeClr val="tx1"/>
                </a:solidFill>
                <a:effectLst/>
                <a:uLnTx/>
                <a:uFillTx/>
                <a:latin typeface="Segoe UI" charset="0"/>
                <a:ea typeface="Segoe UI" charset="0"/>
                <a:cs typeface="Segoe UI" charset="0"/>
              </a:rPr>
              <a:t>For Partner sellers</a:t>
            </a:r>
          </a:p>
          <a:p>
            <a:pPr>
              <a:lnSpc>
                <a:spcPts val="1900"/>
              </a:lnSpc>
              <a:spcBef>
                <a:spcPts val="600"/>
              </a:spcBef>
            </a:pPr>
            <a:r>
              <a:rPr lang="en-GB" sz="1400" dirty="0">
                <a:latin typeface="Segoe UI Semilight" charset="0"/>
                <a:ea typeface="Segoe UI Semilight" charset="0"/>
                <a:cs typeface="Segoe UI Semilight" charset="0"/>
              </a:rPr>
              <a:t>Talk to your Microsoft PCMM or PSE for the latest readiness and marketing content. It lives on </a:t>
            </a:r>
            <a:r>
              <a:rPr lang="en-GB" sz="1400" dirty="0">
                <a:latin typeface="Segoe UI Semilight" charset="0"/>
                <a:ea typeface="Segoe UI Semilight" charset="0"/>
                <a:cs typeface="Segoe UI Semilight" charset="0"/>
                <a:hlinkClick r:id="rId5" action="ppaction://hlinkfile"/>
              </a:rPr>
              <a:t>Drumbeat</a:t>
            </a:r>
            <a:r>
              <a:rPr lang="en-GB" sz="1400" dirty="0">
                <a:latin typeface="Segoe UI Semilight" charset="0"/>
                <a:ea typeface="Segoe UI Semilight" charset="0"/>
                <a:cs typeface="Segoe UI Semilight" charset="0"/>
              </a:rPr>
              <a:t>.</a:t>
            </a:r>
            <a:endParaRPr lang="en-US" sz="1400" dirty="0">
              <a:latin typeface="Segoe UI Semilight" charset="0"/>
              <a:ea typeface="Segoe UI Semilight" charset="0"/>
              <a:cs typeface="Segoe UI Semilight" charset="0"/>
            </a:endParaRPr>
          </a:p>
        </p:txBody>
      </p:sp>
      <p:sp>
        <p:nvSpPr>
          <p:cNvPr id="18" name="Rectangle 17"/>
          <p:cNvSpPr/>
          <p:nvPr/>
        </p:nvSpPr>
        <p:spPr>
          <a:xfrm>
            <a:off x="4051940" y="2688245"/>
            <a:ext cx="3500092" cy="3477875"/>
          </a:xfrm>
          <a:prstGeom prst="rect">
            <a:avLst/>
          </a:prstGeom>
        </p:spPr>
        <p:txBody>
          <a:bodyPr wrap="square">
            <a:spAutoFit/>
          </a:bodyPr>
          <a:lstStyle/>
          <a:p>
            <a:pPr lvl="0" defTabSz="914198">
              <a:lnSpc>
                <a:spcPts val="1900"/>
              </a:lnSpc>
              <a:spcBef>
                <a:spcPts val="600"/>
              </a:spcBef>
              <a:spcAft>
                <a:spcPts val="588"/>
              </a:spcAft>
              <a:buSzPct val="90000"/>
              <a:defRPr/>
            </a:pPr>
            <a:r>
              <a:rPr lang="en-GB" sz="1400" b="1" dirty="0">
                <a:latin typeface="Segoe UI" charset="0"/>
                <a:ea typeface="Segoe UI" charset="0"/>
                <a:cs typeface="Segoe UI" charset="0"/>
              </a:rPr>
              <a:t>For Microsoft sellers </a:t>
            </a:r>
          </a:p>
          <a:p>
            <a:pPr lvl="0">
              <a:lnSpc>
                <a:spcPts val="1900"/>
              </a:lnSpc>
              <a:spcBef>
                <a:spcPts val="600"/>
              </a:spcBef>
            </a:pPr>
            <a:r>
              <a:rPr lang="en-GB" sz="1400" dirty="0">
                <a:latin typeface="Segoe UI Semilight" charset="0"/>
                <a:cs typeface="Segoe UI Semilight" charset="0"/>
                <a:hlinkClick r:id="rId6"/>
              </a:rPr>
              <a:t>Windows FSI Deck </a:t>
            </a:r>
            <a:endParaRPr lang="en-GB" sz="1400" dirty="0">
              <a:latin typeface="Segoe UI Semilight" charset="0"/>
              <a:cs typeface="Segoe UI Semilight" charset="0"/>
            </a:endParaRPr>
          </a:p>
          <a:p>
            <a:pPr lvl="0">
              <a:lnSpc>
                <a:spcPts val="1900"/>
              </a:lnSpc>
              <a:spcBef>
                <a:spcPts val="600"/>
              </a:spcBef>
            </a:pPr>
            <a:r>
              <a:rPr lang="en-GB" sz="1400" dirty="0">
                <a:latin typeface="Segoe UI Semilight" charset="0"/>
                <a:cs typeface="Segoe UI Semilight" charset="0"/>
                <a:hlinkClick r:id="rId7"/>
              </a:rPr>
              <a:t>Windows Security FSI Deck</a:t>
            </a:r>
            <a:endParaRPr lang="en-GB" sz="1400" dirty="0">
              <a:latin typeface="Segoe UI Semilight" charset="0"/>
              <a:cs typeface="Segoe UI Semilight" charset="0"/>
            </a:endParaRPr>
          </a:p>
          <a:p>
            <a:pPr lvl="0">
              <a:lnSpc>
                <a:spcPts val="1900"/>
              </a:lnSpc>
              <a:spcBef>
                <a:spcPts val="600"/>
              </a:spcBef>
            </a:pPr>
            <a:r>
              <a:rPr lang="en-GB" sz="1400" dirty="0">
                <a:latin typeface="Segoe UI Semilight" charset="0"/>
                <a:ea typeface="Segoe UI Semilight" charset="0"/>
                <a:cs typeface="Segoe UI Semilight" charset="0"/>
              </a:rPr>
              <a:t>MSFT Devices Pitch Deck: visit </a:t>
            </a:r>
            <a:r>
              <a:rPr lang="en-GB" sz="1400" u="sng" dirty="0">
                <a:latin typeface="Segoe UI Semilight" charset="0"/>
                <a:ea typeface="Segoe UI Semilight" charset="0"/>
                <a:cs typeface="Segoe UI Semilight" charset="0"/>
                <a:hlinkClick r:id="rId4"/>
              </a:rPr>
              <a:t>Infopedia/Sales &amp; Marketing/Devices (1</a:t>
            </a:r>
            <a:r>
              <a:rPr lang="en-GB" sz="1400" u="sng" baseline="30000" dirty="0">
                <a:latin typeface="Segoe UI Semilight" charset="0"/>
                <a:ea typeface="Segoe UI Semilight" charset="0"/>
                <a:cs typeface="Segoe UI Semilight" charset="0"/>
                <a:hlinkClick r:id="rId4"/>
              </a:rPr>
              <a:t>st</a:t>
            </a:r>
            <a:r>
              <a:rPr lang="en-GB" sz="1400" u="sng" dirty="0">
                <a:latin typeface="Segoe UI Semilight" charset="0"/>
                <a:ea typeface="Segoe UI Semilight" charset="0"/>
                <a:cs typeface="Segoe UI Semilight" charset="0"/>
                <a:hlinkClick r:id="rId4"/>
              </a:rPr>
              <a:t> party)</a:t>
            </a:r>
            <a:r>
              <a:rPr lang="en-GB" sz="1400" dirty="0">
                <a:latin typeface="Segoe UI Semilight" charset="0"/>
                <a:ea typeface="Segoe UI Semilight" charset="0"/>
                <a:cs typeface="Segoe UI Semilight" charset="0"/>
              </a:rPr>
              <a:t> then click </a:t>
            </a:r>
            <a:r>
              <a:rPr lang="en-GB" sz="1400" u="sng" dirty="0">
                <a:latin typeface="Segoe UI Semilight" charset="0"/>
                <a:ea typeface="Segoe UI Semilight" charset="0"/>
                <a:cs typeface="Segoe UI Semilight" charset="0"/>
                <a:hlinkClick r:id="rId8"/>
              </a:rPr>
              <a:t>Portfolio</a:t>
            </a:r>
            <a:r>
              <a:rPr lang="en-GB" sz="1400" dirty="0">
                <a:latin typeface="Segoe UI Semilight" charset="0"/>
                <a:ea typeface="Segoe UI Semilight" charset="0"/>
                <a:cs typeface="Segoe UI Semilight" charset="0"/>
              </a:rPr>
              <a:t>. </a:t>
            </a:r>
            <a:endParaRPr lang="en-US" sz="1400" dirty="0">
              <a:latin typeface="Segoe UI Semilight" charset="0"/>
              <a:ea typeface="Segoe UI Semilight" charset="0"/>
              <a:cs typeface="Segoe UI Semilight" charset="0"/>
            </a:endParaRPr>
          </a:p>
          <a:p>
            <a:pPr lvl="0">
              <a:lnSpc>
                <a:spcPts val="1900"/>
              </a:lnSpc>
              <a:spcBef>
                <a:spcPts val="600"/>
              </a:spcBef>
            </a:pPr>
            <a:r>
              <a:rPr lang="en-GB" sz="1400" dirty="0">
                <a:latin typeface="Segoe UI Semilight" charset="0"/>
                <a:ea typeface="Segoe UI Semilight" charset="0"/>
                <a:cs typeface="Segoe UI Semilight" charset="0"/>
              </a:rPr>
              <a:t>Product decks: visit </a:t>
            </a:r>
            <a:r>
              <a:rPr lang="en-GB" sz="1400" u="sng" dirty="0">
                <a:latin typeface="Segoe UI Semilight" charset="0"/>
                <a:ea typeface="Segoe UI Semilight" charset="0"/>
                <a:cs typeface="Segoe UI Semilight" charset="0"/>
                <a:hlinkClick r:id="rId4"/>
              </a:rPr>
              <a:t>Infopedia/Sales &amp; Marketing/Devices (1</a:t>
            </a:r>
            <a:r>
              <a:rPr lang="en-GB" sz="1400" u="sng" baseline="30000" dirty="0">
                <a:latin typeface="Segoe UI Semilight" charset="0"/>
                <a:ea typeface="Segoe UI Semilight" charset="0"/>
                <a:cs typeface="Segoe UI Semilight" charset="0"/>
                <a:hlinkClick r:id="rId4"/>
              </a:rPr>
              <a:t>st</a:t>
            </a:r>
            <a:r>
              <a:rPr lang="en-GB" sz="1400" u="sng" dirty="0">
                <a:latin typeface="Segoe UI Semilight" charset="0"/>
                <a:ea typeface="Segoe UI Semilight" charset="0"/>
                <a:cs typeface="Segoe UI Semilight" charset="0"/>
                <a:hlinkClick r:id="rId4"/>
              </a:rPr>
              <a:t> party</a:t>
            </a:r>
            <a:r>
              <a:rPr lang="en-GB" sz="1400" dirty="0">
                <a:latin typeface="Segoe UI Semilight" charset="0"/>
                <a:ea typeface="Segoe UI Semilight" charset="0"/>
                <a:cs typeface="Segoe UI Semilight" charset="0"/>
              </a:rPr>
              <a:t>), then select the product of interest.</a:t>
            </a:r>
            <a:endParaRPr lang="en-US" sz="1400" dirty="0">
              <a:latin typeface="Segoe UI Semilight" charset="0"/>
              <a:ea typeface="Segoe UI Semilight" charset="0"/>
              <a:cs typeface="Segoe UI Semilight" charset="0"/>
            </a:endParaRPr>
          </a:p>
          <a:p>
            <a:pPr>
              <a:lnSpc>
                <a:spcPts val="1900"/>
              </a:lnSpc>
              <a:spcBef>
                <a:spcPts val="600"/>
              </a:spcBef>
            </a:pPr>
            <a:r>
              <a:rPr lang="en-GB" sz="1400" dirty="0">
                <a:latin typeface="Segoe UI Semilight" charset="0"/>
                <a:ea typeface="Segoe UI Semilight" charset="0"/>
                <a:cs typeface="Segoe UI Semilight" charset="0"/>
              </a:rPr>
              <a:t>Industry apps &amp; demos: Click </a:t>
            </a:r>
            <a:r>
              <a:rPr lang="en-GB" sz="1400" u="sng" dirty="0">
                <a:latin typeface="Segoe UI Semilight" charset="0"/>
                <a:ea typeface="Segoe UI Semilight" charset="0"/>
                <a:cs typeface="Segoe UI Semilight" charset="0"/>
                <a:hlinkClick r:id="rId9"/>
              </a:rPr>
              <a:t>here</a:t>
            </a:r>
            <a:r>
              <a:rPr lang="en-GB" sz="1400" dirty="0">
                <a:latin typeface="Segoe UI Semilight" charset="0"/>
                <a:ea typeface="Segoe UI Semilight" charset="0"/>
                <a:cs typeface="Segoe UI Semilight" charset="0"/>
              </a:rPr>
              <a:t> for the latest Surface apps and demos deck for Financial Services. </a:t>
            </a:r>
          </a:p>
        </p:txBody>
      </p:sp>
    </p:spTree>
    <p:extLst>
      <p:ext uri="{BB962C8B-B14F-4D97-AF65-F5344CB8AC3E}">
        <p14:creationId xmlns:p14="http://schemas.microsoft.com/office/powerpoint/2010/main" val="218403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 descr="C:\Users\Sarah\Documents\_SSD_Business\Client_collateral\MICROSOFT_DVD_ART\MICROSOFT PHOTOS\Jeff2.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a:off x="2" y="1565647"/>
            <a:ext cx="4017582" cy="182262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4380072" y="3729947"/>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20" name="Straight Connector 19"/>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3" name="Title 1"/>
          <p:cNvSpPr txBox="1">
            <a:spLocks/>
          </p:cNvSpPr>
          <p:nvPr/>
        </p:nvSpPr>
        <p:spPr>
          <a:xfrm>
            <a:off x="1412555" y="289957"/>
            <a:ext cx="9128164"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defTabSz="914367"/>
            <a:r>
              <a:rPr lang="en-US" sz="4705" spc="-100" dirty="0">
                <a:gradFill>
                  <a:gsLst>
                    <a:gs pos="1250">
                      <a:srgbClr val="0078D7"/>
                    </a:gs>
                    <a:gs pos="100000">
                      <a:srgbClr val="0078D7"/>
                    </a:gs>
                  </a:gsLst>
                  <a:lin ang="5400000" scaled="0"/>
                </a:gradFill>
                <a:latin typeface="Segoe UI Light"/>
              </a:rPr>
              <a:t>Enhance threat resistance</a:t>
            </a:r>
          </a:p>
        </p:txBody>
      </p:sp>
      <p:sp>
        <p:nvSpPr>
          <p:cNvPr id="25" name="Pentagon 24"/>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BANK TELLER</a:t>
            </a:r>
          </a:p>
        </p:txBody>
      </p:sp>
      <p:grpSp>
        <p:nvGrpSpPr>
          <p:cNvPr id="11" name="Group 10"/>
          <p:cNvGrpSpPr/>
          <p:nvPr/>
        </p:nvGrpSpPr>
        <p:grpSpPr>
          <a:xfrm>
            <a:off x="480818" y="278968"/>
            <a:ext cx="892547" cy="892547"/>
            <a:chOff x="5767685" y="3011500"/>
            <a:chExt cx="910444" cy="910444"/>
          </a:xfrm>
        </p:grpSpPr>
        <p:sp>
          <p:nvSpPr>
            <p:cNvPr id="12" name="Oval 11"/>
            <p:cNvSpPr/>
            <p:nvPr/>
          </p:nvSpPr>
          <p:spPr bwMode="auto">
            <a:xfrm>
              <a:off x="5767685"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 name="Group 12"/>
            <p:cNvGrpSpPr/>
            <p:nvPr/>
          </p:nvGrpSpPr>
          <p:grpSpPr>
            <a:xfrm>
              <a:off x="6018056" y="3248536"/>
              <a:ext cx="409701" cy="482477"/>
              <a:chOff x="6056735" y="3589736"/>
              <a:chExt cx="409701" cy="482477"/>
            </a:xfrm>
          </p:grpSpPr>
          <p:sp>
            <p:nvSpPr>
              <p:cNvPr id="14" name="Freeform 79"/>
              <p:cNvSpPr>
                <a:spLocks/>
              </p:cNvSpPr>
              <p:nvPr/>
            </p:nvSpPr>
            <p:spPr bwMode="auto">
              <a:xfrm>
                <a:off x="6056735" y="3589736"/>
                <a:ext cx="409701" cy="482477"/>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5" name="Freeform 80"/>
              <p:cNvSpPr>
                <a:spLocks/>
              </p:cNvSpPr>
              <p:nvPr/>
            </p:nvSpPr>
            <p:spPr bwMode="auto">
              <a:xfrm>
                <a:off x="6107948" y="3638258"/>
                <a:ext cx="261455" cy="250673"/>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6" name="Freeform 81"/>
              <p:cNvSpPr>
                <a:spLocks/>
              </p:cNvSpPr>
              <p:nvPr/>
            </p:nvSpPr>
            <p:spPr bwMode="auto">
              <a:xfrm>
                <a:off x="6172635" y="3689472"/>
                <a:ext cx="242586" cy="312666"/>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grpSp>
      <p:grpSp>
        <p:nvGrpSpPr>
          <p:cNvPr id="18" name="Group 17"/>
          <p:cNvGrpSpPr/>
          <p:nvPr/>
        </p:nvGrpSpPr>
        <p:grpSpPr>
          <a:xfrm>
            <a:off x="4222302" y="3899021"/>
            <a:ext cx="519071" cy="410408"/>
            <a:chOff x="8247413" y="4058900"/>
            <a:chExt cx="529479" cy="418638"/>
          </a:xfrm>
        </p:grpSpPr>
        <p:sp>
          <p:nvSpPr>
            <p:cNvPr id="19" name="Right Arrow 18"/>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 name="Isosceles Triangle 2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2" name="Isosceles Triangle 21"/>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Rectangle 28"/>
          <p:cNvSpPr/>
          <p:nvPr/>
        </p:nvSpPr>
        <p:spPr>
          <a:xfrm>
            <a:off x="4295855" y="1691223"/>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teller working in a bank receives a genuine-looking email that he thinks came from his company’s IT department. He tries to install an app update to a company-used program.</a:t>
            </a:r>
          </a:p>
        </p:txBody>
      </p:sp>
      <p:sp>
        <p:nvSpPr>
          <p:cNvPr id="30" name="TextBox 29"/>
          <p:cNvSpPr txBox="1"/>
          <p:nvPr/>
        </p:nvSpPr>
        <p:spPr>
          <a:xfrm>
            <a:off x="371517" y="3630760"/>
            <a:ext cx="3383795" cy="2382632"/>
          </a:xfrm>
          <a:prstGeom prst="rect">
            <a:avLst/>
          </a:prstGeom>
          <a:noFill/>
        </p:spPr>
        <p:txBody>
          <a:bodyPr wrap="square" lIns="89642" tIns="44821" rIns="89642" bIns="44821" rtlCol="0">
            <a:spAutoFit/>
          </a:bodyPr>
          <a:lstStyle/>
          <a:p>
            <a:pPr defTabSz="914367">
              <a:lnSpc>
                <a:spcPct val="90000"/>
              </a:lnSpc>
              <a:spcAft>
                <a:spcPts val="784"/>
              </a:spcAft>
            </a:pPr>
            <a:r>
              <a:rPr lang="en-US" sz="2157" i="1" dirty="0">
                <a:solidFill>
                  <a:srgbClr val="646464"/>
                </a:solidFill>
                <a:latin typeface="Segoe UI"/>
                <a:cs typeface="Segoe UI Semibold" panose="020B0702040204020203" pitchFamily="34" charset="0"/>
              </a:rPr>
              <a:t>Engages with and assists customers</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Accesses customer accounts and dispenses money</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Uses desktop and mobile devices for transactions</a:t>
            </a:r>
          </a:p>
        </p:txBody>
      </p:sp>
      <p:sp>
        <p:nvSpPr>
          <p:cNvPr id="32" name="TextBox 31"/>
          <p:cNvSpPr txBox="1"/>
          <p:nvPr/>
        </p:nvSpPr>
        <p:spPr>
          <a:xfrm>
            <a:off x="4761517" y="3892145"/>
            <a:ext cx="6610570"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Device Guard</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Restricts what can be installed on the device and allows the teller to only install apps that are trusted and approved by IT.</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Works behind the scenes to help prevent unauthorized apps from gaining access to the agency’s network.</a:t>
            </a:r>
          </a:p>
        </p:txBody>
      </p:sp>
    </p:spTree>
    <p:extLst>
      <p:ext uri="{BB962C8B-B14F-4D97-AF65-F5344CB8AC3E}">
        <p14:creationId xmlns:p14="http://schemas.microsoft.com/office/powerpoint/2010/main" val="5801709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65647"/>
            <a:ext cx="4026826" cy="1824905"/>
          </a:xfrm>
          <a:prstGeom prst="rect">
            <a:avLst/>
          </a:prstGeom>
        </p:spPr>
      </p:pic>
      <p:cxnSp>
        <p:nvCxnSpPr>
          <p:cNvPr id="20" name="Straight Connector 19"/>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3" name="Title 1"/>
          <p:cNvSpPr txBox="1">
            <a:spLocks/>
          </p:cNvSpPr>
          <p:nvPr/>
        </p:nvSpPr>
        <p:spPr>
          <a:xfrm>
            <a:off x="1412555" y="289957"/>
            <a:ext cx="9128164"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defTabSz="914367">
              <a:defRPr/>
            </a:pPr>
            <a:r>
              <a:rPr lang="en-US" sz="4705" spc="-100" dirty="0">
                <a:gradFill>
                  <a:gsLst>
                    <a:gs pos="1250">
                      <a:srgbClr val="0078D7"/>
                    </a:gs>
                    <a:gs pos="100000">
                      <a:srgbClr val="0078D7"/>
                    </a:gs>
                  </a:gsLst>
                  <a:lin ang="5400000" scaled="0"/>
                </a:gradFill>
                <a:latin typeface="Segoe UI Light"/>
              </a:rPr>
              <a:t>Enhance threat resistance</a:t>
            </a:r>
          </a:p>
        </p:txBody>
      </p:sp>
      <p:sp>
        <p:nvSpPr>
          <p:cNvPr id="25" name="Pentagon 24"/>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896386">
              <a:buClr>
                <a:srgbClr val="0078D7"/>
              </a:buClr>
              <a:buSzPct val="70000"/>
              <a:defRPr/>
            </a:pPr>
            <a:r>
              <a:rPr lang="en-US" sz="1961" kern="0" dirty="0">
                <a:solidFill>
                  <a:srgbClr val="FFFFFF"/>
                </a:solidFill>
                <a:latin typeface="Segoe UI"/>
                <a:cs typeface="Calibri" pitchFamily="34" charset="0"/>
              </a:rPr>
              <a:t>MANAGING DIRECTOR</a:t>
            </a:r>
          </a:p>
        </p:txBody>
      </p:sp>
      <p:grpSp>
        <p:nvGrpSpPr>
          <p:cNvPr id="11" name="Group 10"/>
          <p:cNvGrpSpPr/>
          <p:nvPr/>
        </p:nvGrpSpPr>
        <p:grpSpPr>
          <a:xfrm>
            <a:off x="480818" y="278968"/>
            <a:ext cx="892547" cy="892547"/>
            <a:chOff x="5767685" y="3011500"/>
            <a:chExt cx="910444" cy="910444"/>
          </a:xfrm>
        </p:grpSpPr>
        <p:sp>
          <p:nvSpPr>
            <p:cNvPr id="12" name="Oval 11"/>
            <p:cNvSpPr/>
            <p:nvPr/>
          </p:nvSpPr>
          <p:spPr bwMode="auto">
            <a:xfrm>
              <a:off x="5767685"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 name="Group 12"/>
            <p:cNvGrpSpPr/>
            <p:nvPr/>
          </p:nvGrpSpPr>
          <p:grpSpPr>
            <a:xfrm>
              <a:off x="6018056" y="3248536"/>
              <a:ext cx="409701" cy="482477"/>
              <a:chOff x="6056735" y="3589736"/>
              <a:chExt cx="409701" cy="482477"/>
            </a:xfrm>
          </p:grpSpPr>
          <p:sp>
            <p:nvSpPr>
              <p:cNvPr id="14" name="Freeform 79"/>
              <p:cNvSpPr>
                <a:spLocks/>
              </p:cNvSpPr>
              <p:nvPr/>
            </p:nvSpPr>
            <p:spPr bwMode="auto">
              <a:xfrm>
                <a:off x="6056735" y="3589736"/>
                <a:ext cx="409701" cy="482477"/>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5" name="Freeform 80"/>
              <p:cNvSpPr>
                <a:spLocks/>
              </p:cNvSpPr>
              <p:nvPr/>
            </p:nvSpPr>
            <p:spPr bwMode="auto">
              <a:xfrm>
                <a:off x="6107948" y="3638258"/>
                <a:ext cx="261455" cy="250673"/>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16" name="Freeform 81"/>
              <p:cNvSpPr>
                <a:spLocks/>
              </p:cNvSpPr>
              <p:nvPr/>
            </p:nvSpPr>
            <p:spPr bwMode="auto">
              <a:xfrm>
                <a:off x="6172635" y="3689472"/>
                <a:ext cx="242586" cy="312666"/>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grpSp>
      <p:sp>
        <p:nvSpPr>
          <p:cNvPr id="22" name="Isosceles Triangle 21"/>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TextBox 29"/>
          <p:cNvSpPr txBox="1"/>
          <p:nvPr/>
        </p:nvSpPr>
        <p:spPr>
          <a:xfrm>
            <a:off x="371517" y="3630760"/>
            <a:ext cx="3383795" cy="2386852"/>
          </a:xfrm>
          <a:prstGeom prst="rect">
            <a:avLst/>
          </a:prstGeom>
          <a:noFill/>
        </p:spPr>
        <p:txBody>
          <a:bodyPr wrap="square" lIns="89642" tIns="44821" rIns="89642" bIns="44821" rtlCol="0">
            <a:spAutoFit/>
          </a:bodyPr>
          <a:lstStyle/>
          <a:p>
            <a:pPr defTabSz="896386">
              <a:lnSpc>
                <a:spcPct val="90000"/>
              </a:lnSpc>
              <a:spcAft>
                <a:spcPts val="784"/>
              </a:spcAft>
              <a:defRPr/>
            </a:pPr>
            <a:r>
              <a:rPr lang="en-US" sz="2157" i="1" kern="0" dirty="0">
                <a:solidFill>
                  <a:srgbClr val="646464"/>
                </a:solidFill>
                <a:latin typeface="Segoe UI"/>
                <a:cs typeface="Segoe UI Semibold" panose="020B0702040204020203" pitchFamily="34" charset="0"/>
              </a:rPr>
              <a:t>Manages the branch staff and bottom line</a:t>
            </a:r>
          </a:p>
          <a:p>
            <a:pPr defTabSz="896386">
              <a:lnSpc>
                <a:spcPct val="90000"/>
              </a:lnSpc>
              <a:spcAft>
                <a:spcPts val="784"/>
              </a:spcAft>
              <a:defRPr/>
            </a:pPr>
            <a:r>
              <a:rPr lang="en-US" sz="2157" kern="0" dirty="0">
                <a:gradFill>
                  <a:gsLst>
                    <a:gs pos="2917">
                      <a:srgbClr val="646464"/>
                    </a:gs>
                    <a:gs pos="30000">
                      <a:srgbClr val="646464"/>
                    </a:gs>
                  </a:gsLst>
                  <a:lin ang="5400000" scaled="0"/>
                </a:gradFill>
                <a:latin typeface="Segoe UI"/>
              </a:rPr>
              <a:t>Uses Internet for frequent research</a:t>
            </a:r>
          </a:p>
          <a:p>
            <a:pPr defTabSz="896386">
              <a:lnSpc>
                <a:spcPct val="90000"/>
              </a:lnSpc>
              <a:spcAft>
                <a:spcPts val="784"/>
              </a:spcAft>
              <a:defRPr/>
            </a:pPr>
            <a:r>
              <a:rPr lang="en-US" sz="2157" kern="0" dirty="0">
                <a:gradFill>
                  <a:gsLst>
                    <a:gs pos="2917">
                      <a:srgbClr val="646464"/>
                    </a:gs>
                    <a:gs pos="30000">
                      <a:srgbClr val="646464"/>
                    </a:gs>
                  </a:gsLst>
                  <a:lin ang="5400000" scaled="0"/>
                </a:gradFill>
                <a:latin typeface="Segoe UI"/>
              </a:rPr>
              <a:t>Doesn’t have time to worry about device security</a:t>
            </a:r>
          </a:p>
        </p:txBody>
      </p:sp>
      <p:sp>
        <p:nvSpPr>
          <p:cNvPr id="24" name="Rectangle 23"/>
          <p:cNvSpPr/>
          <p:nvPr/>
        </p:nvSpPr>
        <p:spPr bwMode="auto">
          <a:xfrm>
            <a:off x="4380072" y="3729947"/>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6" name="Group 25"/>
          <p:cNvGrpSpPr/>
          <p:nvPr/>
        </p:nvGrpSpPr>
        <p:grpSpPr>
          <a:xfrm>
            <a:off x="4222302" y="3899021"/>
            <a:ext cx="519071" cy="410408"/>
            <a:chOff x="8247413" y="4058900"/>
            <a:chExt cx="529479" cy="418638"/>
          </a:xfrm>
        </p:grpSpPr>
        <p:sp>
          <p:nvSpPr>
            <p:cNvPr id="27" name="Right Arrow 26"/>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Isosceles Triangle 32"/>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4" name="TextBox 33"/>
          <p:cNvSpPr txBox="1"/>
          <p:nvPr/>
        </p:nvSpPr>
        <p:spPr>
          <a:xfrm>
            <a:off x="4761517" y="3892146"/>
            <a:ext cx="6391405" cy="2076883"/>
          </a:xfrm>
          <a:prstGeom prst="rect">
            <a:avLst/>
          </a:prstGeom>
          <a:noFill/>
        </p:spPr>
        <p:txBody>
          <a:bodyPr wrap="square" lIns="89642" tIns="44821" rIns="89642" bIns="44821" numCol="1" rtlCol="0">
            <a:spAutoFit/>
          </a:bodyPr>
          <a:lstStyle/>
          <a:p>
            <a:pPr defTabSz="896386" fontAlgn="ctr">
              <a:lnSpc>
                <a:spcPts val="2941"/>
              </a:lnSpc>
              <a:spcAft>
                <a:spcPts val="1176"/>
              </a:spcAft>
              <a:defRPr/>
            </a:pPr>
            <a:r>
              <a:rPr lang="en-US" sz="2745" kern="0"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Windows Defender Application Guard</a:t>
            </a:r>
          </a:p>
          <a:p>
            <a:pPr defTabSz="896386" fontAlgn="ctr">
              <a:spcAft>
                <a:spcPts val="784"/>
              </a:spcAft>
              <a:buClr>
                <a:srgbClr val="646464"/>
              </a:buClr>
              <a:buSzPct val="100000"/>
              <a:defRPr/>
            </a:pPr>
            <a:r>
              <a:rPr lang="en-US" sz="1765" kern="0" spc="-29" dirty="0">
                <a:solidFill>
                  <a:srgbClr val="646464"/>
                </a:solidFill>
                <a:latin typeface="Segoe UI Semibold" panose="020B0702040204020203" pitchFamily="34" charset="0"/>
                <a:cs typeface="Segoe UI Semibold" panose="020B0702040204020203" pitchFamily="34" charset="0"/>
              </a:rPr>
              <a:t>Isolates his Microsoft Edge browsing activity from the rest of the system by automatically running a virtualized instance of the browser.</a:t>
            </a:r>
          </a:p>
          <a:p>
            <a:pPr defTabSz="896386" fontAlgn="ctr">
              <a:spcAft>
                <a:spcPts val="784"/>
              </a:spcAft>
              <a:buClr>
                <a:srgbClr val="646464"/>
              </a:buClr>
              <a:buSzPct val="100000"/>
              <a:defRPr/>
            </a:pPr>
            <a:r>
              <a:rPr lang="en-US" sz="1765" kern="0" spc="-29" dirty="0">
                <a:solidFill>
                  <a:srgbClr val="646464"/>
                </a:solidFill>
                <a:latin typeface="Segoe UI Semibold" panose="020B0702040204020203" pitchFamily="34" charset="0"/>
                <a:cs typeface="Segoe UI Semibold" panose="020B0702040204020203" pitchFamily="34" charset="0"/>
              </a:rPr>
              <a:t>Allows him to get the information he needs, while better protecting the operating system from potential malware.</a:t>
            </a:r>
            <a:endParaRPr lang="en-US" sz="1765" kern="0" spc="-29" dirty="0">
              <a:solidFill>
                <a:sysClr val="windowText" lastClr="000000"/>
              </a:solidFill>
              <a:latin typeface="Segoe UI Semibold" panose="020B0702040204020203" pitchFamily="34" charset="0"/>
              <a:cs typeface="Segoe UI Semibold" panose="020B0702040204020203" pitchFamily="34" charset="0"/>
            </a:endParaRPr>
          </a:p>
        </p:txBody>
      </p:sp>
      <p:sp>
        <p:nvSpPr>
          <p:cNvPr id="35" name="Rectangle 34"/>
          <p:cNvSpPr/>
          <p:nvPr/>
        </p:nvSpPr>
        <p:spPr>
          <a:xfrm>
            <a:off x="4295855" y="1691223"/>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defRPr/>
            </a:pPr>
            <a:r>
              <a:rPr lang="en-US" sz="2843" kern="0" dirty="0">
                <a:solidFill>
                  <a:srgbClr val="FFFFFF"/>
                </a:solidFill>
                <a:latin typeface="Segoe UI Light"/>
                <a:cs typeface="Segoe UI Light" panose="020B0502040204020203" pitchFamily="34" charset="0"/>
              </a:rPr>
              <a:t>The managing director is performing research online to learn more about potential business partners. He does an Internet search and pulls up an unfamiliar website.</a:t>
            </a:r>
          </a:p>
        </p:txBody>
      </p:sp>
    </p:spTree>
    <p:extLst>
      <p:ext uri="{BB962C8B-B14F-4D97-AF65-F5344CB8AC3E}">
        <p14:creationId xmlns:p14="http://schemas.microsoft.com/office/powerpoint/2010/main" val="30779627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4" descr="C:\Users\Sarah\Documents\_SSD_Business\Client_collateral\MICROSOFT_DVD_ART\MICROSOFT PHOTOS\MSC12_Katie_001.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a:off x="2" y="1565648"/>
            <a:ext cx="4017581" cy="182280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7" name="Title 1"/>
          <p:cNvSpPr txBox="1">
            <a:spLocks/>
          </p:cNvSpPr>
          <p:nvPr/>
        </p:nvSpPr>
        <p:spPr>
          <a:xfrm>
            <a:off x="1412555" y="289957"/>
            <a:ext cx="9423310"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defTabSz="914367"/>
            <a:r>
              <a:rPr lang="en-US" sz="4705" spc="-100" dirty="0">
                <a:gradFill>
                  <a:gsLst>
                    <a:gs pos="1250">
                      <a:srgbClr val="0078D7"/>
                    </a:gs>
                    <a:gs pos="100000">
                      <a:srgbClr val="0078D7"/>
                    </a:gs>
                  </a:gsLst>
                  <a:lin ang="5400000" scaled="0"/>
                </a:gradFill>
                <a:latin typeface="Segoe UI Light"/>
              </a:rPr>
              <a:t>Secure your devices</a:t>
            </a:r>
          </a:p>
        </p:txBody>
      </p:sp>
      <p:sp>
        <p:nvSpPr>
          <p:cNvPr id="29" name="Pentagon 28"/>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angle 32"/>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SECURITY OFFICER</a:t>
            </a:r>
          </a:p>
        </p:txBody>
      </p:sp>
      <p:grpSp>
        <p:nvGrpSpPr>
          <p:cNvPr id="11" name="Group 10"/>
          <p:cNvGrpSpPr/>
          <p:nvPr/>
        </p:nvGrpSpPr>
        <p:grpSpPr>
          <a:xfrm>
            <a:off x="480818" y="278968"/>
            <a:ext cx="892547" cy="892547"/>
            <a:chOff x="8126763" y="3011500"/>
            <a:chExt cx="910444" cy="910444"/>
          </a:xfrm>
        </p:grpSpPr>
        <p:sp>
          <p:nvSpPr>
            <p:cNvPr id="12" name="Oval 11"/>
            <p:cNvSpPr/>
            <p:nvPr/>
          </p:nvSpPr>
          <p:spPr bwMode="auto">
            <a:xfrm>
              <a:off x="8126763"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 name="Group 12"/>
            <p:cNvGrpSpPr/>
            <p:nvPr/>
          </p:nvGrpSpPr>
          <p:grpSpPr>
            <a:xfrm>
              <a:off x="8424066" y="3191115"/>
              <a:ext cx="329422" cy="505110"/>
              <a:chOff x="8559410" y="3532315"/>
              <a:chExt cx="329422" cy="505110"/>
            </a:xfrm>
          </p:grpSpPr>
          <p:sp>
            <p:nvSpPr>
              <p:cNvPr id="14" name="Freeform 112"/>
              <p:cNvSpPr>
                <a:spLocks/>
              </p:cNvSpPr>
              <p:nvPr/>
            </p:nvSpPr>
            <p:spPr bwMode="auto">
              <a:xfrm>
                <a:off x="8590783" y="3532315"/>
                <a:ext cx="266675" cy="222752"/>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latin typeface="Segoe UI"/>
                </a:endParaRPr>
              </a:p>
            </p:txBody>
          </p:sp>
          <p:sp>
            <p:nvSpPr>
              <p:cNvPr id="15" name="Freeform 113"/>
              <p:cNvSpPr>
                <a:spLocks noEditPoints="1"/>
              </p:cNvSpPr>
              <p:nvPr/>
            </p:nvSpPr>
            <p:spPr bwMode="auto">
              <a:xfrm>
                <a:off x="8559410" y="3798988"/>
                <a:ext cx="329422" cy="238437"/>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latin typeface="Segoe UI"/>
                </a:endParaRPr>
              </a:p>
            </p:txBody>
          </p:sp>
        </p:grpSp>
      </p:grpSp>
      <p:sp>
        <p:nvSpPr>
          <p:cNvPr id="34" name="Isosceles Triangle 33"/>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Rectangle 35"/>
          <p:cNvSpPr/>
          <p:nvPr/>
        </p:nvSpPr>
        <p:spPr>
          <a:xfrm>
            <a:off x="4295855" y="1691222"/>
            <a:ext cx="7230485"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security officer and her team are setting up corporate devices and digital signage for the branch. They need to make sure the network is more secure.</a:t>
            </a:r>
          </a:p>
        </p:txBody>
      </p:sp>
      <p:sp>
        <p:nvSpPr>
          <p:cNvPr id="37" name="TextBox 36"/>
          <p:cNvSpPr txBox="1"/>
          <p:nvPr/>
        </p:nvSpPr>
        <p:spPr>
          <a:xfrm>
            <a:off x="371517" y="3630760"/>
            <a:ext cx="3383795" cy="2382632"/>
          </a:xfrm>
          <a:prstGeom prst="rect">
            <a:avLst/>
          </a:prstGeom>
          <a:noFill/>
        </p:spPr>
        <p:txBody>
          <a:bodyPr wrap="square" lIns="89642" tIns="44821" rIns="89642" bIns="44821" rtlCol="0">
            <a:spAutoFit/>
          </a:bodyPr>
          <a:lstStyle/>
          <a:p>
            <a:pPr defTabSz="914367">
              <a:lnSpc>
                <a:spcPct val="90000"/>
              </a:lnSpc>
              <a:spcAft>
                <a:spcPts val="784"/>
              </a:spcAft>
            </a:pPr>
            <a:r>
              <a:rPr lang="en-US" sz="2157" i="1" dirty="0">
                <a:solidFill>
                  <a:srgbClr val="646464"/>
                </a:solidFill>
                <a:latin typeface="Segoe UI"/>
                <a:cs typeface="Segoe UI Semibold" panose="020B0702040204020203" pitchFamily="34" charset="0"/>
              </a:rPr>
              <a:t>Manages team setting up devices and networks </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Ensures data and devices are secure</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Reviews infrastructure and policy requirements for organization</a:t>
            </a:r>
          </a:p>
        </p:txBody>
      </p:sp>
      <p:sp>
        <p:nvSpPr>
          <p:cNvPr id="2" name="TextBox 1"/>
          <p:cNvSpPr txBox="1"/>
          <p:nvPr/>
        </p:nvSpPr>
        <p:spPr>
          <a:xfrm>
            <a:off x="4289202" y="3630759"/>
            <a:ext cx="6963522" cy="416383"/>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i="1">
                <a:gradFill>
                  <a:gsLst>
                    <a:gs pos="2917">
                      <a:schemeClr val="tx1"/>
                    </a:gs>
                    <a:gs pos="30000">
                      <a:schemeClr val="tx1"/>
                    </a:gs>
                  </a:gsLst>
                  <a:lin ang="5400000" scaled="0"/>
                </a:gradFill>
              </a:defRPr>
            </a:lvl1pPr>
          </a:lstStyle>
          <a:p>
            <a:pPr defTabSz="914367">
              <a:spcAft>
                <a:spcPts val="1176"/>
              </a:spcAft>
            </a:pPr>
            <a:r>
              <a:rPr lang="en-US" sz="2353" b="1" i="0" dirty="0">
                <a:gradFill>
                  <a:gsLst>
                    <a:gs pos="2917">
                      <a:srgbClr val="646464"/>
                    </a:gs>
                    <a:gs pos="30000">
                      <a:srgbClr val="646464"/>
                    </a:gs>
                  </a:gsLst>
                  <a:lin ang="5400000" scaled="0"/>
                </a:gradFill>
                <a:latin typeface="Segoe UI"/>
              </a:rPr>
              <a:t>Windows 10 modern hardware provides:</a:t>
            </a:r>
          </a:p>
        </p:txBody>
      </p:sp>
      <p:sp>
        <p:nvSpPr>
          <p:cNvPr id="49" name="Rectangle 48"/>
          <p:cNvSpPr/>
          <p:nvPr/>
        </p:nvSpPr>
        <p:spPr bwMode="auto">
          <a:xfrm>
            <a:off x="4380072" y="4158099"/>
            <a:ext cx="3566645" cy="8964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0" name="Group 49"/>
          <p:cNvGrpSpPr/>
          <p:nvPr/>
        </p:nvGrpSpPr>
        <p:grpSpPr>
          <a:xfrm>
            <a:off x="4222302" y="4401107"/>
            <a:ext cx="519071" cy="410408"/>
            <a:chOff x="8247413" y="4058900"/>
            <a:chExt cx="529479" cy="418638"/>
          </a:xfrm>
        </p:grpSpPr>
        <p:sp>
          <p:nvSpPr>
            <p:cNvPr id="51" name="Right Arrow 50"/>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 name="Isosceles Triangle 51"/>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53" name="TextBox 52"/>
          <p:cNvSpPr txBox="1"/>
          <p:nvPr/>
        </p:nvSpPr>
        <p:spPr>
          <a:xfrm>
            <a:off x="4761517" y="4355175"/>
            <a:ext cx="2904922" cy="462414"/>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353" spc="-49"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UEFI Secure Boot</a:t>
            </a:r>
          </a:p>
        </p:txBody>
      </p:sp>
      <p:sp>
        <p:nvSpPr>
          <p:cNvPr id="54" name="Rectangle 53"/>
          <p:cNvSpPr/>
          <p:nvPr/>
        </p:nvSpPr>
        <p:spPr bwMode="auto">
          <a:xfrm>
            <a:off x="8255137" y="5228946"/>
            <a:ext cx="3566645" cy="8964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6" name="Group 55"/>
          <p:cNvGrpSpPr/>
          <p:nvPr/>
        </p:nvGrpSpPr>
        <p:grpSpPr>
          <a:xfrm>
            <a:off x="8102347" y="5471955"/>
            <a:ext cx="519071" cy="410408"/>
            <a:chOff x="8247413" y="4058900"/>
            <a:chExt cx="529479" cy="418638"/>
          </a:xfrm>
        </p:grpSpPr>
        <p:sp>
          <p:nvSpPr>
            <p:cNvPr id="57" name="Right Arrow 56"/>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8" name="Isosceles Triangle 57"/>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0" name="Rectangle 59"/>
          <p:cNvSpPr/>
          <p:nvPr/>
        </p:nvSpPr>
        <p:spPr bwMode="auto">
          <a:xfrm>
            <a:off x="4380072" y="5228946"/>
            <a:ext cx="3566645" cy="8964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1" name="Group 60"/>
          <p:cNvGrpSpPr/>
          <p:nvPr/>
        </p:nvGrpSpPr>
        <p:grpSpPr>
          <a:xfrm>
            <a:off x="4222302" y="5471955"/>
            <a:ext cx="519071" cy="410408"/>
            <a:chOff x="8247413" y="4058900"/>
            <a:chExt cx="529479" cy="418638"/>
          </a:xfrm>
        </p:grpSpPr>
        <p:sp>
          <p:nvSpPr>
            <p:cNvPr id="62" name="Right Arrow 61"/>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3" name="Isosceles Triangle 62"/>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9" name="TextBox 68"/>
          <p:cNvSpPr txBox="1"/>
          <p:nvPr/>
        </p:nvSpPr>
        <p:spPr>
          <a:xfrm>
            <a:off x="8668321" y="5426023"/>
            <a:ext cx="2704233" cy="462414"/>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353"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Virtualization</a:t>
            </a:r>
          </a:p>
        </p:txBody>
      </p:sp>
      <p:sp>
        <p:nvSpPr>
          <p:cNvPr id="64" name="TextBox 63"/>
          <p:cNvSpPr txBox="1"/>
          <p:nvPr/>
        </p:nvSpPr>
        <p:spPr>
          <a:xfrm>
            <a:off x="4761517" y="5260727"/>
            <a:ext cx="2904922" cy="797060"/>
          </a:xfrm>
          <a:prstGeom prst="rect">
            <a:avLst/>
          </a:prstGeom>
          <a:noFill/>
        </p:spPr>
        <p:txBody>
          <a:bodyPr wrap="square" lIns="89642" tIns="44821" rIns="89642" bIns="44821" numCol="1" rtlCol="0">
            <a:spAutoFit/>
          </a:bodyPr>
          <a:lstStyle/>
          <a:p>
            <a:pPr defTabSz="914367" fontAlgn="ctr">
              <a:lnSpc>
                <a:spcPts val="2745"/>
              </a:lnSpc>
              <a:spcAft>
                <a:spcPts val="1176"/>
              </a:spcAft>
            </a:pPr>
            <a:r>
              <a:rPr lang="en-US" sz="2353"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Cryptographic Processing</a:t>
            </a:r>
          </a:p>
        </p:txBody>
      </p:sp>
      <p:sp>
        <p:nvSpPr>
          <p:cNvPr id="38" name="Rectangle 37"/>
          <p:cNvSpPr/>
          <p:nvPr/>
        </p:nvSpPr>
        <p:spPr bwMode="auto">
          <a:xfrm>
            <a:off x="8239972" y="4158099"/>
            <a:ext cx="3566645" cy="8964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9" name="Group 38"/>
          <p:cNvGrpSpPr/>
          <p:nvPr/>
        </p:nvGrpSpPr>
        <p:grpSpPr>
          <a:xfrm>
            <a:off x="8082202" y="4401107"/>
            <a:ext cx="519071" cy="410408"/>
            <a:chOff x="8247413" y="4058900"/>
            <a:chExt cx="529479" cy="418638"/>
          </a:xfrm>
        </p:grpSpPr>
        <p:sp>
          <p:nvSpPr>
            <p:cNvPr id="40" name="Right Arrow 39"/>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1" name="Isosceles Triangle 4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42" name="TextBox 41"/>
          <p:cNvSpPr txBox="1"/>
          <p:nvPr/>
        </p:nvSpPr>
        <p:spPr>
          <a:xfrm>
            <a:off x="8621417" y="4355175"/>
            <a:ext cx="2904922" cy="462414"/>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353"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Biometric Sensors</a:t>
            </a:r>
          </a:p>
        </p:txBody>
      </p:sp>
    </p:spTree>
    <p:extLst>
      <p:ext uri="{BB962C8B-B14F-4D97-AF65-F5344CB8AC3E}">
        <p14:creationId xmlns:p14="http://schemas.microsoft.com/office/powerpoint/2010/main" val="10560786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p:cNvSpPr txBox="1">
            <a:spLocks/>
          </p:cNvSpPr>
          <p:nvPr/>
        </p:nvSpPr>
        <p:spPr>
          <a:xfrm>
            <a:off x="348614" y="333652"/>
            <a:ext cx="11536549" cy="575714"/>
          </a:xfrm>
          <a:prstGeom prst="rect">
            <a:avLst/>
          </a:prstGeom>
        </p:spPr>
        <p:txBody>
          <a:bodyPr vert="horz" wrap="square" lIns="143326" tIns="89580" rIns="143326" bIns="89580"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r" defTabSz="1066233"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w="3175">
                  <a:noFill/>
                </a:ln>
                <a:solidFill>
                  <a:prstClr val="black"/>
                </a:solidFill>
                <a:effectLst/>
                <a:uLnTx/>
                <a:uFillTx/>
                <a:latin typeface="Segoe UI Semibold" charset="0"/>
                <a:ea typeface="Segoe UI Semibold" charset="0"/>
                <a:cs typeface="Segoe UI Semibold" charset="0"/>
              </a:rPr>
              <a:t>Windows 10 </a:t>
            </a:r>
            <a:r>
              <a:rPr kumimoji="0" lang="en-US" sz="3600" b="0" i="0" u="none" strike="noStrike" kern="1200" cap="none" spc="0" normalizeH="0" baseline="0" noProof="0" dirty="0">
                <a:ln w="3175">
                  <a:noFill/>
                </a:ln>
                <a:solidFill>
                  <a:prstClr val="black"/>
                </a:solidFill>
                <a:effectLst/>
                <a:uLnTx/>
                <a:uFillTx/>
                <a:latin typeface="Segoe UI Semilight" charset="0"/>
                <a:ea typeface="Segoe UI Semilight" charset="0"/>
                <a:cs typeface="Segoe UI Semilight" charset="0"/>
              </a:rPr>
              <a:t>Security on </a:t>
            </a:r>
            <a:r>
              <a:rPr kumimoji="0" lang="en-US" sz="3600" b="1" i="0" u="none" strike="noStrike" kern="1200" cap="none" spc="0" normalizeH="0" baseline="0" noProof="0" dirty="0">
                <a:ln w="3175">
                  <a:noFill/>
                </a:ln>
                <a:solidFill>
                  <a:prstClr val="black"/>
                </a:solidFill>
                <a:effectLst/>
                <a:uLnTx/>
                <a:uFillTx/>
                <a:latin typeface="Segoe UI Semibold" charset="0"/>
                <a:ea typeface="Segoe UI Semibold" charset="0"/>
                <a:cs typeface="Segoe UI Semibold" charset="0"/>
              </a:rPr>
              <a:t>Surface Devices </a:t>
            </a:r>
          </a:p>
        </p:txBody>
      </p:sp>
      <p:sp>
        <p:nvSpPr>
          <p:cNvPr id="205" name="Rectangle 204"/>
          <p:cNvSpPr/>
          <p:nvPr/>
        </p:nvSpPr>
        <p:spPr bwMode="auto">
          <a:xfrm>
            <a:off x="9677872" y="4352545"/>
            <a:ext cx="2240426" cy="197185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6" name="Rectangle 205"/>
          <p:cNvSpPr/>
          <p:nvPr/>
        </p:nvSpPr>
        <p:spPr bwMode="auto">
          <a:xfrm>
            <a:off x="288868"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7" name="Rectangle 206"/>
          <p:cNvSpPr/>
          <p:nvPr/>
        </p:nvSpPr>
        <p:spPr bwMode="auto">
          <a:xfrm>
            <a:off x="4983370"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8" name="Rectangle 207"/>
          <p:cNvSpPr/>
          <p:nvPr/>
        </p:nvSpPr>
        <p:spPr bwMode="auto">
          <a:xfrm>
            <a:off x="7330622"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9" name="Rectangle 208"/>
          <p:cNvSpPr/>
          <p:nvPr/>
        </p:nvSpPr>
        <p:spPr bwMode="auto">
          <a:xfrm>
            <a:off x="2636119"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49" name="Rectangle 248"/>
          <p:cNvSpPr/>
          <p:nvPr/>
        </p:nvSpPr>
        <p:spPr bwMode="auto">
          <a:xfrm>
            <a:off x="277073" y="3522155"/>
            <a:ext cx="2240426" cy="768521"/>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250" name="Rectangle 249"/>
          <p:cNvSpPr/>
          <p:nvPr/>
        </p:nvSpPr>
        <p:spPr bwMode="auto">
          <a:xfrm>
            <a:off x="2627273" y="3519519"/>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Firewall</a:t>
            </a:r>
          </a:p>
        </p:txBody>
      </p:sp>
      <p:sp>
        <p:nvSpPr>
          <p:cNvPr id="251" name="Rectangle 250"/>
          <p:cNvSpPr/>
          <p:nvPr/>
        </p:nvSpPr>
        <p:spPr bwMode="auto">
          <a:xfrm>
            <a:off x="7327673" y="3519750"/>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a:t>
            </a:r>
          </a:p>
        </p:txBody>
      </p:sp>
      <p:sp>
        <p:nvSpPr>
          <p:cNvPr id="252" name="Rectangle 251"/>
          <p:cNvSpPr/>
          <p:nvPr/>
        </p:nvSpPr>
        <p:spPr bwMode="auto">
          <a:xfrm>
            <a:off x="7327673" y="3926967"/>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to Go</a:t>
            </a:r>
          </a:p>
        </p:txBody>
      </p:sp>
      <p:sp>
        <p:nvSpPr>
          <p:cNvPr id="253" name="Rectangle 252"/>
          <p:cNvSpPr/>
          <p:nvPr/>
        </p:nvSpPr>
        <p:spPr bwMode="auto">
          <a:xfrm>
            <a:off x="2627273" y="3926967"/>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SmartScreen</a:t>
            </a:r>
          </a:p>
        </p:txBody>
      </p:sp>
      <p:sp>
        <p:nvSpPr>
          <p:cNvPr id="254" name="Rectangle 253"/>
          <p:cNvSpPr/>
          <p:nvPr/>
        </p:nvSpPr>
        <p:spPr bwMode="auto">
          <a:xfrm>
            <a:off x="7327673" y="2723985"/>
            <a:ext cx="2240426" cy="75676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255" name="Rectangle 254"/>
          <p:cNvSpPr/>
          <p:nvPr/>
        </p:nvSpPr>
        <p:spPr bwMode="auto">
          <a:xfrm>
            <a:off x="9677872" y="3522155"/>
            <a:ext cx="2240426" cy="768521"/>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256" name="Rectangle 255"/>
          <p:cNvSpPr/>
          <p:nvPr/>
        </p:nvSpPr>
        <p:spPr bwMode="auto">
          <a:xfrm>
            <a:off x="4977473" y="3529452"/>
            <a:ext cx="2240426" cy="7612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a:t>
            </a:r>
          </a:p>
        </p:txBody>
      </p:sp>
      <p:sp>
        <p:nvSpPr>
          <p:cNvPr id="257" name="Rectangle 256"/>
          <p:cNvSpPr/>
          <p:nvPr/>
        </p:nvSpPr>
        <p:spPr bwMode="auto">
          <a:xfrm>
            <a:off x="2627273" y="3117034"/>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a:t>
            </a:r>
          </a:p>
        </p:txBody>
      </p:sp>
      <p:sp>
        <p:nvSpPr>
          <p:cNvPr id="258" name="Rectangle 257"/>
          <p:cNvSpPr/>
          <p:nvPr/>
        </p:nvSpPr>
        <p:spPr bwMode="auto">
          <a:xfrm>
            <a:off x="7327806" y="2119507"/>
            <a:ext cx="2240426" cy="5649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259" name="Rectangle 258"/>
          <p:cNvSpPr/>
          <p:nvPr/>
        </p:nvSpPr>
        <p:spPr bwMode="auto">
          <a:xfrm>
            <a:off x="2627273" y="2723983"/>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Microsoft Edge</a:t>
            </a:r>
          </a:p>
        </p:txBody>
      </p:sp>
      <p:sp>
        <p:nvSpPr>
          <p:cNvPr id="261" name="Rectangle 260"/>
          <p:cNvSpPr/>
          <p:nvPr/>
        </p:nvSpPr>
        <p:spPr bwMode="auto">
          <a:xfrm>
            <a:off x="4977473" y="2723985"/>
            <a:ext cx="2240426" cy="75676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262" name="UEFI Secure Boot"/>
          <p:cNvSpPr/>
          <p:nvPr/>
        </p:nvSpPr>
        <p:spPr bwMode="auto">
          <a:xfrm>
            <a:off x="277072" y="1495473"/>
            <a:ext cx="2234947" cy="56466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UEFI Secure Boot</a:t>
            </a:r>
          </a:p>
        </p:txBody>
      </p:sp>
      <p:sp>
        <p:nvSpPr>
          <p:cNvPr id="263" name="Rectangle 262"/>
          <p:cNvSpPr/>
          <p:nvPr/>
        </p:nvSpPr>
        <p:spPr bwMode="auto">
          <a:xfrm>
            <a:off x="4976787" y="2090296"/>
            <a:ext cx="2240426" cy="594135"/>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Credential Guard</a:t>
            </a:r>
          </a:p>
        </p:txBody>
      </p:sp>
      <p:sp>
        <p:nvSpPr>
          <p:cNvPr id="264" name="Device Guard"/>
          <p:cNvSpPr/>
          <p:nvPr/>
        </p:nvSpPr>
        <p:spPr bwMode="auto">
          <a:xfrm>
            <a:off x="2624190" y="2090297"/>
            <a:ext cx="2240426" cy="58727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Guard</a:t>
            </a:r>
          </a:p>
        </p:txBody>
      </p:sp>
      <p:sp>
        <p:nvSpPr>
          <p:cNvPr id="265" name="Virtulization based security"/>
          <p:cNvSpPr/>
          <p:nvPr/>
        </p:nvSpPr>
        <p:spPr bwMode="auto">
          <a:xfrm>
            <a:off x="277073" y="865226"/>
            <a:ext cx="2228633" cy="56466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267" name="Rectangle 266"/>
          <p:cNvSpPr/>
          <p:nvPr/>
        </p:nvSpPr>
        <p:spPr bwMode="auto">
          <a:xfrm>
            <a:off x="9677872" y="2713328"/>
            <a:ext cx="2240426" cy="767417"/>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Conditional Access</a:t>
            </a:r>
          </a:p>
        </p:txBody>
      </p:sp>
      <p:sp>
        <p:nvSpPr>
          <p:cNvPr id="268" name="Rectangle 267"/>
          <p:cNvSpPr/>
          <p:nvPr/>
        </p:nvSpPr>
        <p:spPr bwMode="auto">
          <a:xfrm>
            <a:off x="7329384" y="1693218"/>
            <a:ext cx="2240426" cy="3609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Encryption</a:t>
            </a:r>
          </a:p>
        </p:txBody>
      </p:sp>
      <p:sp>
        <p:nvSpPr>
          <p:cNvPr id="270" name="Rectangle 269"/>
          <p:cNvSpPr/>
          <p:nvPr/>
        </p:nvSpPr>
        <p:spPr bwMode="auto">
          <a:xfrm>
            <a:off x="9681982" y="2126628"/>
            <a:ext cx="2240426" cy="55780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Security Management</a:t>
            </a:r>
            <a:r>
              <a:rPr kumimoji="0" lang="en-US" sz="1371" b="0" i="0" u="none" strike="noStrike" kern="0" cap="none" spc="0" normalizeH="0" baseline="3000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75" name="Rectangle 74"/>
          <p:cNvSpPr/>
          <p:nvPr/>
        </p:nvSpPr>
        <p:spPr bwMode="auto">
          <a:xfrm>
            <a:off x="280133" y="2723983"/>
            <a:ext cx="2237366" cy="746032"/>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Update</a:t>
            </a:r>
          </a:p>
        </p:txBody>
      </p:sp>
      <p:sp>
        <p:nvSpPr>
          <p:cNvPr id="76" name="Wndows trusted boot"/>
          <p:cNvSpPr/>
          <p:nvPr/>
        </p:nvSpPr>
        <p:spPr bwMode="auto">
          <a:xfrm>
            <a:off x="277073" y="2119508"/>
            <a:ext cx="2228633" cy="56627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Trusted Boot</a:t>
            </a:r>
          </a:p>
        </p:txBody>
      </p:sp>
      <p:sp>
        <p:nvSpPr>
          <p:cNvPr id="74" name="Rectangle 73" descr="Bounce Left:  Rectangle 17"/>
          <p:cNvSpPr/>
          <p:nvPr/>
        </p:nvSpPr>
        <p:spPr bwMode="auto">
          <a:xfrm>
            <a:off x="1731" y="6811746"/>
            <a:ext cx="12184461" cy="44796"/>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2" name="Group 71"/>
          <p:cNvGrpSpPr/>
          <p:nvPr/>
        </p:nvGrpSpPr>
        <p:grpSpPr>
          <a:xfrm>
            <a:off x="10351877" y="4571160"/>
            <a:ext cx="892420" cy="892420"/>
            <a:chOff x="9921780" y="3594953"/>
            <a:chExt cx="701271" cy="701271"/>
          </a:xfrm>
        </p:grpSpPr>
        <p:sp>
          <p:nvSpPr>
            <p:cNvPr id="78" name="Oval 77"/>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9"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80" name="Group 79"/>
          <p:cNvGrpSpPr/>
          <p:nvPr/>
        </p:nvGrpSpPr>
        <p:grpSpPr>
          <a:xfrm>
            <a:off x="962872" y="4571126"/>
            <a:ext cx="892420" cy="892420"/>
            <a:chOff x="1639844" y="3594953"/>
            <a:chExt cx="701271" cy="701271"/>
          </a:xfrm>
        </p:grpSpPr>
        <p:sp>
          <p:nvSpPr>
            <p:cNvPr id="82" name="Oval 8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84" name="Group 83"/>
            <p:cNvGrpSpPr/>
            <p:nvPr/>
          </p:nvGrpSpPr>
          <p:grpSpPr>
            <a:xfrm>
              <a:off x="1868842" y="3733302"/>
              <a:ext cx="253738" cy="389062"/>
              <a:chOff x="7198185" y="1881461"/>
              <a:chExt cx="166688" cy="255587"/>
            </a:xfrm>
          </p:grpSpPr>
          <p:sp>
            <p:nvSpPr>
              <p:cNvPr id="85"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074" b="1" i="0" u="none" strike="noStrike" kern="0" cap="none" spc="0" normalizeH="0" baseline="0" noProof="0">
                  <a:ln>
                    <a:noFill/>
                  </a:ln>
                  <a:solidFill>
                    <a:srgbClr val="FFFFFF"/>
                  </a:solidFill>
                  <a:effectLst/>
                  <a:uLnTx/>
                  <a:uFillTx/>
                  <a:latin typeface="Segoe UI Semilight"/>
                  <a:ea typeface="+mn-ea"/>
                  <a:cs typeface="+mn-cs"/>
                </a:endParaRPr>
              </a:p>
            </p:txBody>
          </p:sp>
          <p:sp>
            <p:nvSpPr>
              <p:cNvPr id="86"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074" b="1" i="0" u="none" strike="noStrike" kern="0" cap="none" spc="0" normalizeH="0" baseline="0" noProof="0">
                  <a:ln>
                    <a:noFill/>
                  </a:ln>
                  <a:solidFill>
                    <a:srgbClr val="FFFFFF"/>
                  </a:solidFill>
                  <a:effectLst/>
                  <a:uLnTx/>
                  <a:uFillTx/>
                  <a:latin typeface="Segoe UI Semilight"/>
                  <a:ea typeface="+mn-ea"/>
                  <a:cs typeface="+mn-cs"/>
                </a:endParaRPr>
              </a:p>
            </p:txBody>
          </p:sp>
        </p:grpSp>
      </p:grpSp>
      <p:grpSp>
        <p:nvGrpSpPr>
          <p:cNvPr id="87" name="Group 86"/>
          <p:cNvGrpSpPr/>
          <p:nvPr/>
        </p:nvGrpSpPr>
        <p:grpSpPr>
          <a:xfrm>
            <a:off x="5657374" y="4571124"/>
            <a:ext cx="892420" cy="892420"/>
            <a:chOff x="5777042" y="3594953"/>
            <a:chExt cx="701271" cy="701271"/>
          </a:xfrm>
        </p:grpSpPr>
        <p:sp>
          <p:nvSpPr>
            <p:cNvPr id="88" name="Oval 87"/>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89" name="Group 88"/>
            <p:cNvGrpSpPr/>
            <p:nvPr/>
          </p:nvGrpSpPr>
          <p:grpSpPr>
            <a:xfrm>
              <a:off x="5911559" y="3785902"/>
              <a:ext cx="432238" cy="319374"/>
              <a:chOff x="698587" y="4421536"/>
              <a:chExt cx="1101644" cy="813989"/>
            </a:xfrm>
          </p:grpSpPr>
          <p:sp>
            <p:nvSpPr>
              <p:cNvPr id="90"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91"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92" name="Group 91"/>
          <p:cNvGrpSpPr/>
          <p:nvPr/>
        </p:nvGrpSpPr>
        <p:grpSpPr>
          <a:xfrm>
            <a:off x="8004627" y="4571126"/>
            <a:ext cx="892420" cy="892420"/>
            <a:chOff x="7845642" y="3594953"/>
            <a:chExt cx="701271" cy="701271"/>
          </a:xfrm>
        </p:grpSpPr>
        <p:sp>
          <p:nvSpPr>
            <p:cNvPr id="93" name="Oval 92"/>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94" name="Group 93"/>
            <p:cNvGrpSpPr/>
            <p:nvPr/>
          </p:nvGrpSpPr>
          <p:grpSpPr>
            <a:xfrm>
              <a:off x="8028210" y="3769396"/>
              <a:ext cx="336135" cy="352385"/>
              <a:chOff x="7463658" y="4062450"/>
              <a:chExt cx="370689" cy="392494"/>
            </a:xfrm>
          </p:grpSpPr>
          <p:sp>
            <p:nvSpPr>
              <p:cNvPr id="95" name="Oval 94"/>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6" name="Oval 95"/>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7"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8"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9"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0"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grpSp>
        <p:nvGrpSpPr>
          <p:cNvPr id="101" name="Group 100"/>
          <p:cNvGrpSpPr/>
          <p:nvPr/>
        </p:nvGrpSpPr>
        <p:grpSpPr>
          <a:xfrm>
            <a:off x="3310123" y="4571126"/>
            <a:ext cx="892420" cy="892420"/>
            <a:chOff x="3708443" y="3594953"/>
            <a:chExt cx="701271" cy="701271"/>
          </a:xfrm>
        </p:grpSpPr>
        <p:sp>
          <p:nvSpPr>
            <p:cNvPr id="102" name="Oval 101"/>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03" name="Group 102"/>
            <p:cNvGrpSpPr/>
            <p:nvPr/>
          </p:nvGrpSpPr>
          <p:grpSpPr>
            <a:xfrm>
              <a:off x="3901292" y="3777530"/>
              <a:ext cx="315573" cy="371629"/>
              <a:chOff x="1778470" y="6292845"/>
              <a:chExt cx="241300" cy="284163"/>
            </a:xfrm>
          </p:grpSpPr>
          <p:sp>
            <p:nvSpPr>
              <p:cNvPr id="104"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5"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6"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grpSp>
      </p:grpSp>
      <p:sp>
        <p:nvSpPr>
          <p:cNvPr id="107" name="TextBox 106"/>
          <p:cNvSpPr txBox="1"/>
          <p:nvPr/>
        </p:nvSpPr>
        <p:spPr>
          <a:xfrm>
            <a:off x="9708822" y="5519110"/>
            <a:ext cx="2178529" cy="671858"/>
          </a:xfrm>
          <a:prstGeom prst="rect">
            <a:avLst/>
          </a:prstGeom>
        </p:spPr>
        <p:txBody>
          <a:bodyPr vert="horz" wrap="square" lIns="91375" tIns="91375" rIns="91375" bIns="91375" rtlCol="0" anchor="ctr">
            <a:no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sp>
        <p:nvSpPr>
          <p:cNvPr id="108" name="TextBox 107"/>
          <p:cNvSpPr txBox="1"/>
          <p:nvPr/>
        </p:nvSpPr>
        <p:spPr>
          <a:xfrm>
            <a:off x="519463" y="5558945"/>
            <a:ext cx="1779238"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Device protection</a:t>
            </a:r>
          </a:p>
        </p:txBody>
      </p:sp>
      <p:sp>
        <p:nvSpPr>
          <p:cNvPr id="109" name="TextBox 108"/>
          <p:cNvSpPr txBox="1"/>
          <p:nvPr/>
        </p:nvSpPr>
        <p:spPr>
          <a:xfrm>
            <a:off x="5175343" y="5558945"/>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Identity protection</a:t>
            </a:r>
          </a:p>
        </p:txBody>
      </p:sp>
      <p:sp>
        <p:nvSpPr>
          <p:cNvPr id="110" name="TextBox 109"/>
          <p:cNvSpPr txBox="1"/>
          <p:nvPr/>
        </p:nvSpPr>
        <p:spPr>
          <a:xfrm>
            <a:off x="7522595" y="5558945"/>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Information protection</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11" name="TextBox 110"/>
          <p:cNvSpPr txBox="1"/>
          <p:nvPr/>
        </p:nvSpPr>
        <p:spPr>
          <a:xfrm>
            <a:off x="2927967" y="5558945"/>
            <a:ext cx="1656734"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12" name="Group 111"/>
          <p:cNvGrpSpPr/>
          <p:nvPr/>
        </p:nvGrpSpPr>
        <p:grpSpPr>
          <a:xfrm>
            <a:off x="9675483" y="6378631"/>
            <a:ext cx="2243154" cy="280516"/>
            <a:chOff x="9300056" y="1970338"/>
            <a:chExt cx="1984878" cy="248219"/>
          </a:xfrm>
        </p:grpSpPr>
        <p:cxnSp>
          <p:nvCxnSpPr>
            <p:cNvPr id="113" name="Straight Arrow Connector 112"/>
            <p:cNvCxnSpPr/>
            <p:nvPr/>
          </p:nvCxnSpPr>
          <p:spPr>
            <a:xfrm>
              <a:off x="9300056" y="2190650"/>
              <a:ext cx="1984878" cy="0"/>
            </a:xfrm>
            <a:prstGeom prst="straightConnector1">
              <a:avLst/>
            </a:prstGeom>
            <a:noFill/>
            <a:ln w="38100" cap="flat" cmpd="sng" algn="ctr">
              <a:solidFill>
                <a:srgbClr val="333333"/>
              </a:solidFill>
              <a:prstDash val="solid"/>
              <a:headEnd type="none"/>
              <a:tailEnd type="triangle"/>
            </a:ln>
            <a:effectLst/>
          </p:spPr>
        </p:cxnSp>
        <p:sp>
          <p:nvSpPr>
            <p:cNvPr id="114" name="TextBox 113"/>
            <p:cNvSpPr txBox="1"/>
            <p:nvPr/>
          </p:nvSpPr>
          <p:spPr>
            <a:xfrm>
              <a:off x="9300056" y="1970338"/>
              <a:ext cx="1897543" cy="248219"/>
            </a:xfrm>
            <a:prstGeom prst="rect">
              <a:avLst/>
            </a:prstGeom>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light" charset="0"/>
                  <a:ea typeface="Segoe UI Semilight" charset="0"/>
                  <a:cs typeface="Segoe UI Semilight" charset="0"/>
                </a:rPr>
                <a:t>POST-BREACH</a:t>
              </a:r>
            </a:p>
          </p:txBody>
        </p:sp>
      </p:grpSp>
      <p:grpSp>
        <p:nvGrpSpPr>
          <p:cNvPr id="115" name="Group 114"/>
          <p:cNvGrpSpPr/>
          <p:nvPr/>
        </p:nvGrpSpPr>
        <p:grpSpPr>
          <a:xfrm>
            <a:off x="283387" y="6378631"/>
            <a:ext cx="9284713" cy="280517"/>
            <a:chOff x="1030845" y="2163717"/>
            <a:chExt cx="8380412" cy="253196"/>
          </a:xfrm>
        </p:grpSpPr>
        <p:sp>
          <p:nvSpPr>
            <p:cNvPr id="116" name="TextBox 115"/>
            <p:cNvSpPr txBox="1"/>
            <p:nvPr/>
          </p:nvSpPr>
          <p:spPr>
            <a:xfrm>
              <a:off x="1030845" y="2163717"/>
              <a:ext cx="8293239" cy="253196"/>
            </a:xfrm>
            <a:prstGeom prst="rect">
              <a:avLst/>
            </a:prstGeom>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light" charset="0"/>
                  <a:ea typeface="Segoe UI Semilight" charset="0"/>
                  <a:cs typeface="Segoe UI Semilight" charset="0"/>
                </a:rPr>
                <a:t>PRE-BREACH</a:t>
              </a:r>
            </a:p>
          </p:txBody>
        </p:sp>
        <p:cxnSp>
          <p:nvCxnSpPr>
            <p:cNvPr id="117" name="Straight Arrow Connector 116"/>
            <p:cNvCxnSpPr/>
            <p:nvPr/>
          </p:nvCxnSpPr>
          <p:spPr>
            <a:xfrm>
              <a:off x="1031449" y="2388446"/>
              <a:ext cx="8379808" cy="0"/>
            </a:xfrm>
            <a:prstGeom prst="straightConnector1">
              <a:avLst/>
            </a:prstGeom>
            <a:noFill/>
            <a:ln w="38100" cap="flat" cmpd="sng" algn="ctr">
              <a:solidFill>
                <a:srgbClr val="737373"/>
              </a:solidFill>
              <a:prstDash val="solid"/>
              <a:headEnd type="none"/>
              <a:tailEnd type="triangle"/>
            </a:ln>
            <a:effectLst/>
          </p:spPr>
        </p:cxnSp>
      </p:grpSp>
      <p:sp>
        <p:nvSpPr>
          <p:cNvPr id="70" name="Rectangle 69"/>
          <p:cNvSpPr/>
          <p:nvPr/>
        </p:nvSpPr>
        <p:spPr bwMode="auto">
          <a:xfrm>
            <a:off x="2634146" y="1378683"/>
            <a:ext cx="2240426" cy="65979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Surface Enterprise Management Mode (SEMM)</a:t>
            </a:r>
          </a:p>
        </p:txBody>
      </p:sp>
      <p:sp>
        <p:nvSpPr>
          <p:cNvPr id="2" name="Slide Number Placeholder 1"/>
          <p:cNvSpPr>
            <a:spLocks noGrp="1"/>
          </p:cNvSpPr>
          <p:nvPr>
            <p:ph type="sldNum" sz="quarter" idx="12"/>
          </p:nvPr>
        </p:nvSpPr>
        <p:spPr>
          <a:xfrm>
            <a:off x="944299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64E92-C420-4AD5-8ECF-D05CCEE198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65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28" t="18609" r="3228"/>
          <a:stretch/>
        </p:blipFill>
        <p:spPr>
          <a:xfrm>
            <a:off x="0" y="40192"/>
            <a:ext cx="12192000" cy="6875588"/>
          </a:xfrm>
          <a:prstGeom prst="rect">
            <a:avLst/>
          </a:prstGeom>
        </p:spPr>
      </p:pic>
      <p:grpSp>
        <p:nvGrpSpPr>
          <p:cNvPr id="5" name="Group 4"/>
          <p:cNvGrpSpPr/>
          <p:nvPr/>
        </p:nvGrpSpPr>
        <p:grpSpPr>
          <a:xfrm>
            <a:off x="1208487" y="5639767"/>
            <a:ext cx="2235590" cy="782100"/>
            <a:chOff x="1232719" y="5791269"/>
            <a:chExt cx="2280418" cy="797783"/>
          </a:xfrm>
        </p:grpSpPr>
        <p:pic>
          <p:nvPicPr>
            <p:cNvPr id="14" name="Picture 13"/>
            <p:cNvPicPr>
              <a:picLocks noChangeAspect="1"/>
            </p:cNvPicPr>
            <p:nvPr/>
          </p:nvPicPr>
          <p:blipFill>
            <a:blip r:embed="rId4">
              <a:grayscl/>
            </a:blip>
            <a:stretch>
              <a:fillRect/>
            </a:stretch>
          </p:blipFill>
          <p:spPr>
            <a:xfrm>
              <a:off x="1244203" y="5989119"/>
              <a:ext cx="424415" cy="402078"/>
            </a:xfrm>
            <a:prstGeom prst="rect">
              <a:avLst/>
            </a:prstGeom>
          </p:spPr>
        </p:pic>
        <p:sp>
          <p:nvSpPr>
            <p:cNvPr id="17" name="Rectangle 16"/>
            <p:cNvSpPr/>
            <p:nvPr/>
          </p:nvSpPr>
          <p:spPr bwMode="auto">
            <a:xfrm>
              <a:off x="1232719" y="5966368"/>
              <a:ext cx="45720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chemeClr val="tx1"/>
                </a:solidFill>
                <a:ea typeface="Segoe UI" pitchFamily="34" charset="0"/>
                <a:cs typeface="Segoe UI" pitchFamily="34" charset="0"/>
              </a:endParaRPr>
            </a:p>
          </p:txBody>
        </p:sp>
        <p:sp>
          <p:nvSpPr>
            <p:cNvPr id="18" name="TextBox 17"/>
            <p:cNvSpPr txBox="1"/>
            <p:nvPr/>
          </p:nvSpPr>
          <p:spPr>
            <a:xfrm>
              <a:off x="1760174" y="5791269"/>
              <a:ext cx="1752963"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Natural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interactions</a:t>
              </a:r>
            </a:p>
          </p:txBody>
        </p:sp>
      </p:grpSp>
      <p:grpSp>
        <p:nvGrpSpPr>
          <p:cNvPr id="6" name="Group 5"/>
          <p:cNvGrpSpPr/>
          <p:nvPr/>
        </p:nvGrpSpPr>
        <p:grpSpPr>
          <a:xfrm>
            <a:off x="6275274" y="5639765"/>
            <a:ext cx="2174618" cy="782100"/>
            <a:chOff x="3536109" y="5791267"/>
            <a:chExt cx="2218224" cy="797783"/>
          </a:xfrm>
        </p:grpSpPr>
        <p:pic>
          <p:nvPicPr>
            <p:cNvPr id="13" name="Picture 12"/>
            <p:cNvPicPr>
              <a:picLocks noChangeAspect="1"/>
            </p:cNvPicPr>
            <p:nvPr/>
          </p:nvPicPr>
          <p:blipFill>
            <a:blip r:embed="rId5">
              <a:grayscl/>
            </a:blip>
            <a:stretch>
              <a:fillRect/>
            </a:stretch>
          </p:blipFill>
          <p:spPr>
            <a:xfrm>
              <a:off x="3536109" y="5995032"/>
              <a:ext cx="390252" cy="390252"/>
            </a:xfrm>
            <a:prstGeom prst="rect">
              <a:avLst/>
            </a:prstGeom>
          </p:spPr>
        </p:pic>
        <p:sp>
          <p:nvSpPr>
            <p:cNvPr id="22" name="TextBox 21"/>
            <p:cNvSpPr txBox="1"/>
            <p:nvPr/>
          </p:nvSpPr>
          <p:spPr>
            <a:xfrm>
              <a:off x="3982135" y="5791267"/>
              <a:ext cx="1772198"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Meticulously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crafted</a:t>
              </a:r>
            </a:p>
          </p:txBody>
        </p:sp>
      </p:grpSp>
      <p:grpSp>
        <p:nvGrpSpPr>
          <p:cNvPr id="15" name="Group 14"/>
          <p:cNvGrpSpPr/>
          <p:nvPr/>
        </p:nvGrpSpPr>
        <p:grpSpPr>
          <a:xfrm>
            <a:off x="3799323" y="5614433"/>
            <a:ext cx="2120705" cy="832764"/>
            <a:chOff x="6742272" y="5765427"/>
            <a:chExt cx="2163230" cy="849463"/>
          </a:xfrm>
        </p:grpSpPr>
        <p:pic>
          <p:nvPicPr>
            <p:cNvPr id="12" name="Picture 11"/>
            <p:cNvPicPr>
              <a:picLocks noChangeAspect="1"/>
            </p:cNvPicPr>
            <p:nvPr/>
          </p:nvPicPr>
          <p:blipFill>
            <a:blip r:embed="rId6">
              <a:grayscl/>
            </a:blip>
            <a:stretch>
              <a:fillRect/>
            </a:stretch>
          </p:blipFill>
          <p:spPr>
            <a:xfrm>
              <a:off x="6742272" y="6009635"/>
              <a:ext cx="361047" cy="361047"/>
            </a:xfrm>
            <a:prstGeom prst="rect">
              <a:avLst/>
            </a:prstGeom>
          </p:spPr>
        </p:pic>
        <p:sp>
          <p:nvSpPr>
            <p:cNvPr id="30" name="TextBox 29"/>
            <p:cNvSpPr txBox="1"/>
            <p:nvPr/>
          </p:nvSpPr>
          <p:spPr>
            <a:xfrm>
              <a:off x="7134978" y="5765427"/>
              <a:ext cx="1770524"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Versatile</a:t>
              </a:r>
              <a:r>
                <a:rPr lang="en-US" sz="1765" dirty="0"/>
                <a:t> </a:t>
              </a:r>
              <a:br>
                <a:rPr lang="en-US" sz="1765" dirty="0"/>
              </a:br>
              <a:r>
                <a:rPr lang="en-US" sz="1600" dirty="0">
                  <a:ln w="3175">
                    <a:noFill/>
                  </a:ln>
                  <a:latin typeface="Segoe UI Semilight" panose="020B0402040204020203" pitchFamily="34" charset="0"/>
                  <a:ea typeface="Segoe UI Light" charset="0"/>
                  <a:cs typeface="Segoe UI Semilight" panose="020B0402040204020203" pitchFamily="34" charset="0"/>
                </a:rPr>
                <a:t>form</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factors</a:t>
              </a:r>
            </a:p>
          </p:txBody>
        </p:sp>
      </p:grpSp>
      <p:grpSp>
        <p:nvGrpSpPr>
          <p:cNvPr id="41" name="Group 40"/>
          <p:cNvGrpSpPr/>
          <p:nvPr/>
        </p:nvGrpSpPr>
        <p:grpSpPr>
          <a:xfrm>
            <a:off x="8805139" y="5614433"/>
            <a:ext cx="2423737" cy="832764"/>
            <a:chOff x="8981702" y="5765427"/>
            <a:chExt cx="2472338" cy="849463"/>
          </a:xfrm>
        </p:grpSpPr>
        <p:pic>
          <p:nvPicPr>
            <p:cNvPr id="11" name="Picture 10"/>
            <p:cNvPicPr>
              <a:picLocks noChangeAspect="1"/>
            </p:cNvPicPr>
            <p:nvPr/>
          </p:nvPicPr>
          <p:blipFill>
            <a:blip r:embed="rId7">
              <a:grayscl/>
            </a:blip>
            <a:stretch>
              <a:fillRect/>
            </a:stretch>
          </p:blipFill>
          <p:spPr>
            <a:xfrm>
              <a:off x="8981702" y="6029680"/>
              <a:ext cx="662940" cy="331470"/>
            </a:xfrm>
            <a:prstGeom prst="rect">
              <a:avLst/>
            </a:prstGeom>
          </p:spPr>
        </p:pic>
        <p:sp>
          <p:nvSpPr>
            <p:cNvPr id="37" name="TextBox 36"/>
            <p:cNvSpPr txBox="1"/>
            <p:nvPr/>
          </p:nvSpPr>
          <p:spPr>
            <a:xfrm>
              <a:off x="9681842" y="5765427"/>
              <a:ext cx="1772198"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Connected</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experiences</a:t>
              </a:r>
            </a:p>
          </p:txBody>
        </p:sp>
      </p:grpSp>
      <p:sp>
        <p:nvSpPr>
          <p:cNvPr id="20" name="Title 2"/>
          <p:cNvSpPr txBox="1">
            <a:spLocks/>
          </p:cNvSpPr>
          <p:nvPr/>
        </p:nvSpPr>
        <p:spPr>
          <a:xfrm>
            <a:off x="383344" y="862268"/>
            <a:ext cx="11783860" cy="652358"/>
          </a:xfrm>
          <a:prstGeom prst="rect">
            <a:avLst/>
          </a:prstGeom>
        </p:spPr>
        <p:txBody>
          <a:bodyPr lIns="0" tIns="0" rIns="0" bIns="0">
            <a:noAutofit/>
          </a:bodyPr>
          <a:lstStyle>
            <a:lvl1pPr algn="l" defTabSz="914374" rtl="0" eaLnBrk="1" latinLnBrk="0" hangingPunct="1">
              <a:lnSpc>
                <a:spcPct val="90000"/>
              </a:lnSpc>
              <a:spcBef>
                <a:spcPct val="0"/>
              </a:spcBef>
              <a:buNone/>
              <a:defRPr lang="en-US" sz="3200" b="0" i="0" kern="1200" cap="none" spc="0" baseline="0">
                <a:ln w="3175">
                  <a:noFill/>
                </a:ln>
                <a:solidFill>
                  <a:schemeClr val="tx1"/>
                </a:solidFill>
                <a:effectLst/>
                <a:latin typeface="Segoe UI Light" charset="0"/>
                <a:ea typeface="Segoe UI Light" charset="0"/>
                <a:cs typeface="Segoe UI Light" charset="0"/>
              </a:defRPr>
            </a:lvl1pPr>
          </a:lstStyle>
          <a:p>
            <a:r>
              <a:rPr lang="en-US" sz="2400" dirty="0">
                <a:solidFill>
                  <a:srgbClr val="505050"/>
                </a:solidFill>
              </a:rPr>
              <a:t>A portfolio designed around people</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868220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4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07162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92000" y="0"/>
            <a:ext cx="7199999" cy="6858000"/>
          </a:xfrm>
          <a:prstGeom prst="rect">
            <a:avLst/>
          </a:prstGeom>
        </p:spPr>
      </p:pic>
      <p:sp>
        <p:nvSpPr>
          <p:cNvPr id="3" name="Title 2"/>
          <p:cNvSpPr>
            <a:spLocks noGrp="1"/>
          </p:cNvSpPr>
          <p:nvPr>
            <p:ph type="title"/>
          </p:nvPr>
        </p:nvSpPr>
        <p:spPr>
          <a:xfrm>
            <a:off x="304800" y="1397000"/>
            <a:ext cx="3229708" cy="978729"/>
          </a:xfrm>
        </p:spPr>
        <p:txBody>
          <a:bodyPr wrap="square">
            <a:spAutoFit/>
          </a:bodyPr>
          <a:lstStyle/>
          <a:p>
            <a:r>
              <a:rPr lang="en-US" dirty="0"/>
              <a:t>Surface in Financial Services</a:t>
            </a:r>
          </a:p>
        </p:txBody>
      </p:sp>
      <p:sp>
        <p:nvSpPr>
          <p:cNvPr id="7" name="Text Placeholder 6"/>
          <p:cNvSpPr>
            <a:spLocks noGrp="1"/>
          </p:cNvSpPr>
          <p:nvPr>
            <p:ph type="body" sz="quarter" idx="14"/>
          </p:nvPr>
        </p:nvSpPr>
        <p:spPr/>
        <p:txBody>
          <a:bodyPr/>
          <a:lstStyle/>
          <a:p>
            <a:pPr marL="180000" indent="-180000">
              <a:buFont typeface="Arial" charset="0"/>
              <a:buChar char="•"/>
            </a:pPr>
            <a:r>
              <a:rPr lang="en-US" b="0" dirty="0">
                <a:latin typeface="Segoe UI Semilight" charset="0"/>
                <a:ea typeface="Segoe UI Semilight" charset="0"/>
                <a:cs typeface="Segoe UI Semilight" charset="0"/>
              </a:rPr>
              <a:t>Financial Advisor</a:t>
            </a:r>
          </a:p>
          <a:p>
            <a:pPr marL="180000" indent="-180000">
              <a:buFont typeface="Arial" charset="0"/>
              <a:buChar char="•"/>
            </a:pPr>
            <a:r>
              <a:rPr lang="en-US" b="0" dirty="0">
                <a:latin typeface="Segoe UI Semilight" charset="0"/>
                <a:ea typeface="Segoe UI Semilight" charset="0"/>
                <a:cs typeface="Segoe UI Semilight" charset="0"/>
              </a:rPr>
              <a:t>Retail banker</a:t>
            </a:r>
          </a:p>
          <a:p>
            <a:pPr marL="180000" indent="-180000">
              <a:buFont typeface="Arial" charset="0"/>
              <a:buChar char="•"/>
            </a:pPr>
            <a:r>
              <a:rPr lang="en-US" b="0" dirty="0">
                <a:latin typeface="Segoe UI Semilight" charset="0"/>
                <a:ea typeface="Segoe UI Semilight" charset="0"/>
                <a:cs typeface="Segoe UI Semilight" charset="0"/>
              </a:rPr>
              <a:t>Insurance sales &amp; claims</a:t>
            </a:r>
          </a:p>
        </p:txBody>
      </p:sp>
    </p:spTree>
    <p:extLst>
      <p:ext uri="{BB962C8B-B14F-4D97-AF65-F5344CB8AC3E}">
        <p14:creationId xmlns:p14="http://schemas.microsoft.com/office/powerpoint/2010/main" val="101690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7200000" cy="6858000"/>
          </a:xfrm>
          <a:prstGeom prst="rect">
            <a:avLst/>
          </a:prstGeom>
        </p:spPr>
      </p:pic>
      <p:sp>
        <p:nvSpPr>
          <p:cNvPr id="2" name="Title 1"/>
          <p:cNvSpPr>
            <a:spLocks noGrp="1"/>
          </p:cNvSpPr>
          <p:nvPr>
            <p:ph type="title"/>
          </p:nvPr>
        </p:nvSpPr>
        <p:spPr>
          <a:xfrm>
            <a:off x="7506977" y="1397000"/>
            <a:ext cx="3484685" cy="535531"/>
          </a:xfrm>
        </p:spPr>
        <p:txBody>
          <a:bodyPr wrap="square">
            <a:spAutoFit/>
          </a:bodyPr>
          <a:lstStyle/>
          <a:p>
            <a:r>
              <a:rPr lang="en-US" dirty="0"/>
              <a:t>Financial Advisors</a:t>
            </a:r>
          </a:p>
        </p:txBody>
      </p:sp>
      <p:sp>
        <p:nvSpPr>
          <p:cNvPr id="3" name="Text Placeholder 2"/>
          <p:cNvSpPr>
            <a:spLocks noGrp="1"/>
          </p:cNvSpPr>
          <p:nvPr>
            <p:ph type="body" sz="quarter" idx="14"/>
          </p:nvPr>
        </p:nvSpPr>
        <p:spPr>
          <a:xfrm>
            <a:off x="7506977" y="2678400"/>
            <a:ext cx="3484686" cy="2477601"/>
          </a:xfrm>
        </p:spPr>
        <p:txBody>
          <a:bodyPr wrap="square">
            <a:spAutoFit/>
          </a:bodyPr>
          <a:lstStyle/>
          <a:p>
            <a:pPr>
              <a:spcAft>
                <a:spcPts val="0"/>
              </a:spcAft>
            </a:pPr>
            <a:r>
              <a:rPr lang="en-US" sz="1400" b="1" dirty="0">
                <a:latin typeface="Segoe UI" charset="0"/>
                <a:ea typeface="Segoe UI" charset="0"/>
                <a:cs typeface="Segoe UI" charset="0"/>
              </a:rPr>
              <a:t>Typical challenges:</a:t>
            </a:r>
          </a:p>
          <a:p>
            <a:pPr marL="180000" indent="-180000">
              <a:spcAft>
                <a:spcPts val="0"/>
              </a:spcAft>
              <a:buFont typeface="Arial" charset="0"/>
              <a:buChar char="•"/>
            </a:pPr>
            <a:r>
              <a:rPr lang="en-US" sz="1400" dirty="0">
                <a:latin typeface="Segoe UI Semilight" charset="0"/>
                <a:ea typeface="Segoe UI Semilight" charset="0"/>
                <a:cs typeface="Segoe UI Semilight" charset="0"/>
              </a:rPr>
              <a:t>Collaborating over complex financial problems with clients and colleagues.</a:t>
            </a:r>
          </a:p>
          <a:p>
            <a:pPr marL="180000" indent="-180000">
              <a:spcAft>
                <a:spcPts val="0"/>
              </a:spcAft>
              <a:buFont typeface="Arial" charset="0"/>
              <a:buChar char="•"/>
            </a:pPr>
            <a:r>
              <a:rPr lang="en-US" sz="1400" dirty="0">
                <a:latin typeface="Segoe UI Semilight" charset="0"/>
                <a:ea typeface="Segoe UI Semilight" charset="0"/>
                <a:cs typeface="Segoe UI Semilight" charset="0"/>
              </a:rPr>
              <a:t>Protecting customer and company finances, from first to last, in a changing landscape where people are increasingly working on the move.</a:t>
            </a:r>
          </a:p>
          <a:p>
            <a:pPr marL="180000" indent="-180000">
              <a:spcAft>
                <a:spcPts val="0"/>
              </a:spcAft>
              <a:buFont typeface="Arial" charset="0"/>
              <a:buChar char="•"/>
            </a:pPr>
            <a:r>
              <a:rPr lang="en-US" sz="1400" dirty="0">
                <a:latin typeface="Segoe UI Semilight" charset="0"/>
                <a:ea typeface="Segoe UI Semilight" charset="0"/>
                <a:cs typeface="Segoe UI Semilight" charset="0"/>
              </a:rPr>
              <a:t>Managing and monetizing data to improve risk management and operational efficiency. </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26412"/>
            <a:ext cx="7200000" cy="688441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163155515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52529" y="1454025"/>
            <a:ext cx="6306081" cy="4975351"/>
          </a:xfrm>
          <a:prstGeom prst="rect">
            <a:avLst/>
          </a:prstGeom>
        </p:spPr>
      </p:pic>
      <p:sp>
        <p:nvSpPr>
          <p:cNvPr id="2" name="Title 1"/>
          <p:cNvSpPr>
            <a:spLocks noGrp="1"/>
          </p:cNvSpPr>
          <p:nvPr>
            <p:ph type="title"/>
          </p:nvPr>
        </p:nvSpPr>
        <p:spPr/>
        <p:txBody>
          <a:bodyPr/>
          <a:lstStyle/>
          <a:p>
            <a:r>
              <a:rPr lang="en-US" dirty="0"/>
              <a:t>Financial Advisors </a:t>
            </a:r>
          </a:p>
        </p:txBody>
      </p:sp>
      <p:sp>
        <p:nvSpPr>
          <p:cNvPr id="9" name="Content Placeholder 2"/>
          <p:cNvSpPr>
            <a:spLocks noGrp="1"/>
          </p:cNvSpPr>
          <p:nvPr>
            <p:ph type="body" sz="quarter" idx="14"/>
          </p:nvPr>
        </p:nvSpPr>
        <p:spPr>
          <a:xfrm>
            <a:off x="304800" y="2678400"/>
            <a:ext cx="4504592" cy="3724096"/>
          </a:xfrm>
        </p:spPr>
        <p:txBody>
          <a:bodyPr wrap="square">
            <a:spAutoFit/>
          </a:bodyPr>
          <a:lstStyle/>
          <a:p>
            <a:r>
              <a:rPr lang="en-US" sz="1400" b="1" dirty="0">
                <a:latin typeface="Segoe UI" charset="0"/>
                <a:ea typeface="Segoe UI" charset="0"/>
                <a:cs typeface="Segoe UI" charset="0"/>
              </a:rPr>
              <a:t>How we solve the problem:</a:t>
            </a:r>
          </a:p>
          <a:p>
            <a:pPr marL="180000" indent="-180000">
              <a:buFont typeface="Arial" charset="0"/>
              <a:buChar char="•"/>
            </a:pPr>
            <a:r>
              <a:rPr lang="en-US" sz="1400" dirty="0">
                <a:latin typeface="Segoe UI Semilight" charset="0"/>
                <a:ea typeface="Segoe UI Semilight" charset="0"/>
                <a:cs typeface="Segoe UI Semilight" charset="0"/>
              </a:rPr>
              <a:t>Unlock the power of the group with Surface Hub. Enjoy built-in conference cameras, audio and an interactive touchscreen to share and discuss data visualizations with clients or colleagues. </a:t>
            </a:r>
          </a:p>
          <a:p>
            <a:pPr marL="180000" indent="-180000">
              <a:buFont typeface="Arial" charset="0"/>
              <a:buChar char="•"/>
            </a:pPr>
            <a:r>
              <a:rPr lang="en-US" sz="1400" dirty="0">
                <a:latin typeface="Segoe UI Semilight" charset="0"/>
                <a:ea typeface="Segoe UI Semilight" charset="0"/>
                <a:cs typeface="Segoe UI Semilight" charset="0"/>
              </a:rPr>
              <a:t>Connect and import financial information securely from additional data sources using OData to access Azure Marketplace, SharePoint, and legacy systems on any Surface device. </a:t>
            </a:r>
          </a:p>
          <a:p>
            <a:pPr marL="180000" indent="-180000">
              <a:buFont typeface="Arial" charset="0"/>
              <a:buChar char="•"/>
            </a:pPr>
            <a:r>
              <a:rPr lang="en-US" sz="1400" dirty="0">
                <a:latin typeface="Segoe UI Semilight" charset="0"/>
                <a:ea typeface="Segoe UI Semilight" charset="0"/>
                <a:cs typeface="Segoe UI Semilight" charset="0"/>
              </a:rPr>
              <a:t>Make informed decisions, better anticipate risk and react in real time with OneDrive for Business. Share, edit and access the files you need when you need them, providing a clear record for compliance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teams in the interim. </a:t>
            </a:r>
          </a:p>
          <a:p>
            <a:pPr marL="177750" indent="-177750">
              <a:buFont typeface="Arial" charset="0"/>
              <a:buChar char="•"/>
            </a:pPr>
            <a:endParaRPr lang="en-US" sz="1400" dirty="0">
              <a:latin typeface="Segoe UI Semilight" charset="0"/>
              <a:ea typeface="Segoe UI Semilight" charset="0"/>
              <a:cs typeface="Segoe UI Semilight" charset="0"/>
            </a:endParaRPr>
          </a:p>
        </p:txBody>
      </p:sp>
      <p:sp>
        <p:nvSpPr>
          <p:cNvPr id="6" name="Rectangle 5"/>
          <p:cNvSpPr/>
          <p:nvPr/>
        </p:nvSpPr>
        <p:spPr>
          <a:xfrm>
            <a:off x="414201" y="6419008"/>
            <a:ext cx="1665841" cy="215444"/>
          </a:xfrm>
          <a:prstGeom prst="rect">
            <a:avLst/>
          </a:prstGeom>
        </p:spPr>
        <p:txBody>
          <a:bodyPr wrap="none">
            <a:spAutoFit/>
          </a:bodyPr>
          <a:lstStyle/>
          <a:p>
            <a:r>
              <a:rPr lang="en-GB" sz="800" dirty="0">
                <a:solidFill>
                  <a:schemeClr val="bg2"/>
                </a:solidFill>
                <a:latin typeface="Segoe UI Semilight" charset="0"/>
                <a:ea typeface="Segoe UI Semilight" charset="0"/>
                <a:cs typeface="Segoe UI Semilight" charset="0"/>
              </a:rPr>
              <a:t>Software shown is sold separately</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452528" y="1454025"/>
            <a:ext cx="6306081" cy="4975351"/>
          </a:xfrm>
          <a:prstGeom prst="rect">
            <a:avLst/>
          </a:prstGeom>
        </p:spPr>
      </p:pic>
    </p:spTree>
    <p:extLst>
      <p:ext uri="{BB962C8B-B14F-4D97-AF65-F5344CB8AC3E}">
        <p14:creationId xmlns:p14="http://schemas.microsoft.com/office/powerpoint/2010/main" val="15676568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39" y="415137"/>
            <a:ext cx="2125610"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Placeholder 48"/>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5764851" y="1252808"/>
            <a:ext cx="6140919" cy="3423534"/>
          </a:xfrm>
        </p:spPr>
      </p:pic>
      <p:sp>
        <p:nvSpPr>
          <p:cNvPr id="40" name="Oval 39"/>
          <p:cNvSpPr/>
          <p:nvPr/>
        </p:nvSpPr>
        <p:spPr>
          <a:xfrm>
            <a:off x="6020562" y="10737831"/>
            <a:ext cx="64546" cy="64546"/>
          </a:xfrm>
          <a:prstGeom prst="ellipse">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a:ln>
                  <a:noFill/>
                </a:ln>
                <a:solidFill>
                  <a:srgbClr val="FFFFFF"/>
                </a:solidFill>
                <a:effectLst/>
                <a:uLnTx/>
                <a:uFillTx/>
                <a:latin typeface="Calibri" panose="020F0502020204030204"/>
                <a:ea typeface="+mn-ea"/>
                <a:cs typeface="+mn-cs"/>
              </a:rPr>
              <a:t> </a:t>
            </a:r>
          </a:p>
        </p:txBody>
      </p:sp>
      <p:sp>
        <p:nvSpPr>
          <p:cNvPr id="2" name="Title 1"/>
          <p:cNvSpPr>
            <a:spLocks noGrp="1"/>
          </p:cNvSpPr>
          <p:nvPr>
            <p:ph type="title"/>
          </p:nvPr>
        </p:nvSpPr>
        <p:spPr/>
        <p:txBody>
          <a:bodyPr/>
          <a:lstStyle/>
          <a:p>
            <a:r>
              <a:rPr lang="en-US"/>
              <a:t>Surface for financial advisors</a:t>
            </a:r>
            <a:endParaRPr lang="en-US" dirty="0"/>
          </a:p>
        </p:txBody>
      </p:sp>
      <p:sp>
        <p:nvSpPr>
          <p:cNvPr id="16" name="Text Placeholder 15"/>
          <p:cNvSpPr>
            <a:spLocks noGrp="1"/>
          </p:cNvSpPr>
          <p:nvPr>
            <p:ph type="body" sz="quarter" idx="12"/>
          </p:nvPr>
        </p:nvSpPr>
        <p:spPr>
          <a:xfrm>
            <a:off x="577873" y="5133236"/>
            <a:ext cx="4619488" cy="215444"/>
          </a:xfrm>
        </p:spPr>
        <p:txBody>
          <a:bodyPr/>
          <a:lstStyle/>
          <a:p>
            <a:r>
              <a:rPr lang="en-US" dirty="0"/>
              <a:t>KEY ACCESSORIES </a:t>
            </a:r>
          </a:p>
        </p:txBody>
      </p:sp>
      <p:grpSp>
        <p:nvGrpSpPr>
          <p:cNvPr id="31" name="Group 30"/>
          <p:cNvGrpSpPr/>
          <p:nvPr/>
        </p:nvGrpSpPr>
        <p:grpSpPr>
          <a:xfrm>
            <a:off x="2381249" y="4644308"/>
            <a:ext cx="7553540" cy="602158"/>
            <a:chOff x="3915209" y="4649064"/>
            <a:chExt cx="7553540" cy="602158"/>
          </a:xfrm>
        </p:grpSpPr>
        <p:cxnSp>
          <p:nvCxnSpPr>
            <p:cNvPr id="33" name="Straight Connector 32"/>
            <p:cNvCxnSpPr>
              <a:cxnSpLocks/>
            </p:cNvCxnSpPr>
            <p:nvPr/>
          </p:nvCxnSpPr>
          <p:spPr>
            <a:xfrm>
              <a:off x="3915209" y="5251222"/>
              <a:ext cx="750802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flipV="1">
              <a:off x="11423238" y="4745666"/>
              <a:ext cx="0" cy="505554"/>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6" name="Oval 35"/>
            <p:cNvSpPr/>
            <p:nvPr/>
          </p:nvSpPr>
          <p:spPr bwMode="auto">
            <a:xfrm>
              <a:off x="11371376" y="464906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49" name="Group 48"/>
          <p:cNvGrpSpPr/>
          <p:nvPr/>
        </p:nvGrpSpPr>
        <p:grpSpPr>
          <a:xfrm>
            <a:off x="577735" y="5576371"/>
            <a:ext cx="963718" cy="588141"/>
            <a:chOff x="4532959" y="5532544"/>
            <a:chExt cx="1482684" cy="904858"/>
          </a:xfrm>
        </p:grpSpPr>
        <p:pic>
          <p:nvPicPr>
            <p:cNvPr id="51" name="Picture 5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32959" y="5816121"/>
              <a:ext cx="1106564" cy="621281"/>
            </a:xfrm>
            <a:prstGeom prst="rect">
              <a:avLst/>
            </a:prstGeom>
          </p:spPr>
        </p:pic>
        <p:pic>
          <p:nvPicPr>
            <p:cNvPr id="53" name="Picture 5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580530" y="5532544"/>
              <a:ext cx="1045336" cy="338641"/>
            </a:xfrm>
            <a:prstGeom prst="rect">
              <a:avLst/>
            </a:prstGeom>
          </p:spPr>
        </p:pic>
        <p:pic>
          <p:nvPicPr>
            <p:cNvPr id="56" name="Picture 5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pic>
        <p:nvPicPr>
          <p:cNvPr id="57" name="Picture 56" descr="Falcon_Family_01.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00536" y="5506541"/>
            <a:ext cx="1341528" cy="754833"/>
          </a:xfrm>
          <a:prstGeom prst="rect">
            <a:avLst/>
          </a:prstGeom>
        </p:spPr>
      </p:pic>
      <p:sp>
        <p:nvSpPr>
          <p:cNvPr id="58" name="Text Placeholder 37"/>
          <p:cNvSpPr>
            <a:spLocks noGrp="1"/>
          </p:cNvSpPr>
          <p:nvPr>
            <p:ph type="body" sz="quarter" idx="16"/>
          </p:nvPr>
        </p:nvSpPr>
        <p:spPr>
          <a:xfrm>
            <a:off x="2235452" y="5541403"/>
            <a:ext cx="1508704" cy="1192634"/>
          </a:xfrm>
        </p:spPr>
        <p:txBody>
          <a:bodyPr/>
          <a:lstStyle/>
          <a:p>
            <a:r>
              <a:rPr lang="en-US" spc="-10" dirty="0"/>
              <a:t>Surface Type Cover, Keyboards &amp; Mice</a:t>
            </a:r>
          </a:p>
          <a:p>
            <a:r>
              <a:rPr lang="en-US" sz="900" b="0" spc="-10" dirty="0">
                <a:latin typeface="Segoe UI Semilight" panose="020B0402040204020203" pitchFamily="34" charset="0"/>
                <a:cs typeface="Segoe UI Semilight" panose="020B0402040204020203" pitchFamily="34" charset="0"/>
              </a:rPr>
              <a:t>Optimized for fluid typing with well spaced mechanical keys, enlarged glass trackpads and ergonomic sculpting</a:t>
            </a:r>
          </a:p>
          <a:p>
            <a:endParaRPr lang="en-US" spc="-10" dirty="0"/>
          </a:p>
        </p:txBody>
      </p:sp>
      <p:pic>
        <p:nvPicPr>
          <p:cNvPr id="59" name="Picture 58" descr="Dock_06.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932442" y="5482153"/>
            <a:ext cx="1001121" cy="628704"/>
          </a:xfrm>
          <a:prstGeom prst="rect">
            <a:avLst/>
          </a:prstGeom>
        </p:spPr>
      </p:pic>
      <p:sp>
        <p:nvSpPr>
          <p:cNvPr id="60" name="Text Placeholder 33"/>
          <p:cNvSpPr>
            <a:spLocks noGrp="1"/>
          </p:cNvSpPr>
          <p:nvPr>
            <p:ph type="body" sz="quarter" idx="13"/>
          </p:nvPr>
        </p:nvSpPr>
        <p:spPr>
          <a:xfrm>
            <a:off x="5142351" y="5541403"/>
            <a:ext cx="1404154" cy="1031051"/>
          </a:xfrm>
        </p:spPr>
        <p:txBody>
          <a:bodyPr/>
          <a:lstStyle/>
          <a:p>
            <a:r>
              <a:rPr lang="en-US" spc="-10" dirty="0"/>
              <a:t>Surface Dock</a:t>
            </a:r>
          </a:p>
          <a:p>
            <a:r>
              <a:rPr lang="en-US" sz="900" b="0" spc="-10" dirty="0">
                <a:latin typeface="Segoe UI Semilight" panose="020B0402040204020203" pitchFamily="34" charset="0"/>
                <a:cs typeface="Segoe UI Semilight" panose="020B0402040204020203" pitchFamily="34" charset="0"/>
              </a:rPr>
              <a:t>From ultraportable to </a:t>
            </a:r>
            <a:r>
              <a:rPr lang="en-US" sz="900" b="0" spc="-10" dirty="0" err="1">
                <a:latin typeface="Segoe UI Semilight" panose="020B0402040204020203" pitchFamily="34" charset="0"/>
                <a:cs typeface="Segoe UI Semilight" panose="020B0402040204020203" pitchFamily="34" charset="0"/>
              </a:rPr>
              <a:t>ultraproductive</a:t>
            </a:r>
            <a:r>
              <a:rPr lang="en-US" sz="900" b="0" spc="-10" dirty="0">
                <a:latin typeface="Segoe UI Semilight" panose="020B0402040204020203" pitchFamily="34" charset="0"/>
                <a:cs typeface="Segoe UI Semilight" panose="020B0402040204020203" pitchFamily="34" charset="0"/>
              </a:rPr>
              <a:t>: Connect to dual monitors, speakers, a full-size keyboard and more</a:t>
            </a:r>
          </a:p>
          <a:p>
            <a:endParaRPr lang="en-US" spc="-10" dirty="0"/>
          </a:p>
        </p:txBody>
      </p:sp>
      <p:pic>
        <p:nvPicPr>
          <p:cNvPr id="61" name="Picture 6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823695" y="5875212"/>
            <a:ext cx="1209909" cy="680776"/>
          </a:xfrm>
          <a:prstGeom prst="rect">
            <a:avLst/>
          </a:prstGeom>
        </p:spPr>
      </p:pic>
      <p:grpSp>
        <p:nvGrpSpPr>
          <p:cNvPr id="62" name="Group 61"/>
          <p:cNvGrpSpPr/>
          <p:nvPr/>
        </p:nvGrpSpPr>
        <p:grpSpPr>
          <a:xfrm flipV="1">
            <a:off x="1588347" y="1114665"/>
            <a:ext cx="7344337" cy="541090"/>
            <a:chOff x="3865923" y="4710132"/>
            <a:chExt cx="7344337" cy="541090"/>
          </a:xfrm>
        </p:grpSpPr>
        <p:cxnSp>
          <p:nvCxnSpPr>
            <p:cNvPr id="63" name="Straight Connector 62"/>
            <p:cNvCxnSpPr>
              <a:cxnSpLocks/>
            </p:cNvCxnSpPr>
            <p:nvPr/>
          </p:nvCxnSpPr>
          <p:spPr>
            <a:xfrm flipV="1">
              <a:off x="3865923" y="5251222"/>
              <a:ext cx="729565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a:endCxn id="65" idx="4"/>
            </p:cNvCxnSpPr>
            <p:nvPr/>
          </p:nvCxnSpPr>
          <p:spPr>
            <a:xfrm flipV="1">
              <a:off x="11161574" y="4807505"/>
              <a:ext cx="0" cy="443717"/>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Oval 64"/>
            <p:cNvSpPr/>
            <p:nvPr/>
          </p:nvSpPr>
          <p:spPr bwMode="auto">
            <a:xfrm>
              <a:off x="11112887" y="4710132"/>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0" name="Text Placeholder 18"/>
          <p:cNvSpPr>
            <a:spLocks noGrp="1"/>
          </p:cNvSpPr>
          <p:nvPr>
            <p:ph type="body" sz="quarter" idx="17"/>
          </p:nvPr>
        </p:nvSpPr>
        <p:spPr>
          <a:xfrm>
            <a:off x="577735" y="1001502"/>
            <a:ext cx="6265271" cy="4180338"/>
          </a:xfrm>
        </p:spPr>
        <p:txBody>
          <a:bodyPr>
            <a:normAutofit fontScale="70000" lnSpcReduction="20000"/>
          </a:bodyPr>
          <a:lstStyle/>
          <a:p>
            <a:pPr>
              <a:spcAft>
                <a:spcPts val="1200"/>
              </a:spcAft>
            </a:pPr>
            <a:r>
              <a:rPr lang="en-US" sz="2000" dirty="0"/>
              <a:t>BENEFITS</a:t>
            </a:r>
          </a:p>
          <a:p>
            <a:pPr>
              <a:lnSpc>
                <a:spcPct val="100000"/>
              </a:lnSpc>
            </a:pPr>
            <a:r>
              <a:rPr lang="en-US" spc="0" dirty="0">
                <a:ea typeface="Segoe UI Semilight" charset="0"/>
                <a:cs typeface="Segoe UI Semilight" charset="0"/>
              </a:rPr>
              <a:t>Mobility + Power means better use of down time</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Thin, light design for mobility</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Intel Core M/i5/i7 runs touch friendly Windows programs + apps </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Eliminate the delays of logging into multiple devices throughout the day</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Easily move from tablet touch &amp; pen mode to laptop keyboard/mouse mode</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Powerful with long battery life</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USB, SD card and </a:t>
            </a:r>
            <a:r>
              <a:rPr lang="en-US" sz="1300" dirty="0" err="1">
                <a:solidFill>
                  <a:srgbClr val="505050"/>
                </a:solidFill>
                <a:latin typeface="Segoe UI Semilight" panose="020B0402040204020203" pitchFamily="34" charset="0"/>
                <a:cs typeface="Segoe UI Semilight" panose="020B0402040204020203" pitchFamily="34" charset="0"/>
              </a:rPr>
              <a:t>MiniDisplay</a:t>
            </a:r>
            <a:r>
              <a:rPr lang="en-US" sz="1300" dirty="0">
                <a:solidFill>
                  <a:srgbClr val="505050"/>
                </a:solidFill>
                <a:latin typeface="Segoe UI Semilight" panose="020B0402040204020203" pitchFamily="34" charset="0"/>
                <a:cs typeface="Segoe UI Semilight" panose="020B0402040204020203" pitchFamily="34" charset="0"/>
              </a:rPr>
              <a:t> ports for connecting to peripherals</a:t>
            </a:r>
          </a:p>
          <a:p>
            <a:pPr marL="0" lvl="1" defTabSz="896386">
              <a:lnSpc>
                <a:spcPct val="105000"/>
              </a:lnSpc>
            </a:pPr>
            <a:r>
              <a:rPr lang="en-US" sz="1400" b="1" dirty="0">
                <a:solidFill>
                  <a:schemeClr val="tx2"/>
                </a:solidFill>
                <a:latin typeface="+mn-lt"/>
              </a:rPr>
              <a:t>Leave a great impression</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Premium devices with high quality screens and materials</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Brilliant </a:t>
            </a:r>
            <a:r>
              <a:rPr lang="en-US" sz="1300" dirty="0" err="1">
                <a:solidFill>
                  <a:srgbClr val="505050"/>
                </a:solidFill>
                <a:latin typeface="Segoe UI Semilight" panose="020B0402040204020203" pitchFamily="34" charset="0"/>
                <a:cs typeface="Segoe UI Semilight" panose="020B0402040204020203" pitchFamily="34" charset="0"/>
              </a:rPr>
              <a:t>Pixelsense</a:t>
            </a:r>
            <a:r>
              <a:rPr lang="en-US" sz="1300" dirty="0">
                <a:solidFill>
                  <a:srgbClr val="505050"/>
                </a:solidFill>
                <a:latin typeface="Segoe UI Semilight" panose="020B0402040204020203" pitchFamily="34" charset="0"/>
                <a:cs typeface="Segoe UI Semilight" panose="020B0402040204020203" pitchFamily="34" charset="0"/>
              </a:rPr>
              <a:t>® touch screen for engaging with customers</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High def cameras and microphones for quality video conferencing and document scanning</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Streamline customer process by going paperless with touch screen, high quality digital inking and easy cloud access</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Capture electronic signatures or write progress notes with the Surface Pen1</a:t>
            </a:r>
          </a:p>
          <a:p>
            <a:pPr marL="0" lvl="1" defTabSz="896386">
              <a:lnSpc>
                <a:spcPct val="105000"/>
              </a:lnSpc>
            </a:pPr>
            <a:r>
              <a:rPr lang="en-US" sz="1400" b="1" dirty="0">
                <a:solidFill>
                  <a:schemeClr val="tx2"/>
                </a:solidFill>
                <a:latin typeface="+mn-lt"/>
              </a:rPr>
              <a:t>Benefit of 2-in-1</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Every Surface can move to various modes to accommodate different input needs</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Technology: high savings – one less platform to maintain and secure along with less device procurement</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Cost Savings Estimate: Three-year cost of 2-in-1 = $2719 vs. laptop + iPad = $4189. 2-in-1 device saves about </a:t>
            </a:r>
            <a:br>
              <a:rPr lang="en-US" sz="1300" dirty="0">
                <a:solidFill>
                  <a:srgbClr val="505050"/>
                </a:solidFill>
                <a:latin typeface="Segoe UI Semilight" panose="020B0402040204020203" pitchFamily="34" charset="0"/>
                <a:cs typeface="Segoe UI Semilight" panose="020B0402040204020203" pitchFamily="34" charset="0"/>
              </a:rPr>
            </a:br>
            <a:r>
              <a:rPr lang="en-US" sz="1300" dirty="0">
                <a:solidFill>
                  <a:srgbClr val="505050"/>
                </a:solidFill>
                <a:latin typeface="Segoe UI Semilight" panose="020B0402040204020203" pitchFamily="34" charset="0"/>
                <a:cs typeface="Segoe UI Semilight" panose="020B0402040204020203" pitchFamily="34" charset="0"/>
              </a:rPr>
              <a:t>35% over three years (including support, replacements, </a:t>
            </a:r>
            <a:r>
              <a:rPr lang="en-US" sz="1300" dirty="0" err="1">
                <a:solidFill>
                  <a:srgbClr val="505050"/>
                </a:solidFill>
                <a:latin typeface="Segoe UI Semilight" panose="020B0402040204020203" pitchFamily="34" charset="0"/>
                <a:cs typeface="Segoe UI Semilight" panose="020B0402040204020203" pitchFamily="34" charset="0"/>
              </a:rPr>
              <a:t>etc</a:t>
            </a:r>
            <a:r>
              <a:rPr lang="en-US" sz="1300" dirty="0">
                <a:solidFill>
                  <a:srgbClr val="505050"/>
                </a:solidFill>
                <a:latin typeface="Segoe UI Semilight" panose="020B0402040204020203" pitchFamily="34" charset="0"/>
                <a:cs typeface="Segoe UI Semilight" panose="020B0402040204020203" pitchFamily="34" charset="0"/>
              </a:rPr>
              <a:t>…)*</a:t>
            </a:r>
          </a:p>
          <a:p>
            <a:pPr>
              <a:lnSpc>
                <a:spcPct val="105000"/>
              </a:lnSpc>
            </a:pPr>
            <a:r>
              <a:rPr lang="en-US" spc="0" dirty="0">
                <a:cs typeface="Segoe UI Semilight" charset="0"/>
              </a:rPr>
              <a:t>Security &amp; Manageability</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Windows 10 enterprise security</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SEMM for added device security</a:t>
            </a:r>
          </a:p>
          <a:p>
            <a:pPr marL="274320" lvl="1" indent="-182880">
              <a:lnSpc>
                <a:spcPct val="105000"/>
              </a:lnSpc>
              <a:buFont typeface="Arial" panose="020B0604020202020204" pitchFamily="34" charset="0"/>
              <a:buChar char="•"/>
            </a:pPr>
            <a:r>
              <a:rPr lang="en-US" sz="1300" dirty="0">
                <a:solidFill>
                  <a:srgbClr val="505050"/>
                </a:solidFill>
                <a:latin typeface="Segoe UI Semilight" panose="020B0402040204020203" pitchFamily="34" charset="0"/>
                <a:cs typeface="Segoe UI Semilight" panose="020B0402040204020203" pitchFamily="34" charset="0"/>
              </a:rPr>
              <a:t>Can be simply and easily managed by IT with existing management tools like any other Windows device</a:t>
            </a:r>
          </a:p>
          <a:p>
            <a:endParaRPr lang="en-US" dirty="0"/>
          </a:p>
        </p:txBody>
      </p:sp>
      <p:sp>
        <p:nvSpPr>
          <p:cNvPr id="35" name="Text Placeholder 35"/>
          <p:cNvSpPr>
            <a:spLocks noGrp="1"/>
          </p:cNvSpPr>
          <p:nvPr>
            <p:ph type="body" sz="quarter" idx="13"/>
          </p:nvPr>
        </p:nvSpPr>
        <p:spPr>
          <a:xfrm>
            <a:off x="7633117" y="5541403"/>
            <a:ext cx="1549125" cy="1031051"/>
          </a:xfrm>
        </p:spPr>
        <p:txBody>
          <a:bodyPr/>
          <a:lstStyle/>
          <a:p>
            <a:r>
              <a:rPr lang="en-US" dirty="0"/>
              <a:t>Surface Pen</a:t>
            </a:r>
          </a:p>
          <a:p>
            <a:r>
              <a:rPr lang="en-US" sz="900" b="0" spc="-10" dirty="0">
                <a:latin typeface="Segoe UI Semilight" panose="020B0402040204020203" pitchFamily="34" charset="0"/>
                <a:cs typeface="Segoe UI Semilight" panose="020B0402040204020203" pitchFamily="34" charset="0"/>
              </a:rPr>
              <a:t>Enables note taking, annotating changes or questions on Edge, PowerPoint, PDF and capturing customer signatures</a:t>
            </a:r>
          </a:p>
          <a:p>
            <a:endParaRPr lang="en-US" dirty="0"/>
          </a:p>
        </p:txBody>
      </p:sp>
      <p:pic>
        <p:nvPicPr>
          <p:cNvPr id="37" name="Picture 36" descr="GovPens.ai"/>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20093" y="5585058"/>
            <a:ext cx="906702" cy="466492"/>
          </a:xfrm>
          <a:prstGeom prst="rect">
            <a:avLst/>
          </a:prstGeom>
        </p:spPr>
      </p:pic>
      <p:pic>
        <p:nvPicPr>
          <p:cNvPr id="38" name="Picture 37" descr="MCFB_Badge.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405521" y="5572484"/>
            <a:ext cx="404209" cy="504065"/>
          </a:xfrm>
          <a:prstGeom prst="rect">
            <a:avLst/>
          </a:prstGeom>
        </p:spPr>
      </p:pic>
      <p:sp>
        <p:nvSpPr>
          <p:cNvPr id="39" name="Text Placeholder 39"/>
          <p:cNvSpPr>
            <a:spLocks noGrp="1"/>
          </p:cNvSpPr>
          <p:nvPr>
            <p:ph type="body" sz="quarter" idx="18"/>
          </p:nvPr>
        </p:nvSpPr>
        <p:spPr>
          <a:xfrm>
            <a:off x="9963450" y="5541403"/>
            <a:ext cx="1574223" cy="1192634"/>
          </a:xfrm>
        </p:spPr>
        <p:txBody>
          <a:bodyPr/>
          <a:lstStyle/>
          <a:p>
            <a:r>
              <a:rPr lang="en-US" spc="-10" dirty="0"/>
              <a:t>Microsoft Complete </a:t>
            </a:r>
            <a:br>
              <a:rPr lang="en-US" spc="-10" dirty="0"/>
            </a:br>
            <a:r>
              <a:rPr lang="en-US" spc="-10" dirty="0"/>
              <a:t>for Business</a:t>
            </a:r>
          </a:p>
          <a:p>
            <a:r>
              <a:rPr lang="en-US" sz="900" b="0" spc="-10" dirty="0">
                <a:latin typeface="Segoe UI Semilight" panose="020B0402040204020203" pitchFamily="34" charset="0"/>
                <a:cs typeface="Segoe UI Semilight" panose="020B0402040204020203" pitchFamily="34" charset="0"/>
              </a:rPr>
              <a:t>Extended service and accident protection for Surface; includes setup and reimagining support for up to three years</a:t>
            </a:r>
          </a:p>
          <a:p>
            <a:endParaRPr lang="en-US" spc="-10" dirty="0"/>
          </a:p>
        </p:txBody>
      </p:sp>
      <p:sp>
        <p:nvSpPr>
          <p:cNvPr id="29" name="TextBox 28"/>
          <p:cNvSpPr txBox="1"/>
          <p:nvPr/>
        </p:nvSpPr>
        <p:spPr>
          <a:xfrm>
            <a:off x="484097" y="6485305"/>
            <a:ext cx="6267223"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*Accessories sold separately.</a:t>
            </a:r>
            <a:b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b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**Forrester Research, Microsoft Surface Pro 3 Delivers Reduced Device Costs And Improved Revenue, June 2015. Statistics based on using a Surface Pro 3 device. </a:t>
            </a:r>
          </a:p>
        </p:txBody>
      </p:sp>
    </p:spTree>
    <p:extLst>
      <p:ext uri="{BB962C8B-B14F-4D97-AF65-F5344CB8AC3E}">
        <p14:creationId xmlns:p14="http://schemas.microsoft.com/office/powerpoint/2010/main" val="422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611784" y="1869272"/>
            <a:ext cx="4320000" cy="992188"/>
          </a:xfrm>
        </p:spPr>
        <p:txBody>
          <a:bodyPr>
            <a:normAutofit fontScale="90000"/>
          </a:bodyPr>
          <a:lstStyle/>
          <a:p>
            <a:r>
              <a:rPr lang="en-US" dirty="0"/>
              <a:t>Let’s discuss your current business challenges</a:t>
            </a:r>
          </a:p>
        </p:txBody>
      </p:sp>
    </p:spTree>
    <p:extLst>
      <p:ext uri="{BB962C8B-B14F-4D97-AF65-F5344CB8AC3E}">
        <p14:creationId xmlns:p14="http://schemas.microsoft.com/office/powerpoint/2010/main" val="19621241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12" y="1222672"/>
            <a:ext cx="2453217" cy="441409"/>
          </a:xfrm>
          <a:prstGeom prst="rect">
            <a:avLst/>
          </a:prstGeom>
        </p:spPr>
      </p:pic>
      <p:sp>
        <p:nvSpPr>
          <p:cNvPr id="21" name="Text Placeholder 8"/>
          <p:cNvSpPr txBox="1">
            <a:spLocks/>
          </p:cNvSpPr>
          <p:nvPr/>
        </p:nvSpPr>
        <p:spPr>
          <a:xfrm>
            <a:off x="8275966" y="2236576"/>
            <a:ext cx="3496929" cy="2200602"/>
          </a:xfrm>
          <a:prstGeom prst="rect">
            <a:avLst/>
          </a:prstGeom>
        </p:spPr>
        <p:txBody>
          <a:bodyPr wrap="square" lIns="0" tIns="0" rIns="0" bIns="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 indent="-92075">
              <a:lnSpc>
                <a:spcPct val="100000"/>
              </a:lnSpc>
              <a:spcAft>
                <a:spcPts val="1800"/>
              </a:spcAft>
            </a:pPr>
            <a:r>
              <a:rPr lang="en-GB" sz="2000" dirty="0">
                <a:solidFill>
                  <a:schemeClr val="tx2"/>
                </a:solidFill>
                <a:latin typeface="Segoe UI Light" charset="0"/>
                <a:ea typeface="Segoe UI Light" charset="0"/>
                <a:cs typeface="Segoe UI Light" charset="0"/>
              </a:rPr>
              <a:t>“The Surface has definitely become the most important piece of technology that I own… it really allows me for the first time to be truly mobile.”</a:t>
            </a:r>
          </a:p>
          <a:p>
            <a:pPr marL="92075">
              <a:lnSpc>
                <a:spcPct val="100000"/>
              </a:lnSpc>
              <a:spcAft>
                <a:spcPts val="0"/>
              </a:spcAft>
            </a:pPr>
            <a:r>
              <a:rPr lang="en-GB" sz="1400" b="1" dirty="0">
                <a:latin typeface="Segoe UI Semilight" charset="0"/>
                <a:ea typeface="Segoe UI Semilight" charset="0"/>
                <a:cs typeface="Segoe UI Semilight" charset="0"/>
              </a:rPr>
              <a:t>Christian Wallace</a:t>
            </a:r>
          </a:p>
          <a:p>
            <a:pPr marL="92075">
              <a:lnSpc>
                <a:spcPct val="100000"/>
              </a:lnSpc>
              <a:spcAft>
                <a:spcPts val="0"/>
              </a:spcAft>
            </a:pPr>
            <a:r>
              <a:rPr lang="en-GB" sz="1400" dirty="0">
                <a:latin typeface="Segoe UI Semilight" charset="0"/>
                <a:ea typeface="Segoe UI Semilight" charset="0"/>
                <a:cs typeface="Segoe UI Semilight" charset="0"/>
              </a:rPr>
              <a:t>Tech analyst, Emancipation Capital</a:t>
            </a:r>
          </a:p>
        </p:txBody>
      </p:sp>
      <p:cxnSp>
        <p:nvCxnSpPr>
          <p:cNvPr id="25" name="Straight Connector 24"/>
          <p:cNvCxnSpPr/>
          <p:nvPr/>
        </p:nvCxnSpPr>
        <p:spPr>
          <a:xfrm>
            <a:off x="7946707" y="2236576"/>
            <a:ext cx="0" cy="4038885"/>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4"/>
          <p:cNvSpPr txBox="1">
            <a:spLocks/>
          </p:cNvSpPr>
          <p:nvPr/>
        </p:nvSpPr>
        <p:spPr>
          <a:xfrm>
            <a:off x="409711" y="2236574"/>
            <a:ext cx="6795422" cy="3037953"/>
          </a:xfrm>
          <a:prstGeom prst="rect">
            <a:avLst/>
          </a:prstGeom>
        </p:spPr>
        <p:txBody>
          <a:bodyPr lIns="0" tIns="0" rIns="0" bIns="0" numCol="2" spcCol="360000"/>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200"/>
              </a:spcAft>
            </a:pPr>
            <a:r>
              <a:rPr lang="en-GB" dirty="0">
                <a:latin typeface="Segoe UI Semilight" charset="0"/>
                <a:ea typeface="Segoe UI Semilight" charset="0"/>
                <a:cs typeface="Segoe UI Semilight" charset="0"/>
              </a:rPr>
              <a:t>Emancipation Capital has huge technology needs. Network and data security is paramount. But on the road, that poses a huge problem: how can Christian Wallace, a tech analyst, stay productive without the power of his desktop PC?</a:t>
            </a:r>
          </a:p>
          <a:p>
            <a:pPr marL="180000" indent="-180000">
              <a:spcAft>
                <a:spcPts val="600"/>
              </a:spcAft>
              <a:buFont typeface="Arial" charset="0"/>
              <a:buChar char="•"/>
            </a:pPr>
            <a:r>
              <a:rPr lang="en-GB" dirty="0">
                <a:latin typeface="Segoe UI Semilight" charset="0"/>
                <a:ea typeface="Segoe UI Semilight" charset="0"/>
                <a:cs typeface="Segoe UI Semilight" charset="0"/>
              </a:rPr>
              <a:t>Faster processing and more </a:t>
            </a:r>
            <a:br>
              <a:rPr lang="en-GB" dirty="0">
                <a:latin typeface="Segoe UI Semilight" charset="0"/>
                <a:ea typeface="Segoe UI Semilight" charset="0"/>
                <a:cs typeface="Segoe UI Semilight" charset="0"/>
              </a:rPr>
            </a:br>
            <a:r>
              <a:rPr lang="en-GB" dirty="0">
                <a:latin typeface="Segoe UI Semilight" charset="0"/>
                <a:ea typeface="Segoe UI Semilight" charset="0"/>
                <a:cs typeface="Segoe UI Semilight" charset="0"/>
              </a:rPr>
              <a:t>memory than PC </a:t>
            </a:r>
          </a:p>
          <a:p>
            <a:pPr marL="180000" indent="-180000">
              <a:spcAft>
                <a:spcPts val="600"/>
              </a:spcAft>
              <a:buFont typeface="Arial" charset="0"/>
              <a:buChar char="•"/>
            </a:pPr>
            <a:r>
              <a:rPr lang="en-GB" dirty="0">
                <a:latin typeface="Segoe UI Semilight" charset="0"/>
                <a:ea typeface="Segoe UI Semilight" charset="0"/>
                <a:cs typeface="Segoe UI Semilight" charset="0"/>
              </a:rPr>
              <a:t>Access to applications on-site</a:t>
            </a:r>
          </a:p>
          <a:p>
            <a:pPr marL="180000" indent="-180000">
              <a:spcAft>
                <a:spcPts val="600"/>
              </a:spcAft>
              <a:buFont typeface="Arial" charset="0"/>
              <a:buChar char="•"/>
            </a:pPr>
            <a:r>
              <a:rPr lang="en-GB" dirty="0">
                <a:latin typeface="Segoe UI Semilight" charset="0"/>
                <a:ea typeface="Segoe UI Semilight" charset="0"/>
                <a:cs typeface="Segoe UI Semilight" charset="0"/>
              </a:rPr>
              <a:t>Versatility of switching from PC </a:t>
            </a:r>
            <a:br>
              <a:rPr lang="en-GB" dirty="0">
                <a:latin typeface="Segoe UI Semilight" charset="0"/>
                <a:ea typeface="Segoe UI Semilight" charset="0"/>
                <a:cs typeface="Segoe UI Semilight" charset="0"/>
              </a:rPr>
            </a:br>
            <a:r>
              <a:rPr lang="en-GB" dirty="0">
                <a:latin typeface="Segoe UI Semilight" charset="0"/>
                <a:ea typeface="Segoe UI Semilight" charset="0"/>
                <a:cs typeface="Segoe UI Semilight" charset="0"/>
              </a:rPr>
              <a:t>to tablet to notepad</a:t>
            </a:r>
          </a:p>
          <a:p>
            <a:pPr marL="180000" indent="-180000">
              <a:spcAft>
                <a:spcPts val="600"/>
              </a:spcAft>
              <a:buFont typeface="Arial" charset="0"/>
              <a:buChar char="•"/>
            </a:pPr>
            <a:r>
              <a:rPr lang="en-GB" dirty="0">
                <a:latin typeface="Segoe UI Semilight" charset="0"/>
                <a:ea typeface="Segoe UI Semilight" charset="0"/>
                <a:cs typeface="Segoe UI Semilight" charset="0"/>
              </a:rPr>
              <a:t>The Surface Pro easily transforms into a PC when Christian’s back in the office. Then when he’s out and about, he can take notes with his Surface pen and isn’t reliant on finding typing them </a:t>
            </a:r>
            <a:br>
              <a:rPr lang="en-GB" dirty="0">
                <a:latin typeface="Segoe UI Semilight" charset="0"/>
                <a:ea typeface="Segoe UI Semilight" charset="0"/>
                <a:cs typeface="Segoe UI Semilight" charset="0"/>
              </a:rPr>
            </a:br>
            <a:r>
              <a:rPr lang="en-GB" dirty="0">
                <a:latin typeface="Segoe UI Semilight" charset="0"/>
                <a:ea typeface="Segoe UI Semilight" charset="0"/>
                <a:cs typeface="Segoe UI Semilight" charset="0"/>
              </a:rPr>
              <a:t>out on the keyboard.</a:t>
            </a:r>
          </a:p>
          <a:p>
            <a:pPr marL="180000" indent="-180000">
              <a:spcAft>
                <a:spcPts val="600"/>
              </a:spcAft>
              <a:buFont typeface="Arial" charset="0"/>
              <a:buChar char="•"/>
            </a:pPr>
            <a:r>
              <a:rPr lang="en-GB" dirty="0">
                <a:latin typeface="Segoe UI Semilight" charset="0"/>
                <a:ea typeface="Segoe UI Semilight" charset="0"/>
                <a:cs typeface="Segoe UI Semilight" charset="0"/>
              </a:rPr>
              <a:t>Surface Pro is now giving Christian stronger processing speed than his PC, and more memory. It loads faster, and he has access to all of the applications he needs, wherever he is. </a:t>
            </a:r>
          </a:p>
          <a:p>
            <a:pPr marL="180000" indent="-180000">
              <a:spcAft>
                <a:spcPts val="600"/>
              </a:spcAft>
              <a:buFont typeface="Arial" charset="0"/>
              <a:buChar char="•"/>
            </a:pPr>
            <a:endParaRPr lang="en-GB" dirty="0">
              <a:latin typeface="Segoe UI Semilight" charset="0"/>
              <a:ea typeface="Segoe UI Semilight" charset="0"/>
              <a:cs typeface="Segoe UI Semilight"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2" name="Picture 1"/>
          <p:cNvPicPr>
            <a:picLocks noChangeAspect="1"/>
          </p:cNvPicPr>
          <p:nvPr/>
        </p:nvPicPr>
        <p:blipFill rotWithShape="1">
          <a:blip r:embed="rId5"/>
          <a:srcRect t="16361" b="15526"/>
          <a:stretch/>
        </p:blipFill>
        <p:spPr>
          <a:xfrm>
            <a:off x="8386916" y="4731796"/>
            <a:ext cx="3626136" cy="1543665"/>
          </a:xfrm>
          <a:prstGeom prst="rect">
            <a:avLst/>
          </a:prstGeom>
        </p:spPr>
      </p:pic>
      <p:pic>
        <p:nvPicPr>
          <p:cNvPr id="9" name="Graphic 8" descr="Play">
            <a:hlinkClick r:id="rId6"/>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68325" y="5815270"/>
            <a:ext cx="361950" cy="361950"/>
          </a:xfrm>
          <a:prstGeom prst="rect">
            <a:avLst/>
          </a:prstGeom>
        </p:spPr>
      </p:pic>
      <p:sp>
        <p:nvSpPr>
          <p:cNvPr id="10" name="TextBox 9"/>
          <p:cNvSpPr txBox="1"/>
          <p:nvPr/>
        </p:nvSpPr>
        <p:spPr>
          <a:xfrm>
            <a:off x="930275" y="5913145"/>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15747653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92000" y="0"/>
            <a:ext cx="7200000" cy="6858000"/>
          </a:xfrm>
          <a:prstGeom prst="rect">
            <a:avLst/>
          </a:prstGeom>
        </p:spPr>
      </p:pic>
      <p:sp>
        <p:nvSpPr>
          <p:cNvPr id="3" name="Title 2"/>
          <p:cNvSpPr>
            <a:spLocks noGrp="1"/>
          </p:cNvSpPr>
          <p:nvPr>
            <p:ph type="title"/>
          </p:nvPr>
        </p:nvSpPr>
        <p:spPr>
          <a:xfrm>
            <a:off x="304800" y="1397000"/>
            <a:ext cx="3229708" cy="535531"/>
          </a:xfrm>
        </p:spPr>
        <p:txBody>
          <a:bodyPr wrap="square">
            <a:spAutoFit/>
          </a:bodyPr>
          <a:lstStyle/>
          <a:p>
            <a:r>
              <a:rPr lang="en-US" dirty="0"/>
              <a:t>Retail Banker</a:t>
            </a:r>
          </a:p>
        </p:txBody>
      </p:sp>
      <p:sp>
        <p:nvSpPr>
          <p:cNvPr id="2" name="Text Placeholder 1"/>
          <p:cNvSpPr>
            <a:spLocks noGrp="1"/>
          </p:cNvSpPr>
          <p:nvPr>
            <p:ph type="body" sz="quarter" idx="14"/>
          </p:nvPr>
        </p:nvSpPr>
        <p:spPr>
          <a:xfrm>
            <a:off x="304799" y="2705100"/>
            <a:ext cx="3308839" cy="3741738"/>
          </a:xfrm>
        </p:spPr>
        <p:txBody>
          <a:bodyPr/>
          <a:lstStyle/>
          <a:p>
            <a:r>
              <a:rPr lang="en-US" dirty="0"/>
              <a:t>Typical challenges:</a:t>
            </a:r>
          </a:p>
          <a:p>
            <a:pPr marL="180000" indent="-180000">
              <a:buFont typeface="Arial" charset="0"/>
              <a:buChar char="•"/>
            </a:pPr>
            <a:r>
              <a:rPr lang="en-US" b="0" dirty="0">
                <a:latin typeface="Segoe UI Semilight" charset="0"/>
                <a:ea typeface="Segoe UI Semilight" charset="0"/>
                <a:cs typeface="Segoe UI Semilight" charset="0"/>
              </a:rPr>
              <a:t>Serving customers faster and more efficiently with real-time, secure access to their finances.</a:t>
            </a:r>
          </a:p>
          <a:p>
            <a:pPr marL="180000" indent="-180000">
              <a:buFont typeface="Arial" charset="0"/>
              <a:buChar char="•"/>
            </a:pPr>
            <a:r>
              <a:rPr lang="en-US" b="0" dirty="0">
                <a:latin typeface="Segoe UI Semilight" charset="0"/>
                <a:ea typeface="Segoe UI Semilight" charset="0"/>
                <a:cs typeface="Segoe UI Semilight" charset="0"/>
              </a:rPr>
              <a:t>Managing customer relationships and delivering tailored recommendations on the spot whether “in-line” or on the move. </a:t>
            </a:r>
          </a:p>
          <a:p>
            <a:pPr marL="180000" indent="-180000">
              <a:buFont typeface="Arial" charset="0"/>
              <a:buChar char="•"/>
            </a:pPr>
            <a:r>
              <a:rPr lang="en-US" b="0" dirty="0">
                <a:latin typeface="Segoe UI Semilight" charset="0"/>
                <a:ea typeface="Segoe UI Semilight" charset="0"/>
                <a:cs typeface="Segoe UI Semilight" charset="0"/>
              </a:rPr>
              <a:t>Providing an intuitive, multichannel customer experience across devices so customers can get things done </a:t>
            </a:r>
            <a:br>
              <a:rPr lang="en-US" b="0" dirty="0">
                <a:latin typeface="Segoe UI Semilight" charset="0"/>
                <a:ea typeface="Segoe UI Semilight" charset="0"/>
                <a:cs typeface="Segoe UI Semilight" charset="0"/>
              </a:rPr>
            </a:br>
            <a:r>
              <a:rPr lang="en-US" b="0" dirty="0">
                <a:latin typeface="Segoe UI Semilight" charset="0"/>
                <a:ea typeface="Segoe UI Semilight" charset="0"/>
                <a:cs typeface="Segoe UI Semilight" charset="0"/>
              </a:rPr>
              <a:t>on their own terms. </a:t>
            </a:r>
          </a:p>
          <a:p>
            <a:endParaRPr lang="en-US" dirty="0"/>
          </a:p>
        </p:txBody>
      </p:sp>
    </p:spTree>
    <p:extLst>
      <p:ext uri="{BB962C8B-B14F-4D97-AF65-F5344CB8AC3E}">
        <p14:creationId xmlns:p14="http://schemas.microsoft.com/office/powerpoint/2010/main" val="132111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9203" y="1446213"/>
            <a:ext cx="5465048" cy="5039542"/>
          </a:xfrm>
          <a:prstGeom prst="rect">
            <a:avLst/>
          </a:prstGeom>
        </p:spPr>
      </p:pic>
      <p:sp>
        <p:nvSpPr>
          <p:cNvPr id="8" name="Title 1"/>
          <p:cNvSpPr txBox="1">
            <a:spLocks/>
          </p:cNvSpPr>
          <p:nvPr/>
        </p:nvSpPr>
        <p:spPr>
          <a:xfrm>
            <a:off x="6242102" y="1446213"/>
            <a:ext cx="3684413"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Retail Banker</a:t>
            </a:r>
          </a:p>
        </p:txBody>
      </p:sp>
      <p:sp>
        <p:nvSpPr>
          <p:cNvPr id="10" name="Text Placeholder 11"/>
          <p:cNvSpPr txBox="1">
            <a:spLocks/>
          </p:cNvSpPr>
          <p:nvPr/>
        </p:nvSpPr>
        <p:spPr>
          <a:xfrm>
            <a:off x="6242103" y="2678400"/>
            <a:ext cx="4959297" cy="3847207"/>
          </a:xfrm>
          <a:prstGeom prst="rect">
            <a:avLst/>
          </a:prstGeom>
        </p:spPr>
        <p:txBody>
          <a:bodyPr wrap="square">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pPr>
            <a:r>
              <a:rPr lang="en-US" dirty="0"/>
              <a:t>How we solve the problem:</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Securely access statements, contracts, and conversations with a range of Windows security protocols including Smart Screen, Microsoft Passport and Windows Hello. </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Provide innovative customer experiences with well-timed, targeted and relevant advice using Microsoft mobility and CRM solutions. </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Share and gain visibility into strategic initiatives and understand clients better by accessing every interaction across different channels. Surface devices support a comprehensive suite of integrated social marketing and listening capabilities to allow you to do just that. </a:t>
            </a:r>
          </a:p>
          <a:p>
            <a:pPr marL="180000" indent="-180000">
              <a:lnSpc>
                <a:spcPct val="100000"/>
              </a:lnSpc>
              <a:spcBef>
                <a:spcPts val="600"/>
              </a:spcBef>
              <a:buFont typeface="Arial" charset="0"/>
              <a:buChar char="•"/>
            </a:pPr>
            <a:r>
              <a:rPr lang="en-US" b="0" dirty="0">
                <a:latin typeface="Segoe UI Semilight" charset="0"/>
                <a:ea typeface="Segoe UI Semilight" charset="0"/>
                <a:cs typeface="Segoe UI Semilight" charset="0"/>
              </a:rPr>
              <a:t>Offer specialist advice on the spot with a video kiosk </a:t>
            </a:r>
            <a:br>
              <a:rPr lang="en-US" b="0" dirty="0">
                <a:latin typeface="Segoe UI Semilight" charset="0"/>
                <a:ea typeface="Segoe UI Semilight" charset="0"/>
                <a:cs typeface="Segoe UI Semilight" charset="0"/>
              </a:rPr>
            </a:br>
            <a:r>
              <a:rPr lang="en-US" b="0" dirty="0">
                <a:latin typeface="Segoe UI Semilight" charset="0"/>
                <a:ea typeface="Segoe UI Semilight" charset="0"/>
                <a:cs typeface="Segoe UI Semilight" charset="0"/>
              </a:rPr>
              <a:t>that </a:t>
            </a:r>
            <a:r>
              <a:rPr lang="en-US" b="0" dirty="0" err="1">
                <a:latin typeface="Segoe UI Semilight" charset="0"/>
                <a:ea typeface="Segoe UI Semilight" charset="0"/>
                <a:cs typeface="Segoe UI Semilight" charset="0"/>
              </a:rPr>
              <a:t>utilises</a:t>
            </a:r>
            <a:r>
              <a:rPr lang="en-US" b="0" dirty="0">
                <a:latin typeface="Segoe UI Semilight" charset="0"/>
                <a:ea typeface="Segoe UI Semilight" charset="0"/>
                <a:cs typeface="Segoe UI Semilight" charset="0"/>
              </a:rPr>
              <a:t> Skype for Business on any Surface device. Remote advisors can provide one-on-one tailored recommendations to free up in-store staff.</a:t>
            </a:r>
          </a:p>
        </p:txBody>
      </p:sp>
    </p:spTree>
    <p:extLst>
      <p:ext uri="{BB962C8B-B14F-4D97-AF65-F5344CB8AC3E}">
        <p14:creationId xmlns:p14="http://schemas.microsoft.com/office/powerpoint/2010/main" val="18697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4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64851" y="1252808"/>
            <a:ext cx="6140919" cy="3423534"/>
          </a:xfrm>
          <a:prstGeom prst="rect">
            <a:avLst/>
          </a:prstGeom>
        </p:spPr>
      </p:pic>
      <p:sp>
        <p:nvSpPr>
          <p:cNvPr id="5" name="Rectangle 4"/>
          <p:cNvSpPr/>
          <p:nvPr/>
        </p:nvSpPr>
        <p:spPr>
          <a:xfrm>
            <a:off x="204395" y="292395"/>
            <a:ext cx="1614259" cy="449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55"/>
          <p:cNvSpPr txBox="1">
            <a:spLocks noGrp="1"/>
          </p:cNvSpPr>
          <p:nvPr>
            <p:ph type="body" sz="quarter" idx="17"/>
          </p:nvPr>
        </p:nvSpPr>
        <p:spPr>
          <a:xfrm>
            <a:off x="577734" y="1004466"/>
            <a:ext cx="6043199" cy="4015971"/>
          </a:xfrm>
          <a:prstGeom prst="rect">
            <a:avLst/>
          </a:prstGeom>
          <a:solidFill>
            <a:schemeClr val="bg1"/>
          </a:solidFill>
        </p:spPr>
        <p:txBody>
          <a:bodyPr wrap="square" lIns="0" tIns="0" rIns="0" bIns="0" numCol="1" rtlCol="0">
            <a:spAutoFit/>
          </a:bodyPr>
          <a:lstStyle/>
          <a:p>
            <a:pPr>
              <a:spcAft>
                <a:spcPts val="1200"/>
              </a:spcAft>
            </a:pPr>
            <a:r>
              <a:rPr lang="en-US" dirty="0"/>
              <a:t>BENEFITS</a:t>
            </a:r>
          </a:p>
          <a:p>
            <a:pPr>
              <a:lnSpc>
                <a:spcPct val="85000"/>
              </a:lnSpc>
            </a:pPr>
            <a:r>
              <a:rPr lang="en-US" sz="1000" spc="0" dirty="0">
                <a:ea typeface="Segoe UI Semilight" charset="0"/>
                <a:cs typeface="Segoe UI Semilight" charset="0"/>
              </a:rPr>
              <a:t>Gain effortless mobility within the branch</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Thin, light design for mobility</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Intel Core M/i5/i7 runs touch friendly Windows programs + apps </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Easily move from tablet touch &amp; pen mode to laptop keyboard/mouse mode</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Powerful with long battery life </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No need for multiple devices</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USB, SD card and </a:t>
            </a:r>
            <a:r>
              <a:rPr lang="en-US" sz="900" dirty="0" err="1">
                <a:solidFill>
                  <a:srgbClr val="505050"/>
                </a:solidFill>
                <a:latin typeface="Segoe UI Semilight" panose="020B0402040204020203" pitchFamily="34" charset="0"/>
                <a:cs typeface="Segoe UI Semilight" panose="020B0402040204020203" pitchFamily="34" charset="0"/>
              </a:rPr>
              <a:t>MiniDisplay</a:t>
            </a:r>
            <a:r>
              <a:rPr lang="en-US" sz="900" dirty="0">
                <a:solidFill>
                  <a:srgbClr val="505050"/>
                </a:solidFill>
                <a:latin typeface="Segoe UI Semilight" panose="020B0402040204020203" pitchFamily="34" charset="0"/>
                <a:cs typeface="Segoe UI Semilight" panose="020B0402040204020203" pitchFamily="34" charset="0"/>
              </a:rPr>
              <a:t> ports for connecting to peripherals</a:t>
            </a:r>
          </a:p>
          <a:p>
            <a:pPr marL="0" lvl="1" defTabSz="896386">
              <a:lnSpc>
                <a:spcPct val="85000"/>
              </a:lnSpc>
            </a:pPr>
            <a:r>
              <a:rPr lang="en-US" sz="1000" b="1" dirty="0">
                <a:solidFill>
                  <a:schemeClr val="tx2"/>
                </a:solidFill>
                <a:latin typeface="+mn-lt"/>
              </a:rPr>
              <a:t>Greet customers with account data in hand for better customer engagement</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Premium devices with high quality screens and materials</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Brilliant </a:t>
            </a:r>
            <a:r>
              <a:rPr lang="en-US" sz="900" dirty="0" err="1">
                <a:solidFill>
                  <a:srgbClr val="505050"/>
                </a:solidFill>
                <a:latin typeface="Segoe UI Semilight" panose="020B0402040204020203" pitchFamily="34" charset="0"/>
                <a:cs typeface="Segoe UI Semilight" panose="020B0402040204020203" pitchFamily="34" charset="0"/>
              </a:rPr>
              <a:t>Pixelsense</a:t>
            </a:r>
            <a:r>
              <a:rPr lang="en-US" sz="900" dirty="0">
                <a:solidFill>
                  <a:srgbClr val="505050"/>
                </a:solidFill>
                <a:latin typeface="Segoe UI Semilight" panose="020B0402040204020203" pitchFamily="34" charset="0"/>
                <a:cs typeface="Segoe UI Semilight" panose="020B0402040204020203" pitchFamily="34" charset="0"/>
              </a:rPr>
              <a:t>® touch screen for engaging with customers</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High def cameras and microphones for quality video conferencing and document scanning</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Streamline customer process by going paperless with touch screen, high quality digital inking and easy cloud access</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Capture electronic signatures or write progress notes with the Surface Pen</a:t>
            </a:r>
            <a:r>
              <a:rPr lang="en-US" sz="900" baseline="30000" dirty="0">
                <a:solidFill>
                  <a:srgbClr val="505050"/>
                </a:solidFill>
                <a:latin typeface="Segoe UI Semilight" panose="020B0402040204020203" pitchFamily="34" charset="0"/>
                <a:cs typeface="Segoe UI Semilight" panose="020B0402040204020203" pitchFamily="34" charset="0"/>
              </a:rPr>
              <a:t>1</a:t>
            </a:r>
          </a:p>
          <a:p>
            <a:pPr marL="0" lvl="1" defTabSz="896386">
              <a:lnSpc>
                <a:spcPct val="85000"/>
              </a:lnSpc>
            </a:pPr>
            <a:r>
              <a:rPr lang="en-US" sz="1000" b="1" dirty="0">
                <a:solidFill>
                  <a:schemeClr val="tx2"/>
                </a:solidFill>
                <a:latin typeface="+mn-lt"/>
              </a:rPr>
              <a:t>Benefit of 2-in-1</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Every Surface can move to various modes to accommodate different input needs</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Technology: high savings – one less platform to maintain and secure along with less device procurement</a:t>
            </a:r>
          </a:p>
          <a:p>
            <a:pPr marL="274320" lvl="1" indent="-182880">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Cost savings estimate: Three-year cost of 2-in-1 = $2719 vs. laptop + iPad = $4189. 2-in-1 device saves about 35% over three years (including support, replacements, </a:t>
            </a:r>
            <a:r>
              <a:rPr lang="en-US" sz="900" dirty="0" err="1">
                <a:solidFill>
                  <a:srgbClr val="505050"/>
                </a:solidFill>
                <a:latin typeface="Segoe UI Semilight" panose="020B0402040204020203" pitchFamily="34" charset="0"/>
                <a:cs typeface="Segoe UI Semilight" panose="020B0402040204020203" pitchFamily="34" charset="0"/>
              </a:rPr>
              <a:t>etc</a:t>
            </a:r>
            <a:r>
              <a:rPr lang="en-US" sz="900" dirty="0">
                <a:solidFill>
                  <a:srgbClr val="505050"/>
                </a:solidFill>
                <a:latin typeface="Segoe UI Semilight" panose="020B0402040204020203" pitchFamily="34" charset="0"/>
                <a:cs typeface="Segoe UI Semilight" panose="020B0402040204020203" pitchFamily="34" charset="0"/>
              </a:rPr>
              <a:t>…)*</a:t>
            </a:r>
          </a:p>
          <a:p>
            <a:pPr>
              <a:lnSpc>
                <a:spcPct val="85000"/>
              </a:lnSpc>
            </a:pPr>
            <a:r>
              <a:rPr lang="en-US" sz="1000" spc="0" dirty="0">
                <a:cs typeface="Segoe UI Semilight" charset="0"/>
              </a:rPr>
              <a:t>Security &amp; Manageability </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Windows 10 enterprise security</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SEMM for added device security</a:t>
            </a:r>
          </a:p>
          <a:p>
            <a:pPr marL="274320" lvl="1" indent="-182880">
              <a:lnSpc>
                <a:spcPct val="85000"/>
              </a:lnSpc>
              <a:buFont typeface="Arial" panose="020B0604020202020204" pitchFamily="34" charset="0"/>
              <a:buChar char="•"/>
            </a:pPr>
            <a:r>
              <a:rPr lang="en-US" sz="900" dirty="0">
                <a:solidFill>
                  <a:srgbClr val="505050"/>
                </a:solidFill>
                <a:latin typeface="Segoe UI Semilight" panose="020B0402040204020203" pitchFamily="34" charset="0"/>
                <a:cs typeface="Segoe UI Semilight" panose="020B0402040204020203" pitchFamily="34" charset="0"/>
              </a:rPr>
              <a:t>Can be simply and easily managed by IT with existing management tools like any other Windows device</a:t>
            </a:r>
          </a:p>
        </p:txBody>
      </p:sp>
      <p:sp>
        <p:nvSpPr>
          <p:cNvPr id="2" name="Title 1"/>
          <p:cNvSpPr>
            <a:spLocks noGrp="1"/>
          </p:cNvSpPr>
          <p:nvPr>
            <p:ph type="title"/>
          </p:nvPr>
        </p:nvSpPr>
        <p:spPr>
          <a:xfrm>
            <a:off x="577874" y="415137"/>
            <a:ext cx="9638181" cy="443198"/>
          </a:xfrm>
        </p:spPr>
        <p:txBody>
          <a:bodyPr/>
          <a:lstStyle/>
          <a:p>
            <a:r>
              <a:rPr lang="en-US">
                <a:solidFill>
                  <a:srgbClr val="505050"/>
                </a:solidFill>
              </a:rPr>
              <a:t>Surface for retail bankers</a:t>
            </a:r>
            <a:endParaRPr lang="en-US" dirty="0"/>
          </a:p>
        </p:txBody>
      </p:sp>
      <p:sp>
        <p:nvSpPr>
          <p:cNvPr id="4" name="Text Placeholder 3"/>
          <p:cNvSpPr>
            <a:spLocks noGrp="1"/>
          </p:cNvSpPr>
          <p:nvPr>
            <p:ph type="body" sz="quarter" idx="12"/>
          </p:nvPr>
        </p:nvSpPr>
        <p:spPr>
          <a:xfrm>
            <a:off x="577873" y="5133236"/>
            <a:ext cx="4619488" cy="215444"/>
          </a:xfrm>
        </p:spPr>
        <p:txBody>
          <a:bodyPr/>
          <a:lstStyle/>
          <a:p>
            <a:r>
              <a:rPr lang="en-US"/>
              <a:t>KEY ACCESSORIES</a:t>
            </a:r>
            <a:endParaRPr lang="en-US" dirty="0"/>
          </a:p>
        </p:txBody>
      </p:sp>
      <p:pic>
        <p:nvPicPr>
          <p:cNvPr id="60" name="Picture 59" descr="GovPens.ai"/>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32323" y="5585058"/>
            <a:ext cx="906702" cy="466492"/>
          </a:xfrm>
          <a:prstGeom prst="rect">
            <a:avLst/>
          </a:prstGeom>
        </p:spPr>
      </p:pic>
      <p:sp>
        <p:nvSpPr>
          <p:cNvPr id="69" name="Text Placeholder 35"/>
          <p:cNvSpPr>
            <a:spLocks noGrp="1"/>
          </p:cNvSpPr>
          <p:nvPr>
            <p:ph type="body" sz="quarter" idx="14"/>
          </p:nvPr>
        </p:nvSpPr>
        <p:spPr>
          <a:xfrm>
            <a:off x="4195307" y="5541403"/>
            <a:ext cx="1632798" cy="1308050"/>
          </a:xfrm>
        </p:spPr>
        <p:txBody>
          <a:bodyPr/>
          <a:lstStyle/>
          <a:p>
            <a:r>
              <a:rPr lang="en-US" spc="-10" dirty="0"/>
              <a:t>Surface Pen</a:t>
            </a:r>
          </a:p>
          <a:p>
            <a:r>
              <a:rPr lang="en-US" sz="900" b="0" spc="-10" dirty="0">
                <a:latin typeface="Segoe UI Semilight" panose="020B0402040204020203" pitchFamily="34" charset="0"/>
                <a:cs typeface="Segoe UI Semilight" panose="020B0402040204020203" pitchFamily="34" charset="0"/>
              </a:rPr>
              <a:t>Enables note taking, annotating changes or questions on Edge, PowerPoint, PDF and capturing customer signatures</a:t>
            </a:r>
          </a:p>
          <a:p>
            <a:endParaRPr lang="en-US" spc="-10" dirty="0"/>
          </a:p>
        </p:txBody>
      </p:sp>
      <p:grpSp>
        <p:nvGrpSpPr>
          <p:cNvPr id="73" name="Group 72"/>
          <p:cNvGrpSpPr/>
          <p:nvPr/>
        </p:nvGrpSpPr>
        <p:grpSpPr>
          <a:xfrm>
            <a:off x="2381249" y="4862748"/>
            <a:ext cx="5539320" cy="383720"/>
            <a:chOff x="3915209" y="4867504"/>
            <a:chExt cx="5539320" cy="383720"/>
          </a:xfrm>
        </p:grpSpPr>
        <p:cxnSp>
          <p:nvCxnSpPr>
            <p:cNvPr id="75" name="Straight Connector 74"/>
            <p:cNvCxnSpPr>
              <a:cxnSpLocks/>
            </p:cNvCxnSpPr>
            <p:nvPr/>
          </p:nvCxnSpPr>
          <p:spPr>
            <a:xfrm>
              <a:off x="3915209" y="5251222"/>
              <a:ext cx="549380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V="1">
              <a:off x="9409018"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Oval 78"/>
            <p:cNvSpPr/>
            <p:nvPr/>
          </p:nvSpPr>
          <p:spPr bwMode="auto">
            <a:xfrm>
              <a:off x="9357156"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81" name="Group 80"/>
          <p:cNvGrpSpPr/>
          <p:nvPr/>
        </p:nvGrpSpPr>
        <p:grpSpPr>
          <a:xfrm flipV="1">
            <a:off x="1588347" y="1104504"/>
            <a:ext cx="8734987" cy="1026786"/>
            <a:chOff x="3865923" y="4224436"/>
            <a:chExt cx="8734987" cy="1026786"/>
          </a:xfrm>
        </p:grpSpPr>
        <p:cxnSp>
          <p:nvCxnSpPr>
            <p:cNvPr id="82" name="Straight Connector 81"/>
            <p:cNvCxnSpPr>
              <a:cxnSpLocks/>
            </p:cNvCxnSpPr>
            <p:nvPr/>
          </p:nvCxnSpPr>
          <p:spPr>
            <a:xfrm flipV="1">
              <a:off x="3865923" y="5251222"/>
              <a:ext cx="868630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a:endCxn id="84" idx="4"/>
            </p:cNvCxnSpPr>
            <p:nvPr/>
          </p:nvCxnSpPr>
          <p:spPr>
            <a:xfrm flipV="1">
              <a:off x="12552224" y="4321809"/>
              <a:ext cx="0" cy="929413"/>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4" name="Oval 83"/>
            <p:cNvSpPr/>
            <p:nvPr/>
          </p:nvSpPr>
          <p:spPr bwMode="auto">
            <a:xfrm>
              <a:off x="12503537" y="4224436"/>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85" name="Group 84"/>
          <p:cNvGrpSpPr/>
          <p:nvPr/>
        </p:nvGrpSpPr>
        <p:grpSpPr>
          <a:xfrm>
            <a:off x="5997105" y="5576371"/>
            <a:ext cx="963718" cy="588141"/>
            <a:chOff x="4532959" y="5532544"/>
            <a:chExt cx="1482684" cy="904858"/>
          </a:xfrm>
        </p:grpSpPr>
        <p:pic>
          <p:nvPicPr>
            <p:cNvPr id="86" name="Picture 8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32959" y="5816121"/>
              <a:ext cx="1106564" cy="621281"/>
            </a:xfrm>
            <a:prstGeom prst="rect">
              <a:avLst/>
            </a:prstGeom>
          </p:spPr>
        </p:pic>
        <p:pic>
          <p:nvPicPr>
            <p:cNvPr id="87" name="Picture 8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80530" y="5532544"/>
              <a:ext cx="1045336" cy="338641"/>
            </a:xfrm>
            <a:prstGeom prst="rect">
              <a:avLst/>
            </a:prstGeom>
          </p:spPr>
        </p:pic>
        <p:pic>
          <p:nvPicPr>
            <p:cNvPr id="88" name="Picture 8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pic>
        <p:nvPicPr>
          <p:cNvPr id="89" name="Picture 88" descr="Falcon_Family_01.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519906" y="5506541"/>
            <a:ext cx="1341528" cy="754833"/>
          </a:xfrm>
          <a:prstGeom prst="rect">
            <a:avLst/>
          </a:prstGeom>
        </p:spPr>
      </p:pic>
      <p:sp>
        <p:nvSpPr>
          <p:cNvPr id="90" name="Text Placeholder 37"/>
          <p:cNvSpPr>
            <a:spLocks noGrp="1"/>
          </p:cNvSpPr>
          <p:nvPr>
            <p:ph type="body" sz="quarter" idx="16"/>
          </p:nvPr>
        </p:nvSpPr>
        <p:spPr>
          <a:xfrm>
            <a:off x="7685054" y="5541403"/>
            <a:ext cx="1508704" cy="1192634"/>
          </a:xfrm>
        </p:spPr>
        <p:txBody>
          <a:bodyPr/>
          <a:lstStyle/>
          <a:p>
            <a:r>
              <a:rPr lang="en-US" spc="-10" dirty="0"/>
              <a:t>Surface Type Cover, Keyboards &amp; Mice</a:t>
            </a:r>
          </a:p>
          <a:p>
            <a:r>
              <a:rPr lang="en-US" sz="900" b="0" spc="-10" dirty="0">
                <a:latin typeface="Segoe UI Semilight" panose="020B0402040204020203" pitchFamily="34" charset="0"/>
                <a:cs typeface="Segoe UI Semilight" panose="020B0402040204020203" pitchFamily="34" charset="0"/>
              </a:rPr>
              <a:t>Optimized for fluid typing with well spaced mechanical keys, enlarged glass trackpads and ergonomic sculpting</a:t>
            </a:r>
          </a:p>
          <a:p>
            <a:endParaRPr lang="en-US" spc="-10" dirty="0"/>
          </a:p>
        </p:txBody>
      </p:sp>
      <p:pic>
        <p:nvPicPr>
          <p:cNvPr id="94" name="Picture 93" descr="Dock_06.pn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72263" y="5482153"/>
            <a:ext cx="1001121" cy="628704"/>
          </a:xfrm>
          <a:prstGeom prst="rect">
            <a:avLst/>
          </a:prstGeom>
        </p:spPr>
      </p:pic>
      <p:sp>
        <p:nvSpPr>
          <p:cNvPr id="95" name="Text Placeholder 33"/>
          <p:cNvSpPr>
            <a:spLocks noGrp="1"/>
          </p:cNvSpPr>
          <p:nvPr>
            <p:ph type="body" sz="quarter" idx="13"/>
          </p:nvPr>
        </p:nvSpPr>
        <p:spPr>
          <a:xfrm>
            <a:off x="1818654" y="5541403"/>
            <a:ext cx="1404154" cy="1031051"/>
          </a:xfrm>
        </p:spPr>
        <p:txBody>
          <a:bodyPr/>
          <a:lstStyle/>
          <a:p>
            <a:r>
              <a:rPr lang="en-US" spc="-10" dirty="0"/>
              <a:t>Surface Dock</a:t>
            </a:r>
          </a:p>
          <a:p>
            <a:r>
              <a:rPr lang="en-US" sz="900" b="0" spc="-10" dirty="0">
                <a:latin typeface="Segoe UI Semilight" panose="020B0402040204020203" pitchFamily="34" charset="0"/>
                <a:cs typeface="Segoe UI Semilight" panose="020B0402040204020203" pitchFamily="34" charset="0"/>
              </a:rPr>
              <a:t>From ultraportable to </a:t>
            </a:r>
            <a:r>
              <a:rPr lang="en-US" sz="900" b="0" spc="-10" dirty="0" err="1">
                <a:latin typeface="Segoe UI Semilight" panose="020B0402040204020203" pitchFamily="34" charset="0"/>
                <a:cs typeface="Segoe UI Semilight" panose="020B0402040204020203" pitchFamily="34" charset="0"/>
              </a:rPr>
              <a:t>ultraproductive</a:t>
            </a:r>
            <a:r>
              <a:rPr lang="en-US" sz="900" b="0" spc="-10" dirty="0">
                <a:latin typeface="Segoe UI Semilight" panose="020B0402040204020203" pitchFamily="34" charset="0"/>
                <a:cs typeface="Segoe UI Semilight" panose="020B0402040204020203" pitchFamily="34" charset="0"/>
              </a:rPr>
              <a:t>: Connect to dual monitors, speakers, a full-size keyboard and more</a:t>
            </a:r>
          </a:p>
          <a:p>
            <a:endParaRPr lang="en-US" spc="-10" dirty="0"/>
          </a:p>
        </p:txBody>
      </p:sp>
      <p:pic>
        <p:nvPicPr>
          <p:cNvPr id="96" name="Picture 9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63516" y="5875212"/>
            <a:ext cx="1209909" cy="680776"/>
          </a:xfrm>
          <a:prstGeom prst="rect">
            <a:avLst/>
          </a:prstGeom>
        </p:spPr>
      </p:pic>
      <p:sp>
        <p:nvSpPr>
          <p:cNvPr id="29" name="TextBox 28"/>
          <p:cNvSpPr txBox="1"/>
          <p:nvPr/>
        </p:nvSpPr>
        <p:spPr>
          <a:xfrm>
            <a:off x="484097" y="6485305"/>
            <a:ext cx="6267223"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*Accessories sold separately.</a:t>
            </a:r>
            <a:b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b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**Forrester Research, Microsoft Surface Pro 3 Delivers Reduced Device Costs And Improved Revenue, June 2015. Statistics based on using a Surface Pro 3 device. </a:t>
            </a:r>
          </a:p>
        </p:txBody>
      </p:sp>
      <p:pic>
        <p:nvPicPr>
          <p:cNvPr id="32" name="Picture 31" descr="MCFB_Badge.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405521" y="5572484"/>
            <a:ext cx="404209" cy="504065"/>
          </a:xfrm>
          <a:prstGeom prst="rect">
            <a:avLst/>
          </a:prstGeom>
        </p:spPr>
      </p:pic>
      <p:sp>
        <p:nvSpPr>
          <p:cNvPr id="33" name="Text Placeholder 39"/>
          <p:cNvSpPr>
            <a:spLocks noGrp="1"/>
          </p:cNvSpPr>
          <p:nvPr>
            <p:ph type="body" sz="quarter" idx="18"/>
          </p:nvPr>
        </p:nvSpPr>
        <p:spPr>
          <a:xfrm>
            <a:off x="9963450" y="5541403"/>
            <a:ext cx="1574223" cy="1192634"/>
          </a:xfrm>
        </p:spPr>
        <p:txBody>
          <a:bodyPr/>
          <a:lstStyle/>
          <a:p>
            <a:r>
              <a:rPr lang="en-US" spc="-10" dirty="0"/>
              <a:t>Microsoft Complete </a:t>
            </a:r>
            <a:br>
              <a:rPr lang="en-US" spc="-10" dirty="0"/>
            </a:br>
            <a:r>
              <a:rPr lang="en-US" spc="-10" dirty="0"/>
              <a:t>for Business</a:t>
            </a:r>
          </a:p>
          <a:p>
            <a:r>
              <a:rPr lang="en-US" sz="900" b="0" spc="-10" dirty="0">
                <a:latin typeface="Segoe UI Semilight" panose="020B0402040204020203" pitchFamily="34" charset="0"/>
                <a:cs typeface="Segoe UI Semilight" panose="020B0402040204020203" pitchFamily="34" charset="0"/>
              </a:rPr>
              <a:t>Extended service and accident protection for Surface; includes setup and reimagining support for up to three years</a:t>
            </a:r>
          </a:p>
          <a:p>
            <a:endParaRPr lang="en-US" spc="-10" dirty="0"/>
          </a:p>
        </p:txBody>
      </p:sp>
    </p:spTree>
    <p:extLst>
      <p:ext uri="{BB962C8B-B14F-4D97-AF65-F5344CB8AC3E}">
        <p14:creationId xmlns:p14="http://schemas.microsoft.com/office/powerpoint/2010/main" val="6304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92000" y="0"/>
            <a:ext cx="7200000" cy="6858000"/>
          </a:xfrm>
          <a:prstGeom prst="rect">
            <a:avLst/>
          </a:prstGeom>
        </p:spPr>
      </p:pic>
      <p:sp>
        <p:nvSpPr>
          <p:cNvPr id="3" name="Title 2"/>
          <p:cNvSpPr>
            <a:spLocks noGrp="1"/>
          </p:cNvSpPr>
          <p:nvPr>
            <p:ph type="title"/>
          </p:nvPr>
        </p:nvSpPr>
        <p:spPr>
          <a:xfrm>
            <a:off x="304800" y="1397000"/>
            <a:ext cx="3229708" cy="978729"/>
          </a:xfrm>
        </p:spPr>
        <p:txBody>
          <a:bodyPr wrap="square">
            <a:spAutoFit/>
          </a:bodyPr>
          <a:lstStyle/>
          <a:p>
            <a:r>
              <a:rPr lang="en-GB" dirty="0">
                <a:gradFill>
                  <a:gsLst>
                    <a:gs pos="2917">
                      <a:schemeClr val="tx1"/>
                    </a:gs>
                    <a:gs pos="30000">
                      <a:schemeClr val="tx1"/>
                    </a:gs>
                  </a:gsLst>
                  <a:lin ang="5400000" scaled="0"/>
                </a:gradFill>
              </a:rPr>
              <a:t>Insurance sales &amp; claims</a:t>
            </a:r>
          </a:p>
        </p:txBody>
      </p:sp>
      <p:sp>
        <p:nvSpPr>
          <p:cNvPr id="2" name="Text Placeholder 1"/>
          <p:cNvSpPr>
            <a:spLocks noGrp="1"/>
          </p:cNvSpPr>
          <p:nvPr>
            <p:ph type="body" sz="quarter" idx="14"/>
          </p:nvPr>
        </p:nvSpPr>
        <p:spPr>
          <a:xfrm>
            <a:off x="304799" y="2705100"/>
            <a:ext cx="3308839" cy="3741738"/>
          </a:xfrm>
        </p:spPr>
        <p:txBody>
          <a:bodyPr/>
          <a:lstStyle/>
          <a:p>
            <a:r>
              <a:rPr lang="en-US" dirty="0"/>
              <a:t>Typical challenges:</a:t>
            </a:r>
          </a:p>
          <a:p>
            <a:pPr marL="180000" indent="-180000">
              <a:buFont typeface="Arial" charset="0"/>
              <a:buChar char="•"/>
            </a:pPr>
            <a:r>
              <a:rPr lang="en-US" b="0" dirty="0">
                <a:latin typeface="Segoe UI Semilight" charset="0"/>
                <a:ea typeface="Segoe UI Semilight" charset="0"/>
                <a:cs typeface="Segoe UI Semilight" charset="0"/>
              </a:rPr>
              <a:t>Tight regulations</a:t>
            </a:r>
          </a:p>
          <a:p>
            <a:pPr marL="180000" indent="-180000">
              <a:buFont typeface="Arial" charset="0"/>
              <a:buChar char="•"/>
            </a:pPr>
            <a:r>
              <a:rPr lang="en-US" b="0" dirty="0">
                <a:latin typeface="Segoe UI Semilight" charset="0"/>
                <a:ea typeface="Segoe UI Semilight" charset="0"/>
                <a:cs typeface="Segoe UI Semilight" charset="0"/>
              </a:rPr>
              <a:t>Limited margins</a:t>
            </a:r>
          </a:p>
          <a:p>
            <a:pPr marL="180000" indent="-180000">
              <a:buFont typeface="Arial" charset="0"/>
              <a:buChar char="•"/>
            </a:pPr>
            <a:r>
              <a:rPr lang="en-US" b="0" dirty="0">
                <a:latin typeface="Segoe UI Semilight" charset="0"/>
                <a:ea typeface="Segoe UI Semilight" charset="0"/>
                <a:cs typeface="Segoe UI Semilight" charset="0"/>
              </a:rPr>
              <a:t>Customer loyalty</a:t>
            </a:r>
          </a:p>
          <a:p>
            <a:pPr marL="180000" indent="-180000">
              <a:buFont typeface="Arial" charset="0"/>
              <a:buChar char="•"/>
            </a:pPr>
            <a:r>
              <a:rPr lang="en-US" b="0" dirty="0">
                <a:latin typeface="Segoe UI Semilight" charset="0"/>
                <a:ea typeface="Segoe UI Semilight" charset="0"/>
                <a:cs typeface="Segoe UI Semilight" charset="0"/>
              </a:rPr>
              <a:t>High seller turnover</a:t>
            </a:r>
          </a:p>
          <a:p>
            <a:endParaRPr lang="en-US" dirty="0"/>
          </a:p>
        </p:txBody>
      </p:sp>
    </p:spTree>
    <p:extLst>
      <p:ext uri="{BB962C8B-B14F-4D97-AF65-F5344CB8AC3E}">
        <p14:creationId xmlns:p14="http://schemas.microsoft.com/office/powerpoint/2010/main" val="156581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7200000" cy="6858000"/>
          </a:xfrm>
          <a:prstGeom prst="rect">
            <a:avLst/>
          </a:prstGeom>
        </p:spPr>
      </p:pic>
      <p:sp>
        <p:nvSpPr>
          <p:cNvPr id="2" name="Title 1"/>
          <p:cNvSpPr>
            <a:spLocks noGrp="1"/>
          </p:cNvSpPr>
          <p:nvPr>
            <p:ph type="title"/>
          </p:nvPr>
        </p:nvSpPr>
        <p:spPr>
          <a:xfrm>
            <a:off x="7506977" y="1397000"/>
            <a:ext cx="3484685" cy="978729"/>
          </a:xfrm>
        </p:spPr>
        <p:txBody>
          <a:bodyPr wrap="square">
            <a:spAutoFit/>
          </a:bodyPr>
          <a:lstStyle/>
          <a:p>
            <a:r>
              <a:rPr lang="en-US" dirty="0"/>
              <a:t>Insurance sales &amp; claims</a:t>
            </a:r>
          </a:p>
        </p:txBody>
      </p:sp>
      <p:sp>
        <p:nvSpPr>
          <p:cNvPr id="3" name="Text Placeholder 2"/>
          <p:cNvSpPr>
            <a:spLocks noGrp="1"/>
          </p:cNvSpPr>
          <p:nvPr>
            <p:ph type="body" sz="quarter" idx="14"/>
          </p:nvPr>
        </p:nvSpPr>
        <p:spPr>
          <a:xfrm>
            <a:off x="7506976" y="2678400"/>
            <a:ext cx="3851903" cy="2554545"/>
          </a:xfrm>
        </p:spPr>
        <p:txBody>
          <a:bodyPr wrap="square">
            <a:spAutoFit/>
          </a:bodyPr>
          <a:lstStyle/>
          <a:p>
            <a:pPr>
              <a:spcAft>
                <a:spcPts val="0"/>
              </a:spcAft>
            </a:pPr>
            <a:r>
              <a:rPr lang="en-US" sz="1400" b="1" dirty="0">
                <a:latin typeface="Segoe UI" charset="0"/>
                <a:ea typeface="Segoe UI" charset="0"/>
                <a:cs typeface="Segoe UI" charset="0"/>
              </a:rPr>
              <a:t>How we solve the problem:</a:t>
            </a:r>
          </a:p>
          <a:p>
            <a:pPr marL="180000" indent="-180000">
              <a:spcAft>
                <a:spcPts val="0"/>
              </a:spcAft>
              <a:buFont typeface="Arial" charset="0"/>
              <a:buChar char="•"/>
            </a:pPr>
            <a:r>
              <a:rPr lang="en-US" sz="1400" dirty="0">
                <a:latin typeface="Segoe UI Semilight" charset="0"/>
                <a:cs typeface="Segoe UI Semilight" charset="0"/>
              </a:rPr>
              <a:t>Devices that allow you to maximize sales efficiencies by making use of down time</a:t>
            </a:r>
          </a:p>
          <a:p>
            <a:pPr marL="180000" indent="-180000">
              <a:spcAft>
                <a:spcPts val="0"/>
              </a:spcAft>
              <a:buFont typeface="Arial" charset="0"/>
              <a:buChar char="•"/>
            </a:pPr>
            <a:r>
              <a:rPr lang="en-US" sz="1400" dirty="0">
                <a:latin typeface="Segoe UI Semilight" charset="0"/>
                <a:cs typeface="Segoe UI Semilight" charset="0"/>
              </a:rPr>
              <a:t>Brilliant premium products with touch screen for brand alignment and employee retention</a:t>
            </a:r>
          </a:p>
          <a:p>
            <a:pPr marL="180000" indent="-180000">
              <a:spcAft>
                <a:spcPts val="0"/>
              </a:spcAft>
              <a:buFont typeface="Arial" charset="0"/>
              <a:buChar char="•"/>
            </a:pPr>
            <a:r>
              <a:rPr lang="en-US" sz="1400" dirty="0">
                <a:latin typeface="Segoe UI Semilight" charset="0"/>
                <a:cs typeface="Segoe UI Semilight" charset="0"/>
              </a:rPr>
              <a:t>Touch screen, digital inking for paperless scenarios like note taking and signature captures</a:t>
            </a:r>
          </a:p>
          <a:p>
            <a:pPr marL="180000" indent="-180000">
              <a:spcAft>
                <a:spcPts val="0"/>
              </a:spcAft>
              <a:buFont typeface="Arial" charset="0"/>
              <a:buChar char="•"/>
            </a:pPr>
            <a:r>
              <a:rPr lang="en-US" sz="1400" dirty="0">
                <a:latin typeface="Segoe UI Semilight" charset="0"/>
                <a:cs typeface="Segoe UI Semilight" charset="0"/>
              </a:rPr>
              <a:t>High quality cameras for capturing data and imagery</a:t>
            </a:r>
          </a:p>
        </p:txBody>
      </p:sp>
    </p:spTree>
    <p:extLst>
      <p:ext uri="{BB962C8B-B14F-4D97-AF65-F5344CB8AC3E}">
        <p14:creationId xmlns:p14="http://schemas.microsoft.com/office/powerpoint/2010/main" val="56927423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 y="415137"/>
            <a:ext cx="1988138" cy="443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7874" y="415137"/>
            <a:ext cx="9638181" cy="443198"/>
          </a:xfrm>
        </p:spPr>
        <p:txBody>
          <a:bodyPr/>
          <a:lstStyle/>
          <a:p>
            <a:r>
              <a:rPr lang="en-US" dirty="0">
                <a:solidFill>
                  <a:srgbClr val="505050"/>
                </a:solidFill>
              </a:rPr>
              <a:t>Surface for insurance sales &amp; claims</a:t>
            </a:r>
          </a:p>
        </p:txBody>
      </p:sp>
      <p:sp>
        <p:nvSpPr>
          <p:cNvPr id="43" name="Text Placeholder 15"/>
          <p:cNvSpPr>
            <a:spLocks noGrp="1"/>
          </p:cNvSpPr>
          <p:nvPr>
            <p:ph type="body" sz="quarter" idx="12"/>
          </p:nvPr>
        </p:nvSpPr>
        <p:spPr>
          <a:xfrm>
            <a:off x="577873" y="5133236"/>
            <a:ext cx="4619488" cy="507831"/>
          </a:xfrm>
        </p:spPr>
        <p:txBody>
          <a:bodyPr/>
          <a:lstStyle/>
          <a:p>
            <a:r>
              <a:rPr lang="en-US" dirty="0"/>
              <a:t>KEY ACCESSORIES </a:t>
            </a:r>
          </a:p>
          <a:p>
            <a:endParaRPr lang="en-US" dirty="0"/>
          </a:p>
        </p:txBody>
      </p:sp>
      <p:sp>
        <p:nvSpPr>
          <p:cNvPr id="44" name="Text Placeholder 22"/>
          <p:cNvSpPr>
            <a:spLocks noGrp="1"/>
          </p:cNvSpPr>
          <p:nvPr>
            <p:ph type="body" sz="quarter" idx="17"/>
          </p:nvPr>
        </p:nvSpPr>
        <p:spPr>
          <a:xfrm>
            <a:off x="577871" y="1009969"/>
            <a:ext cx="6076929" cy="4123267"/>
          </a:xfrm>
        </p:spPr>
        <p:txBody>
          <a:bodyPr>
            <a:normAutofit fontScale="92500" lnSpcReduction="20000"/>
          </a:bodyPr>
          <a:lstStyle/>
          <a:p>
            <a:pPr>
              <a:spcAft>
                <a:spcPts val="1200"/>
              </a:spcAft>
            </a:pPr>
            <a:r>
              <a:rPr lang="en-US" sz="1500" dirty="0"/>
              <a:t>BENEFITS</a:t>
            </a:r>
          </a:p>
          <a:p>
            <a:pPr lvl="0">
              <a:lnSpc>
                <a:spcPct val="105000"/>
              </a:lnSpc>
            </a:pPr>
            <a:r>
              <a:rPr lang="en-US" sz="1100" spc="0" dirty="0">
                <a:cs typeface="Segoe UI Semilight" charset="0"/>
              </a:rPr>
              <a:t>Gain effortless mobility within the branch</a:t>
            </a:r>
          </a:p>
          <a:p>
            <a:pPr marL="274320" lvl="1" indent="-182880">
              <a:lnSpc>
                <a:spcPct val="105000"/>
              </a:lnSpc>
              <a:buFont typeface="Arial" panose="020B0604020202020204" pitchFamily="34" charset="0"/>
              <a:buChar char="•"/>
              <a:defRPr/>
            </a:pPr>
            <a:r>
              <a:rPr lang="en-US" sz="1000" dirty="0">
                <a:latin typeface="Segoe UI Semilight" panose="020B0402040204020203" pitchFamily="34" charset="0"/>
                <a:cs typeface="Segoe UI Semilight" panose="020B0402040204020203" pitchFamily="34" charset="0"/>
              </a:rPr>
              <a:t>Thin, light design for mobility</a:t>
            </a:r>
          </a:p>
          <a:p>
            <a:pPr marL="274320" lvl="1" indent="-182880">
              <a:lnSpc>
                <a:spcPct val="105000"/>
              </a:lnSpc>
              <a:buFont typeface="Arial" panose="020B0604020202020204" pitchFamily="34" charset="0"/>
              <a:buChar char="•"/>
            </a:pPr>
            <a:r>
              <a:rPr lang="en-US" sz="1000" dirty="0">
                <a:latin typeface="Segoe UI Semilight" panose="020B0402040204020203" pitchFamily="34" charset="0"/>
                <a:cs typeface="Segoe UI Semilight" panose="020B0402040204020203" pitchFamily="34" charset="0"/>
              </a:rPr>
              <a:t>Intel Core M/i5/i7 runs touch friendly Windows programs + apps </a:t>
            </a:r>
          </a:p>
          <a:p>
            <a:pPr marL="274320" lvl="1" indent="-182880">
              <a:lnSpc>
                <a:spcPct val="105000"/>
              </a:lnSpc>
              <a:buFont typeface="Arial" panose="020B0604020202020204" pitchFamily="34" charset="0"/>
              <a:buChar char="•"/>
              <a:defRPr/>
            </a:pPr>
            <a:r>
              <a:rPr lang="en-US" sz="1000" dirty="0">
                <a:latin typeface="Segoe UI Semilight" panose="020B0402040204020203" pitchFamily="34" charset="0"/>
                <a:cs typeface="Segoe UI Semilight" panose="020B0402040204020203" pitchFamily="34" charset="0"/>
              </a:rPr>
              <a:t>Easily move from tablet touch &amp; pen mode to laptop keyboard/mouse mode</a:t>
            </a:r>
          </a:p>
          <a:p>
            <a:pPr marL="274320" lvl="1" indent="-182880">
              <a:lnSpc>
                <a:spcPct val="105000"/>
              </a:lnSpc>
              <a:buFont typeface="Arial" panose="020B0604020202020204" pitchFamily="34" charset="0"/>
              <a:buChar char="•"/>
              <a:defRPr/>
            </a:pPr>
            <a:r>
              <a:rPr lang="en-US" sz="1000" dirty="0">
                <a:latin typeface="Segoe UI Semilight" panose="020B0402040204020203" pitchFamily="34" charset="0"/>
                <a:cs typeface="Segoe UI Semilight" panose="020B0402040204020203" pitchFamily="34" charset="0"/>
              </a:rPr>
              <a:t>Powerful with long battery life </a:t>
            </a:r>
          </a:p>
          <a:p>
            <a:pPr marL="274320" lvl="1" indent="-182880">
              <a:lnSpc>
                <a:spcPct val="105000"/>
              </a:lnSpc>
              <a:buFont typeface="Arial" panose="020B0604020202020204" pitchFamily="34" charset="0"/>
              <a:buChar char="•"/>
              <a:defRPr/>
            </a:pPr>
            <a:r>
              <a:rPr lang="en-US" sz="1000" dirty="0">
                <a:latin typeface="Segoe UI Semilight" panose="020B0402040204020203" pitchFamily="34" charset="0"/>
                <a:cs typeface="Segoe UI Semilight" panose="020B0402040204020203" pitchFamily="34" charset="0"/>
              </a:rPr>
              <a:t>No need for multiple devices</a:t>
            </a:r>
          </a:p>
          <a:p>
            <a:pPr marL="274320" lvl="1" indent="-182880">
              <a:lnSpc>
                <a:spcPct val="105000"/>
              </a:lnSpc>
              <a:buFont typeface="Arial" panose="020B0604020202020204" pitchFamily="34" charset="0"/>
              <a:buChar char="•"/>
              <a:defRPr/>
            </a:pPr>
            <a:r>
              <a:rPr lang="en-US" sz="1000" dirty="0">
                <a:latin typeface="Segoe UI Semilight" panose="020B0402040204020203" pitchFamily="34" charset="0"/>
                <a:cs typeface="Segoe UI Semilight" panose="020B0402040204020203" pitchFamily="34" charset="0"/>
              </a:rPr>
              <a:t>USB, SD card and </a:t>
            </a:r>
            <a:r>
              <a:rPr lang="en-US" sz="1000" dirty="0" err="1">
                <a:latin typeface="Segoe UI Semilight" panose="020B0402040204020203" pitchFamily="34" charset="0"/>
                <a:cs typeface="Segoe UI Semilight" panose="020B0402040204020203" pitchFamily="34" charset="0"/>
              </a:rPr>
              <a:t>MiniDisplay</a:t>
            </a:r>
            <a:r>
              <a:rPr lang="en-US" sz="1000" dirty="0">
                <a:latin typeface="Segoe UI Semilight" panose="020B0402040204020203" pitchFamily="34" charset="0"/>
                <a:cs typeface="Segoe UI Semilight" panose="020B0402040204020203" pitchFamily="34" charset="0"/>
              </a:rPr>
              <a:t> ports for connecting to peripherals</a:t>
            </a:r>
            <a:endParaRPr lang="en-US" b="0" spc="0" dirty="0">
              <a:latin typeface="Segoe UI Semilight" charset="0"/>
            </a:endParaRPr>
          </a:p>
          <a:p>
            <a:pPr lvl="0" defTabSz="914400">
              <a:lnSpc>
                <a:spcPct val="105000"/>
              </a:lnSpc>
              <a:buSzTx/>
            </a:pPr>
            <a:r>
              <a:rPr lang="en-US" sz="1100" spc="0" dirty="0">
                <a:cs typeface="Segoe UI Semilight" charset="0"/>
              </a:rPr>
              <a:t>Greet customers with account data in hand for better customer engagement</a:t>
            </a:r>
          </a:p>
          <a:p>
            <a:pPr marL="274320" lvl="1" indent="-182880">
              <a:lnSpc>
                <a:spcPct val="105000"/>
              </a:lnSpc>
              <a:buFont typeface="Arial" panose="020B0604020202020204" pitchFamily="34" charset="0"/>
              <a:buChar char="•"/>
              <a:defRPr/>
            </a:pPr>
            <a:r>
              <a:rPr lang="en-US" sz="1000" dirty="0">
                <a:solidFill>
                  <a:srgbClr val="505050"/>
                </a:solidFill>
                <a:latin typeface="Segoe UI Semilight" panose="020B0402040204020203" pitchFamily="34" charset="0"/>
                <a:cs typeface="Segoe UI Semilight" panose="020B0402040204020203" pitchFamily="34" charset="0"/>
              </a:rPr>
              <a:t>Premium devices with high quality screens and materials</a:t>
            </a:r>
          </a:p>
          <a:p>
            <a:pPr marL="274320" lvl="1" indent="-182880">
              <a:lnSpc>
                <a:spcPct val="105000"/>
              </a:lnSpc>
              <a:buFont typeface="Arial" panose="020B0604020202020204" pitchFamily="34" charset="0"/>
              <a:buChar char="•"/>
              <a:defRPr/>
            </a:pPr>
            <a:r>
              <a:rPr lang="en-US" sz="1000" dirty="0">
                <a:solidFill>
                  <a:srgbClr val="505050"/>
                </a:solidFill>
                <a:latin typeface="Segoe UI Semilight" panose="020B0402040204020203" pitchFamily="34" charset="0"/>
                <a:cs typeface="Segoe UI Semilight" panose="020B0402040204020203" pitchFamily="34" charset="0"/>
              </a:rPr>
              <a:t>Brilliant </a:t>
            </a:r>
            <a:r>
              <a:rPr lang="en-US" sz="1000" dirty="0" err="1">
                <a:solidFill>
                  <a:srgbClr val="505050"/>
                </a:solidFill>
                <a:latin typeface="Segoe UI Semilight" panose="020B0402040204020203" pitchFamily="34" charset="0"/>
                <a:cs typeface="Segoe UI Semilight" panose="020B0402040204020203" pitchFamily="34" charset="0"/>
              </a:rPr>
              <a:t>Pixelsense</a:t>
            </a:r>
            <a:r>
              <a:rPr lang="en-US" sz="1000" dirty="0">
                <a:solidFill>
                  <a:srgbClr val="505050"/>
                </a:solidFill>
                <a:latin typeface="Segoe UI Semilight" panose="020B0402040204020203" pitchFamily="34" charset="0"/>
                <a:cs typeface="Segoe UI Semilight" panose="020B0402040204020203" pitchFamily="34" charset="0"/>
              </a:rPr>
              <a:t>® touch screen for engaging with customers</a:t>
            </a:r>
          </a:p>
          <a:p>
            <a:pPr marL="274320" lvl="1" indent="-182880">
              <a:lnSpc>
                <a:spcPct val="105000"/>
              </a:lnSpc>
              <a:buFont typeface="Arial" panose="020B0604020202020204" pitchFamily="34" charset="0"/>
              <a:buChar char="•"/>
              <a:defRPr/>
            </a:pPr>
            <a:r>
              <a:rPr lang="en-US" sz="1000" dirty="0">
                <a:solidFill>
                  <a:srgbClr val="505050"/>
                </a:solidFill>
                <a:latin typeface="Segoe UI Semilight" panose="020B0402040204020203" pitchFamily="34" charset="0"/>
                <a:cs typeface="Segoe UI Semilight" panose="020B0402040204020203" pitchFamily="34" charset="0"/>
              </a:rPr>
              <a:t>High def cameras and microphones for quality video conferencing and document scanning</a:t>
            </a:r>
          </a:p>
          <a:p>
            <a:pPr marL="274320" lvl="1" indent="-182880">
              <a:lnSpc>
                <a:spcPct val="105000"/>
              </a:lnSpc>
              <a:buFont typeface="Arial" panose="020B0604020202020204" pitchFamily="34" charset="0"/>
              <a:buChar char="•"/>
              <a:defRPr/>
            </a:pPr>
            <a:r>
              <a:rPr lang="en-US" sz="1000" dirty="0">
                <a:solidFill>
                  <a:srgbClr val="505050"/>
                </a:solidFill>
                <a:latin typeface="Segoe UI Semilight" panose="020B0402040204020203" pitchFamily="34" charset="0"/>
                <a:cs typeface="Segoe UI Semilight" panose="020B0402040204020203" pitchFamily="34" charset="0"/>
              </a:rPr>
              <a:t>Streamline customer process by going paperless with touch screen, high quality digital inking and easy cloud access</a:t>
            </a:r>
          </a:p>
          <a:p>
            <a:pPr marL="274320" lvl="1" indent="-182880">
              <a:lnSpc>
                <a:spcPct val="105000"/>
              </a:lnSpc>
              <a:buFont typeface="Arial" panose="020B0604020202020204" pitchFamily="34" charset="0"/>
              <a:buChar char="•"/>
              <a:defRPr/>
            </a:pPr>
            <a:r>
              <a:rPr lang="en-US" sz="1000" dirty="0">
                <a:solidFill>
                  <a:srgbClr val="505050"/>
                </a:solidFill>
                <a:latin typeface="Segoe UI Semilight" panose="020B0402040204020203" pitchFamily="34" charset="0"/>
                <a:cs typeface="Segoe UI Semilight" panose="020B0402040204020203" pitchFamily="34" charset="0"/>
              </a:rPr>
              <a:t>Capture electronic signatures or write progress notes with the Surface Pen1</a:t>
            </a:r>
            <a:endParaRPr lang="en-US" sz="1000" b="0" spc="0" dirty="0">
              <a:solidFill>
                <a:srgbClr val="505050"/>
              </a:solidFill>
              <a:latin typeface="Segoe UI Semilight" charset="0"/>
              <a:cs typeface="Segoe UI Semilight" charset="0"/>
            </a:endParaRPr>
          </a:p>
          <a:p>
            <a:pPr lvl="0">
              <a:lnSpc>
                <a:spcPct val="105000"/>
              </a:lnSpc>
            </a:pPr>
            <a:r>
              <a:rPr lang="en-US" sz="1100" spc="0" dirty="0">
                <a:cs typeface="Segoe UI Semilight" charset="0"/>
              </a:rPr>
              <a:t>Benefit of 2-in-1</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rPr>
              <a:t>Every Surface can move to various modes to accommodate different input needs</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rPr>
              <a:t>Technology: high savings – one less platform to maintain and secure along with less device procurement</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sym typeface="Calibri"/>
              </a:rPr>
              <a:t>Cost savings estimate: Three-year cost of 2-in-1 = $2719 vs. laptop + iPad = $4189. </a:t>
            </a:r>
            <a:r>
              <a:rPr lang="en-US" sz="1000" dirty="0">
                <a:solidFill>
                  <a:srgbClr val="505050"/>
                </a:solidFill>
                <a:latin typeface="Segoe UI Semilight" panose="020B0402040204020203" pitchFamily="34" charset="0"/>
                <a:cs typeface="Segoe UI Semilight" panose="020B0402040204020203" pitchFamily="34" charset="0"/>
              </a:rPr>
              <a:t>2-in-1 device saves about 35% over three years (including support, replacements, </a:t>
            </a:r>
            <a:r>
              <a:rPr lang="en-US" sz="1000" dirty="0" err="1">
                <a:solidFill>
                  <a:srgbClr val="505050"/>
                </a:solidFill>
                <a:latin typeface="Segoe UI Semilight" panose="020B0402040204020203" pitchFamily="34" charset="0"/>
                <a:cs typeface="Segoe UI Semilight" panose="020B0402040204020203" pitchFamily="34" charset="0"/>
              </a:rPr>
              <a:t>etc</a:t>
            </a:r>
            <a:r>
              <a:rPr lang="en-US" sz="1000" dirty="0">
                <a:solidFill>
                  <a:srgbClr val="505050"/>
                </a:solidFill>
                <a:latin typeface="Segoe UI Semilight" panose="020B0402040204020203" pitchFamily="34" charset="0"/>
                <a:cs typeface="Segoe UI Semilight" panose="020B0402040204020203" pitchFamily="34" charset="0"/>
              </a:rPr>
              <a:t>…)*</a:t>
            </a:r>
            <a:endParaRPr lang="en-US" b="0" spc="0" dirty="0">
              <a:solidFill>
                <a:srgbClr val="505050"/>
              </a:solidFill>
              <a:latin typeface="Segoe UI Semilight" charset="0"/>
              <a:cs typeface="Segoe UI Semilight" charset="0"/>
            </a:endParaRPr>
          </a:p>
          <a:p>
            <a:pPr lvl="0">
              <a:lnSpc>
                <a:spcPct val="105000"/>
              </a:lnSpc>
            </a:pPr>
            <a:r>
              <a:rPr lang="en-US" sz="1100" spc="0" dirty="0">
                <a:cs typeface="Segoe UI Semilight" charset="0"/>
              </a:rPr>
              <a:t>Security &amp; Manageability </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rPr>
              <a:t>Windows 10 enterprise security</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rPr>
              <a:t>SEMM for added device security</a:t>
            </a:r>
          </a:p>
          <a:p>
            <a:pPr marL="274320" lvl="1" indent="-182880">
              <a:lnSpc>
                <a:spcPct val="105000"/>
              </a:lnSpc>
              <a:buFont typeface="Arial" panose="020B0604020202020204" pitchFamily="34" charset="0"/>
              <a:buChar char="•"/>
            </a:pPr>
            <a:r>
              <a:rPr lang="en-US" sz="1000" dirty="0">
                <a:solidFill>
                  <a:srgbClr val="505050"/>
                </a:solidFill>
                <a:latin typeface="Segoe UI Semilight" panose="020B0402040204020203" pitchFamily="34" charset="0"/>
                <a:cs typeface="Segoe UI Semilight" panose="020B0402040204020203" pitchFamily="34" charset="0"/>
              </a:rPr>
              <a:t>Can be simply and easily managed by IT with existing management tools like any other Windows device</a:t>
            </a:r>
          </a:p>
        </p:txBody>
      </p:sp>
      <p:pic>
        <p:nvPicPr>
          <p:cNvPr id="45" name="Picture Placeholder 37"/>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17493" t="-18691" r="1398" b="1"/>
          <a:stretch/>
        </p:blipFill>
        <p:spPr>
          <a:xfrm>
            <a:off x="5657264" y="993036"/>
            <a:ext cx="5957001" cy="3816350"/>
          </a:xfrm>
          <a:prstGeom prst="rect">
            <a:avLst/>
          </a:prstGeom>
        </p:spPr>
      </p:pic>
      <p:grpSp>
        <p:nvGrpSpPr>
          <p:cNvPr id="46" name="Group 45"/>
          <p:cNvGrpSpPr/>
          <p:nvPr/>
        </p:nvGrpSpPr>
        <p:grpSpPr>
          <a:xfrm>
            <a:off x="2381249" y="4644308"/>
            <a:ext cx="7553540" cy="602158"/>
            <a:chOff x="3915209" y="4649064"/>
            <a:chExt cx="7553540" cy="602158"/>
          </a:xfrm>
        </p:grpSpPr>
        <p:cxnSp>
          <p:nvCxnSpPr>
            <p:cNvPr id="47" name="Straight Connector 46"/>
            <p:cNvCxnSpPr>
              <a:cxnSpLocks/>
            </p:cNvCxnSpPr>
            <p:nvPr/>
          </p:nvCxnSpPr>
          <p:spPr>
            <a:xfrm>
              <a:off x="3915209" y="5251222"/>
              <a:ext cx="750802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flipV="1">
              <a:off x="11423238" y="4745666"/>
              <a:ext cx="0" cy="505554"/>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nvSpPr>
          <p:spPr bwMode="auto">
            <a:xfrm>
              <a:off x="11371376" y="464906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0" name="Group 49"/>
          <p:cNvGrpSpPr/>
          <p:nvPr/>
        </p:nvGrpSpPr>
        <p:grpSpPr>
          <a:xfrm flipV="1">
            <a:off x="1588347" y="1106198"/>
            <a:ext cx="7344337" cy="541090"/>
            <a:chOff x="3865923" y="4710132"/>
            <a:chExt cx="7344337" cy="541090"/>
          </a:xfrm>
        </p:grpSpPr>
        <p:cxnSp>
          <p:nvCxnSpPr>
            <p:cNvPr id="52" name="Straight Connector 51"/>
            <p:cNvCxnSpPr>
              <a:cxnSpLocks/>
            </p:cNvCxnSpPr>
            <p:nvPr/>
          </p:nvCxnSpPr>
          <p:spPr>
            <a:xfrm flipV="1">
              <a:off x="3865923" y="5251222"/>
              <a:ext cx="7295651"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a:endCxn id="54" idx="4"/>
            </p:cNvCxnSpPr>
            <p:nvPr/>
          </p:nvCxnSpPr>
          <p:spPr>
            <a:xfrm flipV="1">
              <a:off x="11161574" y="4807505"/>
              <a:ext cx="0" cy="443717"/>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Oval 53"/>
            <p:cNvSpPr/>
            <p:nvPr/>
          </p:nvSpPr>
          <p:spPr bwMode="auto">
            <a:xfrm>
              <a:off x="11112887" y="4710132"/>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marL="0" marR="0" lvl="0" indent="0" algn="l" defTabSz="1371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7" name="Group 56"/>
          <p:cNvGrpSpPr/>
          <p:nvPr/>
        </p:nvGrpSpPr>
        <p:grpSpPr>
          <a:xfrm>
            <a:off x="555011" y="5576371"/>
            <a:ext cx="963718" cy="588141"/>
            <a:chOff x="4532959" y="5532544"/>
            <a:chExt cx="1482684" cy="904858"/>
          </a:xfrm>
        </p:grpSpPr>
        <p:pic>
          <p:nvPicPr>
            <p:cNvPr id="58" name="Picture 5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32959" y="5816121"/>
              <a:ext cx="1106564" cy="621281"/>
            </a:xfrm>
            <a:prstGeom prst="rect">
              <a:avLst/>
            </a:prstGeom>
          </p:spPr>
        </p:pic>
        <p:pic>
          <p:nvPicPr>
            <p:cNvPr id="59" name="Picture 5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580530" y="5532544"/>
              <a:ext cx="1045336" cy="338641"/>
            </a:xfrm>
            <a:prstGeom prst="rect">
              <a:avLst/>
            </a:prstGeom>
          </p:spPr>
        </p:pic>
        <p:pic>
          <p:nvPicPr>
            <p:cNvPr id="60" name="Picture 5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pic>
        <p:nvPicPr>
          <p:cNvPr id="61" name="Picture 60" descr="Falcon_Family_01.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77812" y="5506541"/>
            <a:ext cx="1341528" cy="754833"/>
          </a:xfrm>
          <a:prstGeom prst="rect">
            <a:avLst/>
          </a:prstGeom>
        </p:spPr>
      </p:pic>
      <p:sp>
        <p:nvSpPr>
          <p:cNvPr id="62" name="Text Placeholder 37"/>
          <p:cNvSpPr>
            <a:spLocks noGrp="1"/>
          </p:cNvSpPr>
          <p:nvPr>
            <p:ph type="body" sz="quarter" idx="16"/>
          </p:nvPr>
        </p:nvSpPr>
        <p:spPr>
          <a:xfrm>
            <a:off x="2231978" y="5541403"/>
            <a:ext cx="1508704" cy="1192634"/>
          </a:xfrm>
        </p:spPr>
        <p:txBody>
          <a:bodyPr/>
          <a:lstStyle/>
          <a:p>
            <a:r>
              <a:rPr lang="en-US" spc="-10" dirty="0"/>
              <a:t>Surface Type Cover, Keyboards &amp; Mice</a:t>
            </a:r>
          </a:p>
          <a:p>
            <a:r>
              <a:rPr lang="en-US" sz="900" b="0" spc="-10" dirty="0">
                <a:latin typeface="Segoe UI Semilight" panose="020B0402040204020203" pitchFamily="34" charset="0"/>
                <a:cs typeface="Segoe UI Semilight" panose="020B0402040204020203" pitchFamily="34" charset="0"/>
              </a:rPr>
              <a:t>Optimized for fluid typing with well spaced mechanical keys, enlarged glass trackpads and ergonomic sculpting</a:t>
            </a:r>
          </a:p>
          <a:p>
            <a:endParaRPr lang="en-US" spc="-10" dirty="0"/>
          </a:p>
        </p:txBody>
      </p:sp>
      <p:pic>
        <p:nvPicPr>
          <p:cNvPr id="63" name="Picture 62" descr="Dock_06.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973668" y="5482153"/>
            <a:ext cx="1001121" cy="628704"/>
          </a:xfrm>
          <a:prstGeom prst="rect">
            <a:avLst/>
          </a:prstGeom>
        </p:spPr>
      </p:pic>
      <p:sp>
        <p:nvSpPr>
          <p:cNvPr id="64" name="Text Placeholder 33"/>
          <p:cNvSpPr>
            <a:spLocks noGrp="1"/>
          </p:cNvSpPr>
          <p:nvPr>
            <p:ph type="body" sz="quarter" idx="13"/>
          </p:nvPr>
        </p:nvSpPr>
        <p:spPr>
          <a:xfrm>
            <a:off x="5193202" y="5541403"/>
            <a:ext cx="1404154" cy="1031051"/>
          </a:xfrm>
        </p:spPr>
        <p:txBody>
          <a:bodyPr/>
          <a:lstStyle/>
          <a:p>
            <a:r>
              <a:rPr lang="en-US" spc="-10" dirty="0"/>
              <a:t>Surface Dock</a:t>
            </a:r>
          </a:p>
          <a:p>
            <a:r>
              <a:rPr lang="en-US" sz="900" b="0" spc="-10" dirty="0">
                <a:latin typeface="Segoe UI Semilight" panose="020B0402040204020203" pitchFamily="34" charset="0"/>
                <a:cs typeface="Segoe UI Semilight" panose="020B0402040204020203" pitchFamily="34" charset="0"/>
              </a:rPr>
              <a:t>From ultraportable to </a:t>
            </a:r>
            <a:r>
              <a:rPr lang="en-US" sz="900" b="0" spc="-10" dirty="0" err="1">
                <a:latin typeface="Segoe UI Semilight" panose="020B0402040204020203" pitchFamily="34" charset="0"/>
                <a:cs typeface="Segoe UI Semilight" panose="020B0402040204020203" pitchFamily="34" charset="0"/>
              </a:rPr>
              <a:t>ultraproductive</a:t>
            </a:r>
            <a:r>
              <a:rPr lang="en-US" sz="900" b="0" spc="-10" dirty="0">
                <a:latin typeface="Segoe UI Semilight" panose="020B0402040204020203" pitchFamily="34" charset="0"/>
                <a:cs typeface="Segoe UI Semilight" panose="020B0402040204020203" pitchFamily="34" charset="0"/>
              </a:rPr>
              <a:t>: Connect to dual monitors, speakers, a full-size keyboard and more</a:t>
            </a:r>
          </a:p>
          <a:p>
            <a:endParaRPr lang="en-US" spc="-10" dirty="0"/>
          </a:p>
        </p:txBody>
      </p:sp>
      <p:pic>
        <p:nvPicPr>
          <p:cNvPr id="65" name="Picture 6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864921" y="5899276"/>
            <a:ext cx="1209909" cy="680776"/>
          </a:xfrm>
          <a:prstGeom prst="rect">
            <a:avLst/>
          </a:prstGeom>
        </p:spPr>
      </p:pic>
      <p:sp>
        <p:nvSpPr>
          <p:cNvPr id="67" name="Text Placeholder 35"/>
          <p:cNvSpPr>
            <a:spLocks noGrp="1"/>
          </p:cNvSpPr>
          <p:nvPr>
            <p:ph type="body" sz="quarter" idx="13"/>
          </p:nvPr>
        </p:nvSpPr>
        <p:spPr>
          <a:xfrm>
            <a:off x="7643945" y="5541403"/>
            <a:ext cx="1549125" cy="1031051"/>
          </a:xfrm>
        </p:spPr>
        <p:txBody>
          <a:bodyPr/>
          <a:lstStyle/>
          <a:p>
            <a:r>
              <a:rPr lang="en-US" dirty="0"/>
              <a:t>Surface Pen</a:t>
            </a:r>
          </a:p>
          <a:p>
            <a:r>
              <a:rPr lang="en-US" sz="900" b="0" spc="-10" dirty="0">
                <a:latin typeface="Segoe UI Semilight" panose="020B0402040204020203" pitchFamily="34" charset="0"/>
                <a:cs typeface="Segoe UI Semilight" panose="020B0402040204020203" pitchFamily="34" charset="0"/>
              </a:rPr>
              <a:t>Enables note taking, annotating changes or questions on Edge, PowerPoint, PDF and capturing customer signatures</a:t>
            </a:r>
          </a:p>
          <a:p>
            <a:endParaRPr lang="en-US" dirty="0"/>
          </a:p>
        </p:txBody>
      </p:sp>
      <p:pic>
        <p:nvPicPr>
          <p:cNvPr id="27" name="Picture 26" descr="GovPens.ai"/>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30921" y="5585058"/>
            <a:ext cx="906702" cy="466492"/>
          </a:xfrm>
          <a:prstGeom prst="rect">
            <a:avLst/>
          </a:prstGeom>
        </p:spPr>
      </p:pic>
      <p:sp>
        <p:nvSpPr>
          <p:cNvPr id="32" name="TextBox 31"/>
          <p:cNvSpPr txBox="1"/>
          <p:nvPr/>
        </p:nvSpPr>
        <p:spPr>
          <a:xfrm>
            <a:off x="484097" y="6485305"/>
            <a:ext cx="6267223"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*Accessories sold separately.</a:t>
            </a:r>
            <a:b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br>
            <a:r>
              <a:rPr kumimoji="0" lang="en-US" sz="700" b="0" i="0" u="none" strike="noStrike" kern="1200" cap="none" spc="0" normalizeH="0" baseline="0" noProof="0" dirty="0">
                <a:ln>
                  <a:noFill/>
                </a:ln>
                <a:solidFill>
                  <a:srgbClr val="505050"/>
                </a:solidFill>
                <a:effectLst/>
                <a:uLnTx/>
                <a:uFillTx/>
                <a:latin typeface="Segoe UI Light" charset="0"/>
                <a:ea typeface="Segoe UI Light" charset="0"/>
                <a:cs typeface="Segoe UI Light" charset="0"/>
              </a:rPr>
              <a:t>**Forrester Research, Microsoft Surface Pro 3 Delivers Reduced Device Costs And Improved Revenue, June 2015. Statistics based on using a Surface Pro 3 device. </a:t>
            </a:r>
          </a:p>
        </p:txBody>
      </p:sp>
      <p:pic>
        <p:nvPicPr>
          <p:cNvPr id="35" name="Picture 34" descr="MCFB_Badge.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405521" y="5572484"/>
            <a:ext cx="404209" cy="504065"/>
          </a:xfrm>
          <a:prstGeom prst="rect">
            <a:avLst/>
          </a:prstGeom>
        </p:spPr>
      </p:pic>
      <p:sp>
        <p:nvSpPr>
          <p:cNvPr id="36" name="Text Placeholder 39"/>
          <p:cNvSpPr>
            <a:spLocks noGrp="1"/>
          </p:cNvSpPr>
          <p:nvPr>
            <p:ph type="body" sz="quarter" idx="18"/>
          </p:nvPr>
        </p:nvSpPr>
        <p:spPr>
          <a:xfrm>
            <a:off x="9963450" y="5541403"/>
            <a:ext cx="1574223" cy="1192634"/>
          </a:xfrm>
        </p:spPr>
        <p:txBody>
          <a:bodyPr/>
          <a:lstStyle/>
          <a:p>
            <a:r>
              <a:rPr lang="en-US" spc="-10" dirty="0"/>
              <a:t>Microsoft Complete </a:t>
            </a:r>
            <a:br>
              <a:rPr lang="en-US" spc="-10" dirty="0"/>
            </a:br>
            <a:r>
              <a:rPr lang="en-US" spc="-10" dirty="0"/>
              <a:t>for Business</a:t>
            </a:r>
          </a:p>
          <a:p>
            <a:r>
              <a:rPr lang="en-US" sz="900" b="0" spc="-10" dirty="0">
                <a:latin typeface="Segoe UI Semilight" panose="020B0402040204020203" pitchFamily="34" charset="0"/>
                <a:cs typeface="Segoe UI Semilight" panose="020B0402040204020203" pitchFamily="34" charset="0"/>
              </a:rPr>
              <a:t>Extended service and accident protection for Surface; includes setup and reimagining support for up to three years</a:t>
            </a:r>
          </a:p>
          <a:p>
            <a:endParaRPr lang="en-US" spc="-10" dirty="0"/>
          </a:p>
        </p:txBody>
      </p:sp>
    </p:spTree>
    <p:extLst>
      <p:ext uri="{BB962C8B-B14F-4D97-AF65-F5344CB8AC3E}">
        <p14:creationId xmlns:p14="http://schemas.microsoft.com/office/powerpoint/2010/main" val="140255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7946707" y="2236576"/>
            <a:ext cx="0" cy="4038885"/>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8" name="Picture 2" descr="http://trlby.com/images/trlby_logo_75px-u1905.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325" y="1170208"/>
            <a:ext cx="685419" cy="685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t="11037"/>
          <a:stretch/>
        </p:blipFill>
        <p:spPr>
          <a:xfrm>
            <a:off x="7861006" y="4075166"/>
            <a:ext cx="4055059" cy="2227406"/>
          </a:xfrm>
          <a:prstGeom prst="rect">
            <a:avLst/>
          </a:prstGeom>
        </p:spPr>
      </p:pic>
      <p:sp>
        <p:nvSpPr>
          <p:cNvPr id="5" name="Text Placeholder 4"/>
          <p:cNvSpPr>
            <a:spLocks noGrp="1"/>
          </p:cNvSpPr>
          <p:nvPr>
            <p:ph type="body" sz="quarter" idx="12"/>
          </p:nvPr>
        </p:nvSpPr>
        <p:spPr>
          <a:xfrm>
            <a:off x="568325" y="2047009"/>
            <a:ext cx="6892925" cy="4256088"/>
          </a:xfrm>
        </p:spPr>
        <p:txBody>
          <a:bodyPr/>
          <a:lstStyle/>
          <a:p>
            <a:pPr lvl="0"/>
            <a:r>
              <a:rPr lang="en-US" sz="1600" b="1" dirty="0"/>
              <a:t>Situation</a:t>
            </a:r>
            <a:endParaRPr lang="en-US" b="1" dirty="0"/>
          </a:p>
          <a:p>
            <a:pPr lvl="0"/>
            <a:r>
              <a:rPr lang="en-US" dirty="0" err="1"/>
              <a:t>Trlby</a:t>
            </a:r>
            <a:r>
              <a:rPr lang="en-US" dirty="0"/>
              <a:t> Innovative provides product design and development services. Owner Bob </a:t>
            </a:r>
            <a:r>
              <a:rPr lang="en-US" dirty="0" err="1"/>
              <a:t>Mileti</a:t>
            </a:r>
            <a:r>
              <a:rPr lang="en-US" dirty="0"/>
              <a:t> needed a way to use high-powered design tools to achieve his customers’ design needs without being tethered to a workstation. </a:t>
            </a:r>
          </a:p>
          <a:p>
            <a:pPr lvl="0"/>
            <a:r>
              <a:rPr lang="en-US" sz="1600" b="1" dirty="0"/>
              <a:t>Solution</a:t>
            </a:r>
          </a:p>
          <a:p>
            <a:pPr lvl="0"/>
            <a:r>
              <a:rPr lang="en-US" dirty="0"/>
              <a:t>The Surface Pro can do everything </a:t>
            </a:r>
            <a:r>
              <a:rPr lang="en-US" dirty="0" err="1"/>
              <a:t>Mileti’s</a:t>
            </a:r>
            <a:r>
              <a:rPr lang="en-US" dirty="0"/>
              <a:t> normal workstation could do and more. For example, when looking at the model of a machine he is building he needs to be able to see over 1,000 parts at incredible detail – down to the threads on screws. With the Surface, he can use his hands to rotate and zoom more effectively than ever. </a:t>
            </a:r>
          </a:p>
          <a:p>
            <a:r>
              <a:rPr lang="en-US" sz="1600" b="1" dirty="0"/>
              <a:t>Benefits</a:t>
            </a:r>
          </a:p>
          <a:p>
            <a:pPr lvl="0"/>
            <a:r>
              <a:rPr lang="en-US" dirty="0" err="1"/>
              <a:t>Mileti</a:t>
            </a:r>
            <a:r>
              <a:rPr lang="en-US" dirty="0"/>
              <a:t> can run everything on one device from Solid Edge to PDFs to email, and all run smoothly at the same time. And the Surface provides the confidence of having all his data easily accessible no matter where he is – home, the shop floor, or with clients. </a:t>
            </a:r>
          </a:p>
          <a:p>
            <a:endParaRPr lang="en-US" dirty="0"/>
          </a:p>
        </p:txBody>
      </p:sp>
      <p:sp>
        <p:nvSpPr>
          <p:cNvPr id="2" name="Text Placeholder 1"/>
          <p:cNvSpPr>
            <a:spLocks noGrp="1"/>
          </p:cNvSpPr>
          <p:nvPr>
            <p:ph type="body" sz="quarter" idx="10"/>
          </p:nvPr>
        </p:nvSpPr>
        <p:spPr>
          <a:xfrm>
            <a:off x="7873408" y="1241933"/>
            <a:ext cx="3993009" cy="2665531"/>
          </a:xfrm>
        </p:spPr>
        <p:txBody>
          <a:bodyPr/>
          <a:lstStyle/>
          <a:p>
            <a:r>
              <a:rPr lang="en-GB" dirty="0"/>
              <a:t>“With the Surface Pro, I’m just blown away at how effective it </a:t>
            </a:r>
            <a:br>
              <a:rPr lang="en-GB" dirty="0"/>
            </a:br>
            <a:r>
              <a:rPr lang="en-GB" dirty="0"/>
              <a:t>is a tool that I can put in my one hand and edit and actually do 3D CAD. This is just a breakthrough product.”</a:t>
            </a:r>
          </a:p>
          <a:p>
            <a:pPr>
              <a:lnSpc>
                <a:spcPct val="100000"/>
              </a:lnSpc>
              <a:spcBef>
                <a:spcPts val="0"/>
              </a:spcBef>
            </a:pPr>
            <a:endParaRPr lang="en-GB" dirty="0">
              <a:solidFill>
                <a:schemeClr val="tx1"/>
              </a:solidFill>
            </a:endParaRPr>
          </a:p>
          <a:p>
            <a:pPr>
              <a:lnSpc>
                <a:spcPct val="100000"/>
              </a:lnSpc>
              <a:spcBef>
                <a:spcPts val="0"/>
              </a:spcBef>
            </a:pPr>
            <a:r>
              <a:rPr lang="en-GB" sz="1600" b="1" dirty="0">
                <a:solidFill>
                  <a:schemeClr val="tx1"/>
                </a:solidFill>
              </a:rPr>
              <a:t>Bob </a:t>
            </a:r>
            <a:r>
              <a:rPr lang="en-GB" sz="1600" b="1" dirty="0" err="1">
                <a:solidFill>
                  <a:schemeClr val="tx1"/>
                </a:solidFill>
              </a:rPr>
              <a:t>Mileti</a:t>
            </a:r>
            <a:endParaRPr lang="en-GB" sz="1600" b="1" dirty="0">
              <a:solidFill>
                <a:schemeClr val="tx1"/>
              </a:solidFill>
            </a:endParaRPr>
          </a:p>
          <a:p>
            <a:pPr>
              <a:lnSpc>
                <a:spcPct val="100000"/>
              </a:lnSpc>
              <a:spcBef>
                <a:spcPts val="0"/>
              </a:spcBef>
            </a:pPr>
            <a:r>
              <a:rPr lang="en-GB" sz="1600" dirty="0">
                <a:solidFill>
                  <a:schemeClr val="tx1"/>
                </a:solidFill>
              </a:rPr>
              <a:t>Owner, </a:t>
            </a:r>
            <a:r>
              <a:rPr lang="en-GB" sz="1600" dirty="0" err="1">
                <a:solidFill>
                  <a:schemeClr val="tx1"/>
                </a:solidFill>
              </a:rPr>
              <a:t>Trlby</a:t>
            </a:r>
            <a:r>
              <a:rPr lang="en-GB" sz="1600" dirty="0">
                <a:solidFill>
                  <a:schemeClr val="tx1"/>
                </a:solidFill>
              </a:rPr>
              <a:t> Innovative</a:t>
            </a:r>
          </a:p>
        </p:txBody>
      </p:sp>
      <p:pic>
        <p:nvPicPr>
          <p:cNvPr id="18" name="Graphic 17" descr="Play">
            <a:hlinkClick r:id="rId5"/>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8325" y="5815270"/>
            <a:ext cx="361950" cy="361950"/>
          </a:xfrm>
          <a:prstGeom prst="rect">
            <a:avLst/>
          </a:prstGeom>
        </p:spPr>
      </p:pic>
      <p:sp>
        <p:nvSpPr>
          <p:cNvPr id="19" name="TextBox 18"/>
          <p:cNvSpPr txBox="1"/>
          <p:nvPr/>
        </p:nvSpPr>
        <p:spPr>
          <a:xfrm>
            <a:off x="930275" y="5913145"/>
            <a:ext cx="1124262" cy="1661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Calibri" panose="020F0502020204030204"/>
                <a:ea typeface="+mn-ea"/>
                <a:cs typeface="+mn-cs"/>
              </a:rPr>
              <a:t>PLAY VIDEO</a:t>
            </a:r>
          </a:p>
        </p:txBody>
      </p:sp>
    </p:spTree>
    <p:extLst>
      <p:ext uri="{BB962C8B-B14F-4D97-AF65-F5344CB8AC3E}">
        <p14:creationId xmlns:p14="http://schemas.microsoft.com/office/powerpoint/2010/main" val="117580864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pPr marL="92075" indent="-92075">
              <a:lnSpc>
                <a:spcPct val="100000"/>
              </a:lnSpc>
              <a:spcAft>
                <a:spcPts val="1800"/>
              </a:spcAft>
            </a:pPr>
            <a:r>
              <a:rPr lang="en-GB" dirty="0">
                <a:solidFill>
                  <a:schemeClr val="tx2"/>
                </a:solidFill>
              </a:rPr>
              <a:t>“On average, when we recommend solutions using the USI Omni Knowledge Engine and Surface, it shortens the sales cycle by up to 25 percent.”</a:t>
            </a:r>
          </a:p>
          <a:p>
            <a:pPr marL="92075">
              <a:lnSpc>
                <a:spcPct val="100000"/>
              </a:lnSpc>
              <a:spcAft>
                <a:spcPts val="0"/>
              </a:spcAft>
            </a:pPr>
            <a:r>
              <a:rPr lang="en-GB" sz="1400" b="1" dirty="0">
                <a:solidFill>
                  <a:schemeClr val="tx1"/>
                </a:solidFill>
                <a:latin typeface="Segoe UI Semilight" charset="0"/>
                <a:ea typeface="Segoe UI Semilight" charset="0"/>
                <a:cs typeface="Segoe UI Semilight" charset="0"/>
              </a:rPr>
              <a:t>John Mann</a:t>
            </a:r>
          </a:p>
          <a:p>
            <a:pPr marL="92075">
              <a:lnSpc>
                <a:spcPct val="100000"/>
              </a:lnSpc>
              <a:spcAft>
                <a:spcPts val="0"/>
              </a:spcAft>
            </a:pPr>
            <a:r>
              <a:rPr lang="en-GB" sz="1400" dirty="0">
                <a:solidFill>
                  <a:schemeClr val="tx1"/>
                </a:solidFill>
                <a:latin typeface="Segoe UI Semilight" charset="0"/>
                <a:ea typeface="Segoe UI Semilight" charset="0"/>
                <a:cs typeface="Segoe UI Semilight" charset="0"/>
              </a:rPr>
              <a:t>Senior Vice President, </a:t>
            </a:r>
            <a:br>
              <a:rPr lang="en-GB" sz="1400" dirty="0">
                <a:solidFill>
                  <a:schemeClr val="tx1"/>
                </a:solidFill>
                <a:latin typeface="Segoe UI Semilight" charset="0"/>
                <a:ea typeface="Segoe UI Semilight" charset="0"/>
                <a:cs typeface="Segoe UI Semilight" charset="0"/>
              </a:rPr>
            </a:br>
            <a:r>
              <a:rPr lang="en-GB" sz="1400" dirty="0">
                <a:solidFill>
                  <a:schemeClr val="tx1"/>
                </a:solidFill>
                <a:latin typeface="Segoe UI Semilight" charset="0"/>
                <a:ea typeface="Segoe UI Semilight" charset="0"/>
                <a:cs typeface="Segoe UI Semilight" charset="0"/>
              </a:rPr>
              <a:t>Business Development, USI Southwest</a:t>
            </a:r>
          </a:p>
        </p:txBody>
      </p:sp>
      <p:cxnSp>
        <p:nvCxnSpPr>
          <p:cNvPr id="25" name="Straight Connector 24"/>
          <p:cNvCxnSpPr/>
          <p:nvPr/>
        </p:nvCxnSpPr>
        <p:spPr>
          <a:xfrm>
            <a:off x="7946707" y="2236576"/>
            <a:ext cx="0" cy="4038885"/>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4"/>
          <p:cNvSpPr txBox="1">
            <a:spLocks/>
          </p:cNvSpPr>
          <p:nvPr/>
        </p:nvSpPr>
        <p:spPr>
          <a:xfrm>
            <a:off x="409711" y="2236574"/>
            <a:ext cx="6795422" cy="3662421"/>
          </a:xfrm>
          <a:prstGeom prst="rect">
            <a:avLst/>
          </a:prstGeom>
        </p:spPr>
        <p:txBody>
          <a:bodyPr lIns="0" tIns="0" rIns="0" bIns="0" numCol="2" spcCol="360000"/>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1200"/>
              </a:spcAft>
            </a:pPr>
            <a:endParaRPr lang="en-GB" dirty="0">
              <a:latin typeface="Segoe UI Semilight" charset="0"/>
              <a:ea typeface="Segoe UI Semilight" charset="0"/>
              <a:cs typeface="Segoe UI Semilight"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9711" y="1193586"/>
            <a:ext cx="981146" cy="499580"/>
          </a:xfrm>
          <a:prstGeom prst="rect">
            <a:avLst/>
          </a:prstGeom>
        </p:spPr>
      </p:pic>
      <p:sp>
        <p:nvSpPr>
          <p:cNvPr id="4" name="Text Placeholder 3"/>
          <p:cNvSpPr>
            <a:spLocks noGrp="1"/>
          </p:cNvSpPr>
          <p:nvPr>
            <p:ph type="body" sz="quarter" idx="12"/>
          </p:nvPr>
        </p:nvSpPr>
        <p:spPr/>
        <p:txBody>
          <a:bodyPr/>
          <a:lstStyle/>
          <a:p>
            <a:pPr>
              <a:spcAft>
                <a:spcPts val="1200"/>
              </a:spcAft>
            </a:pPr>
            <a:r>
              <a:rPr lang="en-GB" dirty="0"/>
              <a:t>USI Insurance has 1,500 mobile professionals, many of whom left their heavy laptops at home when making sales calls. This deprived them of access to competitive selling tools.</a:t>
            </a:r>
          </a:p>
          <a:p>
            <a:pPr>
              <a:spcAft>
                <a:spcPts val="1200"/>
              </a:spcAft>
            </a:pPr>
            <a:r>
              <a:rPr lang="en-GB" dirty="0"/>
              <a:t>USI is outfitting all 1,500 mobile employees with Microsoft Surface Pro devices. Salespeople can now run risk analyses with customers, keep up with email, and be more productive on the road.</a:t>
            </a:r>
          </a:p>
          <a:p>
            <a:pPr>
              <a:spcAft>
                <a:spcPts val="1200"/>
              </a:spcAft>
            </a:pPr>
            <a:r>
              <a:rPr lang="en-GB" dirty="0"/>
              <a:t>Now, USI close more deals because employees have access to key applications everywhere. So the </a:t>
            </a:r>
            <a:r>
              <a:rPr lang="en-GB" b="1" dirty="0"/>
              <a:t>sales cycle is now 25% shorter</a:t>
            </a:r>
            <a:r>
              <a:rPr lang="en-GB" dirty="0"/>
              <a:t>.</a:t>
            </a:r>
          </a:p>
          <a:p>
            <a:pPr marL="180000" indent="-180000">
              <a:spcAft>
                <a:spcPts val="600"/>
              </a:spcAft>
              <a:buFont typeface="Arial" charset="0"/>
              <a:buChar char="•"/>
            </a:pPr>
            <a:r>
              <a:rPr lang="en-GB" dirty="0"/>
              <a:t>1,500 mobile workers using Surface as their only computer</a:t>
            </a:r>
          </a:p>
          <a:p>
            <a:pPr marL="180000" indent="-180000">
              <a:spcAft>
                <a:spcPts val="600"/>
              </a:spcAft>
              <a:buFont typeface="Arial" charset="0"/>
              <a:buChar char="•"/>
            </a:pPr>
            <a:r>
              <a:rPr lang="en-GB" dirty="0"/>
              <a:t>Sales cycle shortened by 25%</a:t>
            </a:r>
          </a:p>
          <a:p>
            <a:pPr marL="180000" indent="-180000">
              <a:spcAft>
                <a:spcPts val="600"/>
              </a:spcAft>
              <a:buFont typeface="Arial" charset="0"/>
              <a:buChar char="•"/>
            </a:pPr>
            <a:r>
              <a:rPr lang="en-GB" dirty="0"/>
              <a:t>Computer-training costs reduced by $33,000 annually</a:t>
            </a:r>
          </a:p>
        </p:txBody>
      </p:sp>
    </p:spTree>
    <p:extLst>
      <p:ext uri="{BB962C8B-B14F-4D97-AF65-F5344CB8AC3E}">
        <p14:creationId xmlns:p14="http://schemas.microsoft.com/office/powerpoint/2010/main" val="19535330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11" y="1001381"/>
            <a:ext cx="1455588" cy="803606"/>
          </a:xfrm>
          <a:prstGeom prst="rect">
            <a:avLst/>
          </a:prstGeom>
        </p:spPr>
      </p:pic>
      <p:cxnSp>
        <p:nvCxnSpPr>
          <p:cNvPr id="25" name="Straight Connector 24"/>
          <p:cNvCxnSpPr/>
          <p:nvPr/>
        </p:nvCxnSpPr>
        <p:spPr>
          <a:xfrm>
            <a:off x="7946707" y="2236576"/>
            <a:ext cx="0" cy="4038885"/>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a:xfrm>
            <a:off x="7861006" y="1241934"/>
            <a:ext cx="4005412" cy="2665048"/>
          </a:xfrm>
        </p:spPr>
        <p:txBody>
          <a:bodyPr>
            <a:normAutofit fontScale="92500" lnSpcReduction="20000"/>
          </a:bodyPr>
          <a:lstStyle/>
          <a:p>
            <a:pPr marL="92075" indent="-92075">
              <a:lnSpc>
                <a:spcPct val="100000"/>
              </a:lnSpc>
              <a:spcAft>
                <a:spcPts val="1800"/>
              </a:spcAft>
            </a:pPr>
            <a:r>
              <a:rPr lang="en-GB" dirty="0">
                <a:solidFill>
                  <a:schemeClr val="tx2"/>
                </a:solidFill>
              </a:rPr>
              <a:t>“With the Surface Pro, I can react in real time, which helps us win business and ultimately increase revenues. I’m easily saving two to three hours a week by eliminating prep and follow-up work.”</a:t>
            </a:r>
          </a:p>
          <a:p>
            <a:pPr marL="92075">
              <a:lnSpc>
                <a:spcPct val="100000"/>
              </a:lnSpc>
              <a:spcAft>
                <a:spcPts val="0"/>
              </a:spcAft>
            </a:pPr>
            <a:r>
              <a:rPr lang="en-GB" sz="1400" b="1" dirty="0">
                <a:solidFill>
                  <a:schemeClr val="tx1"/>
                </a:solidFill>
                <a:latin typeface="Segoe UI Semilight" charset="0"/>
                <a:ea typeface="Segoe UI Semilight" charset="0"/>
                <a:cs typeface="Segoe UI Semilight" charset="0"/>
              </a:rPr>
              <a:t>Ryan Parry</a:t>
            </a:r>
          </a:p>
          <a:p>
            <a:pPr marL="92075">
              <a:lnSpc>
                <a:spcPct val="100000"/>
              </a:lnSpc>
              <a:spcAft>
                <a:spcPts val="0"/>
              </a:spcAft>
            </a:pPr>
            <a:r>
              <a:rPr lang="en-GB" sz="1400" dirty="0">
                <a:solidFill>
                  <a:schemeClr val="tx1"/>
                </a:solidFill>
                <a:latin typeface="Segoe UI Semilight" charset="0"/>
                <a:ea typeface="Segoe UI Semilight" charset="0"/>
                <a:cs typeface="Segoe UI Semilight" charset="0"/>
              </a:rPr>
              <a:t>Senior Territory Manager, Safeco, </a:t>
            </a:r>
            <a:br>
              <a:rPr lang="en-GB" sz="1400" dirty="0">
                <a:solidFill>
                  <a:schemeClr val="tx1"/>
                </a:solidFill>
                <a:latin typeface="Segoe UI Semilight" charset="0"/>
                <a:ea typeface="Segoe UI Semilight" charset="0"/>
                <a:cs typeface="Segoe UI Semilight" charset="0"/>
              </a:rPr>
            </a:br>
            <a:r>
              <a:rPr lang="en-GB" sz="1400" dirty="0">
                <a:solidFill>
                  <a:schemeClr val="tx1"/>
                </a:solidFill>
                <a:latin typeface="Segoe UI Semilight" charset="0"/>
                <a:ea typeface="Segoe UI Semilight" charset="0"/>
                <a:cs typeface="Segoe UI Semilight" charset="0"/>
              </a:rPr>
              <a:t>a division of Liberty Mutual</a:t>
            </a:r>
          </a:p>
        </p:txBody>
      </p:sp>
      <p:sp>
        <p:nvSpPr>
          <p:cNvPr id="4" name="Text Placeholder 3"/>
          <p:cNvSpPr>
            <a:spLocks noGrp="1"/>
          </p:cNvSpPr>
          <p:nvPr>
            <p:ph type="body" sz="quarter" idx="12"/>
          </p:nvPr>
        </p:nvSpPr>
        <p:spPr/>
        <p:txBody>
          <a:bodyPr/>
          <a:lstStyle/>
          <a:p>
            <a:pPr>
              <a:spcAft>
                <a:spcPts val="1200"/>
              </a:spcAft>
            </a:pPr>
            <a:r>
              <a:rPr lang="en-GB" dirty="0"/>
              <a:t>Liberty Mutual wanted to serve its customers better and improve the productivity of its mobile workforce – especially its sales team that relied heavily on paper.</a:t>
            </a:r>
          </a:p>
          <a:p>
            <a:pPr>
              <a:spcAft>
                <a:spcPts val="1200"/>
              </a:spcAft>
            </a:pPr>
            <a:r>
              <a:rPr lang="en-GB" dirty="0"/>
              <a:t>The Microsoft Surface Pro is now offering Liberty Mutual the benefits of its small size but laptop-</a:t>
            </a:r>
            <a:r>
              <a:rPr lang="en-GB" dirty="0" err="1"/>
              <a:t>caliber</a:t>
            </a:r>
            <a:r>
              <a:rPr lang="en-GB" dirty="0"/>
              <a:t> performance workers need.</a:t>
            </a:r>
          </a:p>
          <a:p>
            <a:pPr>
              <a:spcAft>
                <a:spcPts val="1200"/>
              </a:spcAft>
            </a:pPr>
            <a:r>
              <a:rPr lang="en-GB" dirty="0"/>
              <a:t>Insurance agents have eliminated hours of prep and follow-up time every week, and can answer customer questions rapidly. Claims processing time is improved, and customer relationships are deeper as a result.</a:t>
            </a:r>
          </a:p>
          <a:p>
            <a:pPr marL="180000" indent="-180000">
              <a:spcAft>
                <a:spcPts val="1200"/>
              </a:spcAft>
              <a:buFont typeface="Arial" charset="0"/>
              <a:buChar char="•"/>
            </a:pPr>
            <a:r>
              <a:rPr lang="en-GB" dirty="0"/>
              <a:t>Faster claims processing</a:t>
            </a:r>
          </a:p>
          <a:p>
            <a:pPr marL="180000" indent="-180000">
              <a:spcAft>
                <a:spcPts val="1200"/>
              </a:spcAft>
              <a:buFont typeface="Arial" charset="0"/>
              <a:buChar char="•"/>
            </a:pPr>
            <a:r>
              <a:rPr lang="en-GB" dirty="0"/>
              <a:t>Fewer paper-based processes</a:t>
            </a:r>
          </a:p>
          <a:p>
            <a:pPr marL="180000" indent="-180000">
              <a:spcAft>
                <a:spcPts val="1200"/>
              </a:spcAft>
              <a:buFont typeface="Arial" charset="0"/>
              <a:buChar char="•"/>
            </a:pPr>
            <a:r>
              <a:rPr lang="en-GB" dirty="0"/>
              <a:t>Hours saved weekly on prep and follow-up work</a:t>
            </a:r>
          </a:p>
        </p:txBody>
      </p:sp>
    </p:spTree>
    <p:extLst>
      <p:ext uri="{BB962C8B-B14F-4D97-AF65-F5344CB8AC3E}">
        <p14:creationId xmlns:p14="http://schemas.microsoft.com/office/powerpoint/2010/main" val="18085373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06567" y="4607190"/>
            <a:ext cx="4306529" cy="474386"/>
          </a:xfrm>
        </p:spPr>
        <p:txBody>
          <a:bodyPr/>
          <a:lstStyle/>
          <a:p>
            <a:pPr>
              <a:spcAft>
                <a:spcPts val="588"/>
              </a:spcAft>
            </a:pPr>
            <a:r>
              <a:rPr lang="en-GB"/>
              <a:t>Name</a:t>
            </a:r>
          </a:p>
          <a:p>
            <a:pPr>
              <a:spcAft>
                <a:spcPts val="588"/>
              </a:spcAft>
            </a:pPr>
            <a:r>
              <a:rPr lang="en-GB"/>
              <a:t>Title</a:t>
            </a:r>
            <a:endParaRPr lang="en-GB" dirty="0"/>
          </a:p>
        </p:txBody>
      </p:sp>
      <p:sp>
        <p:nvSpPr>
          <p:cNvPr id="2" name="Title 1"/>
          <p:cNvSpPr>
            <a:spLocks noGrp="1"/>
          </p:cNvSpPr>
          <p:nvPr>
            <p:ph type="title"/>
          </p:nvPr>
        </p:nvSpPr>
        <p:spPr>
          <a:xfrm>
            <a:off x="377093" y="3109367"/>
            <a:ext cx="4070216" cy="1157649"/>
          </a:xfrm>
        </p:spPr>
        <p:txBody>
          <a:bodyPr>
            <a:normAutofit fontScale="90000"/>
          </a:bodyPr>
          <a:lstStyle/>
          <a:p>
            <a:r>
              <a:rPr lang="en-GB" dirty="0"/>
              <a:t>Microsoft Devices for Financial Services</a:t>
            </a:r>
          </a:p>
        </p:txBody>
      </p:sp>
      <p:sp>
        <p:nvSpPr>
          <p:cNvPr id="4" name="TextBox 3"/>
          <p:cNvSpPr txBox="1"/>
          <p:nvPr/>
        </p:nvSpPr>
        <p:spPr>
          <a:xfrm>
            <a:off x="216000" y="6202436"/>
            <a:ext cx="9227496" cy="586314"/>
          </a:xfrm>
          <a:prstGeom prst="rect">
            <a:avLst/>
          </a:prstGeom>
          <a:noFill/>
        </p:spPr>
        <p:txBody>
          <a:bodyPr wrap="square" lIns="274320" tIns="228600" rIns="274320" bIns="228600" rtlCol="0">
            <a:spAutoFit/>
          </a:bodyPr>
          <a:lstStyle/>
          <a:p>
            <a:pPr>
              <a:lnSpc>
                <a:spcPct val="90000"/>
              </a:lnSpc>
            </a:pPr>
            <a:r>
              <a:rPr lang="en-US" sz="900" dirty="0">
                <a:solidFill>
                  <a:schemeClr val="bg2"/>
                </a:solidFill>
              </a:rPr>
              <a:t>*Software shown is sold separately. </a:t>
            </a:r>
          </a:p>
        </p:txBody>
      </p:sp>
    </p:spTree>
    <p:extLst>
      <p:ext uri="{BB962C8B-B14F-4D97-AF65-F5344CB8AC3E}">
        <p14:creationId xmlns:p14="http://schemas.microsoft.com/office/powerpoint/2010/main" val="409726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239486" y="1397000"/>
            <a:ext cx="11713029" cy="535531"/>
          </a:xfrm>
          <a:prstGeom prst="rect">
            <a:avLst/>
          </a:prstGeom>
        </p:spPr>
        <p:txBody>
          <a:bodyPr>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pPr algn="ctr"/>
            <a:r>
              <a:rPr lang="en-US"/>
              <a:t>Everyone loves them</a:t>
            </a:r>
            <a:endParaRPr lang="en-US" dirty="0"/>
          </a:p>
        </p:txBody>
      </p:sp>
      <p:sp>
        <p:nvSpPr>
          <p:cNvPr id="12" name="TextBox 11"/>
          <p:cNvSpPr txBox="1"/>
          <p:nvPr/>
        </p:nvSpPr>
        <p:spPr>
          <a:xfrm>
            <a:off x="744257" y="4418534"/>
            <a:ext cx="3240000" cy="1631085"/>
          </a:xfrm>
          <a:prstGeom prst="rect">
            <a:avLst/>
          </a:prstGeom>
        </p:spPr>
        <p:txBody>
          <a:bodyPr vert="horz" wrap="square" lIns="91375" tIns="91375" rIns="91375" bIns="91375" rtlCol="0" anchor="t">
            <a:spAutoFit/>
          </a:bodyPr>
          <a:lstStyle/>
          <a:p>
            <a:pPr algn="ctr" defTabSz="931575">
              <a:spcAft>
                <a:spcPts val="600"/>
              </a:spcAft>
              <a:defRPr/>
            </a:pPr>
            <a:r>
              <a:rPr lang="en-US" sz="1400" b="1" dirty="0">
                <a:solidFill>
                  <a:schemeClr val="accent1"/>
                </a:solidFill>
                <a:latin typeface="Segoe UI" charset="0"/>
                <a:ea typeface="Segoe UI" charset="0"/>
                <a:cs typeface="Segoe UI" charset="0"/>
              </a:rPr>
              <a:t>Senior FS executives say</a:t>
            </a:r>
          </a:p>
          <a:p>
            <a:pPr algn="ctr" defTabSz="931575">
              <a:spcAft>
                <a:spcPts val="600"/>
              </a:spcAft>
              <a:defRPr/>
            </a:pPr>
            <a:r>
              <a:rPr lang="en-US" sz="1400" dirty="0">
                <a:latin typeface="Segoe UI Semilight" charset="0"/>
                <a:ea typeface="Segoe UI Semilight" charset="0"/>
                <a:cs typeface="Segoe UI Semilight" charset="0"/>
              </a:rPr>
              <a:t>“With Surface, I’m able to talk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clients through presentations with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ease, encouraging interactivity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and engagement.” </a:t>
            </a:r>
          </a:p>
          <a:p>
            <a:pPr lvl="0" algn="ctr" defTabSz="931575">
              <a:spcAft>
                <a:spcPts val="600"/>
              </a:spcAft>
              <a:defRPr/>
            </a:pPr>
            <a:endParaRPr lang="en-US" sz="1400" dirty="0">
              <a:latin typeface="Segoe UI Semilight" charset="0"/>
              <a:ea typeface="Segoe UI Semilight" charset="0"/>
              <a:cs typeface="Segoe UI Semilight" charset="0"/>
            </a:endParaRPr>
          </a:p>
        </p:txBody>
      </p:sp>
      <p:sp>
        <p:nvSpPr>
          <p:cNvPr id="13" name="TextBox 12"/>
          <p:cNvSpPr txBox="1"/>
          <p:nvPr/>
        </p:nvSpPr>
        <p:spPr>
          <a:xfrm>
            <a:off x="4476000" y="4418534"/>
            <a:ext cx="3240000" cy="1123253"/>
          </a:xfrm>
          <a:prstGeom prst="rect">
            <a:avLst/>
          </a:prstGeom>
        </p:spPr>
        <p:txBody>
          <a:bodyPr vert="horz" wrap="square" lIns="91375" tIns="91375" rIns="91375" bIns="91375" rtlCol="0" anchor="t">
            <a:spAutoFit/>
          </a:bodyPr>
          <a:lstStyle/>
          <a:p>
            <a:pPr lvl="0" algn="ctr" defTabSz="931575">
              <a:spcAft>
                <a:spcPts val="600"/>
              </a:spcAft>
              <a:defRPr/>
            </a:pPr>
            <a:r>
              <a:rPr lang="en-US" sz="1400" b="1" dirty="0">
                <a:solidFill>
                  <a:schemeClr val="accent1"/>
                </a:solidFill>
                <a:latin typeface="Segoe UI" charset="0"/>
                <a:ea typeface="Segoe UI" charset="0"/>
                <a:cs typeface="Segoe UI" charset="0"/>
              </a:rPr>
              <a:t>CX bosses say</a:t>
            </a:r>
          </a:p>
          <a:p>
            <a:pPr lvl="0" algn="ctr" defTabSz="931575">
              <a:spcAft>
                <a:spcPts val="600"/>
              </a:spcAft>
              <a:defRPr/>
            </a:pPr>
            <a:r>
              <a:rPr lang="en-US" sz="1400" dirty="0">
                <a:latin typeface="Segoe UI Semilight" charset="0"/>
                <a:ea typeface="Segoe UI Semilight" charset="0"/>
                <a:cs typeface="Segoe UI Semilight" charset="0"/>
              </a:rPr>
              <a:t>“Surface Hub allows advisors in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branch to engage with customers freely, in real time.”  </a:t>
            </a:r>
          </a:p>
        </p:txBody>
      </p:sp>
      <p:sp>
        <p:nvSpPr>
          <p:cNvPr id="14" name="TextBox 13"/>
          <p:cNvSpPr txBox="1"/>
          <p:nvPr/>
        </p:nvSpPr>
        <p:spPr>
          <a:xfrm>
            <a:off x="8207743" y="4418534"/>
            <a:ext cx="3240000" cy="1554140"/>
          </a:xfrm>
          <a:prstGeom prst="rect">
            <a:avLst/>
          </a:prstGeom>
        </p:spPr>
        <p:txBody>
          <a:bodyPr vert="horz" wrap="square" lIns="91375" tIns="91375" rIns="91375" bIns="91375" rtlCol="0" anchor="t">
            <a:spAutoFit/>
          </a:bodyPr>
          <a:lstStyle/>
          <a:p>
            <a:pPr lvl="0" algn="ctr" defTabSz="931575">
              <a:spcAft>
                <a:spcPts val="600"/>
              </a:spcAft>
              <a:defRPr/>
            </a:pPr>
            <a:r>
              <a:rPr lang="en-US" sz="1400" b="1" dirty="0">
                <a:solidFill>
                  <a:schemeClr val="accent1"/>
                </a:solidFill>
                <a:latin typeface="Segoe UI" charset="0"/>
                <a:ea typeface="Segoe UI" charset="0"/>
                <a:cs typeface="Segoe UI" charset="0"/>
              </a:rPr>
              <a:t>Finance say</a:t>
            </a:r>
          </a:p>
          <a:p>
            <a:pPr lvl="0" algn="ctr" defTabSz="931575">
              <a:spcAft>
                <a:spcPts val="600"/>
              </a:spcAft>
              <a:defRPr/>
            </a:pPr>
            <a:r>
              <a:rPr lang="en-US" sz="1400" dirty="0">
                <a:latin typeface="Segoe UI Semilight" charset="0"/>
                <a:ea typeface="Segoe UI Semilight" charset="0"/>
                <a:cs typeface="Segoe UI Semilight" charset="0"/>
              </a:rPr>
              <a:t>“One device per employee means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less money spent on hardware.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And there are no increased costs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to support, manage, or deploy </a:t>
            </a:r>
            <a:br>
              <a:rPr lang="en-US" sz="1400" dirty="0">
                <a:latin typeface="Segoe UI Semilight" charset="0"/>
                <a:ea typeface="Segoe UI Semilight" charset="0"/>
                <a:cs typeface="Segoe UI Semilight" charset="0"/>
              </a:rPr>
            </a:br>
            <a:r>
              <a:rPr lang="en-US" sz="1400" dirty="0">
                <a:latin typeface="Segoe UI Semilight" charset="0"/>
                <a:ea typeface="Segoe UI Semilight" charset="0"/>
                <a:cs typeface="Segoe UI Semilight" charset="0"/>
              </a:rPr>
              <a:t>separate OS devices.”</a:t>
            </a:r>
          </a:p>
        </p:txBody>
      </p:sp>
      <p:sp>
        <p:nvSpPr>
          <p:cNvPr id="15" name="TextBox 14"/>
          <p:cNvSpPr txBox="1"/>
          <p:nvPr/>
        </p:nvSpPr>
        <p:spPr>
          <a:xfrm>
            <a:off x="744257" y="2472074"/>
            <a:ext cx="3240000" cy="1338697"/>
          </a:xfrm>
          <a:prstGeom prst="rect">
            <a:avLst/>
          </a:prstGeom>
        </p:spPr>
        <p:txBody>
          <a:bodyPr vert="horz" wrap="square" lIns="91375" tIns="91375" rIns="91375" bIns="91375" rtlCol="0" anchor="t">
            <a:spAutoFit/>
          </a:bodyPr>
          <a:lstStyle/>
          <a:p>
            <a:pPr algn="ctr" defTabSz="931575">
              <a:spcAft>
                <a:spcPts val="600"/>
              </a:spcAft>
              <a:defRPr/>
            </a:pPr>
            <a:r>
              <a:rPr lang="en-US" sz="1400" b="1" dirty="0">
                <a:solidFill>
                  <a:schemeClr val="accent1"/>
                </a:solidFill>
                <a:latin typeface="Segoe UI" charset="0"/>
                <a:ea typeface="Segoe UI" charset="0"/>
                <a:cs typeface="Segoe UI" charset="0"/>
              </a:rPr>
              <a:t>Risk &amp; compliance teams say</a:t>
            </a:r>
          </a:p>
          <a:p>
            <a:pPr algn="ctr" defTabSz="931575">
              <a:spcAft>
                <a:spcPts val="600"/>
              </a:spcAft>
              <a:defRPr/>
            </a:pPr>
            <a:r>
              <a:rPr lang="en-US" sz="1400" dirty="0">
                <a:latin typeface="Segoe UI Semilight" charset="0"/>
                <a:ea typeface="Segoe UI Semilight" charset="0"/>
                <a:cs typeface="Segoe UI Semilight" charset="0"/>
              </a:rPr>
              <a:t>“Surface and Windows security protocols mean I don’t have to compromise on the safety of my customer’s contracts.”</a:t>
            </a:r>
          </a:p>
        </p:txBody>
      </p:sp>
      <p:sp>
        <p:nvSpPr>
          <p:cNvPr id="16" name="TextBox 15"/>
          <p:cNvSpPr txBox="1"/>
          <p:nvPr/>
        </p:nvSpPr>
        <p:spPr>
          <a:xfrm>
            <a:off x="4476000" y="2472074"/>
            <a:ext cx="3240000" cy="1123253"/>
          </a:xfrm>
          <a:prstGeom prst="rect">
            <a:avLst/>
          </a:prstGeom>
        </p:spPr>
        <p:txBody>
          <a:bodyPr vert="horz" wrap="square" lIns="91375" tIns="91375" rIns="91375" bIns="91375" rtlCol="0" anchor="t">
            <a:spAutoFit/>
          </a:bodyPr>
          <a:lstStyle/>
          <a:p>
            <a:pPr lvl="0" algn="ctr" defTabSz="931575">
              <a:spcAft>
                <a:spcPts val="600"/>
              </a:spcAft>
              <a:defRPr/>
            </a:pPr>
            <a:r>
              <a:rPr lang="en-US" sz="1400" b="1" dirty="0">
                <a:solidFill>
                  <a:schemeClr val="accent1"/>
                </a:solidFill>
                <a:latin typeface="Segoe UI" charset="0"/>
                <a:ea typeface="Segoe UI" charset="0"/>
                <a:cs typeface="Segoe UI" charset="0"/>
              </a:rPr>
              <a:t>HR and training teams say</a:t>
            </a:r>
          </a:p>
          <a:p>
            <a:pPr algn="ctr" defTabSz="931575">
              <a:spcAft>
                <a:spcPts val="600"/>
              </a:spcAft>
              <a:defRPr/>
            </a:pPr>
            <a:r>
              <a:rPr lang="en-US" sz="1400" dirty="0">
                <a:latin typeface="Segoe UI Semilight" charset="0"/>
                <a:ea typeface="Segoe UI Semilight" charset="0"/>
                <a:cs typeface="Segoe UI Semilight" charset="0"/>
              </a:rPr>
              <a:t>“Surface easily fits into standard policies and existing processes already in use for our Windows devices.”</a:t>
            </a:r>
          </a:p>
        </p:txBody>
      </p:sp>
      <p:sp>
        <p:nvSpPr>
          <p:cNvPr id="17" name="TextBox 16"/>
          <p:cNvSpPr txBox="1"/>
          <p:nvPr/>
        </p:nvSpPr>
        <p:spPr>
          <a:xfrm>
            <a:off x="8207743" y="2472074"/>
            <a:ext cx="3240000" cy="1123253"/>
          </a:xfrm>
          <a:prstGeom prst="rect">
            <a:avLst/>
          </a:prstGeom>
        </p:spPr>
        <p:txBody>
          <a:bodyPr vert="horz" wrap="square" lIns="91375" tIns="91375" rIns="91375" bIns="91375" rtlCol="0" anchor="t">
            <a:spAutoFit/>
          </a:bodyPr>
          <a:lstStyle/>
          <a:p>
            <a:pPr lvl="0" algn="ctr" defTabSz="931575">
              <a:spcAft>
                <a:spcPts val="600"/>
              </a:spcAft>
              <a:defRPr/>
            </a:pPr>
            <a:r>
              <a:rPr lang="en-US" sz="1400" b="1" dirty="0">
                <a:solidFill>
                  <a:schemeClr val="accent1"/>
                </a:solidFill>
                <a:latin typeface="Segoe UI" charset="0"/>
                <a:ea typeface="Segoe UI" charset="0"/>
                <a:cs typeface="Segoe UI" charset="0"/>
              </a:rPr>
              <a:t>Financial advisors say</a:t>
            </a:r>
          </a:p>
          <a:p>
            <a:pPr lvl="0" algn="ctr" defTabSz="931575">
              <a:spcAft>
                <a:spcPts val="600"/>
              </a:spcAft>
              <a:defRPr/>
            </a:pPr>
            <a:r>
              <a:rPr lang="en-US" sz="1400" dirty="0">
                <a:latin typeface="Segoe UI Semilight" charset="0"/>
                <a:ea typeface="Segoe UI Semilight" charset="0"/>
                <a:cs typeface="Segoe UI Semilight" charset="0"/>
              </a:rPr>
              <a:t>“Surface is lightweight and has a long battery life, which is great for when I’m traveling to client meetings.”</a:t>
            </a:r>
          </a:p>
        </p:txBody>
      </p:sp>
    </p:spTree>
    <p:extLst>
      <p:ext uri="{BB962C8B-B14F-4D97-AF65-F5344CB8AC3E}">
        <p14:creationId xmlns:p14="http://schemas.microsoft.com/office/powerpoint/2010/main" val="27461401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15932" cy="6196462"/>
          </a:xfrm>
          <a:prstGeom prst="rect">
            <a:avLst/>
          </a:prstGeom>
        </p:spPr>
      </p:pic>
      <p:sp>
        <p:nvSpPr>
          <p:cNvPr id="3" name="Text Placeholder 2"/>
          <p:cNvSpPr>
            <a:spLocks noGrp="1"/>
          </p:cNvSpPr>
          <p:nvPr>
            <p:ph type="body" sz="quarter" idx="11"/>
          </p:nvPr>
        </p:nvSpPr>
        <p:spPr>
          <a:xfrm>
            <a:off x="8541237" y="5255489"/>
            <a:ext cx="2250408" cy="535531"/>
          </a:xfrm>
        </p:spPr>
        <p:txBody>
          <a:bodyPr wrap="square">
            <a:spAutoFit/>
          </a:bodyPr>
          <a:lstStyle/>
          <a:p>
            <a:r>
              <a:rPr lang="en-GB"/>
              <a:t>Proof points</a:t>
            </a:r>
            <a:endParaRPr lang="en-US" dirty="0"/>
          </a:p>
        </p:txBody>
      </p:sp>
    </p:spTree>
    <p:extLst>
      <p:ext uri="{BB962C8B-B14F-4D97-AF65-F5344CB8AC3E}">
        <p14:creationId xmlns:p14="http://schemas.microsoft.com/office/powerpoint/2010/main" val="258442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Surface delivers proven results</a:t>
            </a:r>
            <a:endParaRPr lang="en-US" dirty="0"/>
          </a:p>
        </p:txBody>
      </p:sp>
      <p:sp>
        <p:nvSpPr>
          <p:cNvPr id="47" name="Text Placeholder 46"/>
          <p:cNvSpPr>
            <a:spLocks noGrp="1"/>
          </p:cNvSpPr>
          <p:nvPr>
            <p:ph type="body" sz="quarter" idx="10"/>
          </p:nvPr>
        </p:nvSpPr>
        <p:spPr/>
        <p:txBody>
          <a:bodyPr/>
          <a:lstStyle/>
          <a:p>
            <a:r>
              <a:rPr lang="en-US" dirty="0"/>
              <a:t>$615 saved in device purchase costs as employees can be provisioned with a single Surface Pro.</a:t>
            </a:r>
          </a:p>
          <a:p>
            <a:endParaRPr lang="en-US" dirty="0"/>
          </a:p>
        </p:txBody>
      </p:sp>
      <p:sp>
        <p:nvSpPr>
          <p:cNvPr id="48" name="Text Placeholder 47"/>
          <p:cNvSpPr>
            <a:spLocks noGrp="1"/>
          </p:cNvSpPr>
          <p:nvPr>
            <p:ph type="body" sz="quarter" idx="11"/>
          </p:nvPr>
        </p:nvSpPr>
        <p:spPr>
          <a:xfrm>
            <a:off x="1503876" y="4405681"/>
            <a:ext cx="1396921" cy="415498"/>
          </a:xfrm>
        </p:spPr>
        <p:txBody>
          <a:bodyPr wrap="square">
            <a:spAutoFit/>
          </a:bodyPr>
          <a:lstStyle/>
          <a:p>
            <a:r>
              <a:rPr lang="en-US" sz="1200" dirty="0"/>
              <a:t>Improvement in close rate</a:t>
            </a:r>
          </a:p>
        </p:txBody>
      </p:sp>
      <p:sp>
        <p:nvSpPr>
          <p:cNvPr id="52" name="Text Placeholder 51"/>
          <p:cNvSpPr>
            <a:spLocks noGrp="1"/>
          </p:cNvSpPr>
          <p:nvPr>
            <p:ph type="body" sz="quarter" idx="15"/>
          </p:nvPr>
        </p:nvSpPr>
        <p:spPr>
          <a:xfrm>
            <a:off x="3951846" y="4405681"/>
            <a:ext cx="1695444" cy="1154162"/>
          </a:xfrm>
        </p:spPr>
        <p:txBody>
          <a:bodyPr wrap="square">
            <a:spAutoFit/>
          </a:bodyPr>
          <a:lstStyle/>
          <a:p>
            <a:r>
              <a:rPr lang="en-US" sz="1200" dirty="0"/>
              <a:t>Improvement in deal size leveraging Surface Pro devices to deliver mobile presentations and information from LOB systems.</a:t>
            </a:r>
          </a:p>
        </p:txBody>
      </p:sp>
      <p:sp>
        <p:nvSpPr>
          <p:cNvPr id="55" name="Text Placeholder 54"/>
          <p:cNvSpPr>
            <a:spLocks noGrp="1"/>
          </p:cNvSpPr>
          <p:nvPr>
            <p:ph type="body" sz="quarter" idx="18"/>
          </p:nvPr>
        </p:nvSpPr>
        <p:spPr>
          <a:xfrm>
            <a:off x="6568046" y="4405681"/>
            <a:ext cx="1758183" cy="600164"/>
          </a:xfrm>
        </p:spPr>
        <p:txBody>
          <a:bodyPr wrap="square">
            <a:spAutoFit/>
          </a:bodyPr>
          <a:lstStyle/>
          <a:p>
            <a:pPr lvl="0"/>
            <a:r>
              <a:rPr lang="en-US" sz="1200" dirty="0">
                <a:solidFill>
                  <a:srgbClr val="737373"/>
                </a:solidFill>
              </a:rPr>
              <a:t>Agree or strongly agree they get more done away from their desk</a:t>
            </a:r>
          </a:p>
        </p:txBody>
      </p:sp>
      <p:sp>
        <p:nvSpPr>
          <p:cNvPr id="58" name="Text Placeholder 57"/>
          <p:cNvSpPr>
            <a:spLocks noGrp="1"/>
          </p:cNvSpPr>
          <p:nvPr>
            <p:ph type="body" sz="quarter" idx="21"/>
          </p:nvPr>
        </p:nvSpPr>
        <p:spPr>
          <a:xfrm>
            <a:off x="9147531" y="4405681"/>
            <a:ext cx="1873614" cy="784830"/>
          </a:xfrm>
        </p:spPr>
        <p:txBody>
          <a:bodyPr wrap="square">
            <a:spAutoFit/>
          </a:bodyPr>
          <a:lstStyle/>
          <a:p>
            <a:r>
              <a:rPr lang="en-US" sz="1200" dirty="0"/>
              <a:t>Agree or strongly agree they are more satisfied with their ability to get things done</a:t>
            </a:r>
          </a:p>
        </p:txBody>
      </p:sp>
      <p:sp>
        <p:nvSpPr>
          <p:cNvPr id="27" name="Text Placeholder 35"/>
          <p:cNvSpPr txBox="1">
            <a:spLocks/>
          </p:cNvSpPr>
          <p:nvPr/>
        </p:nvSpPr>
        <p:spPr>
          <a:xfrm>
            <a:off x="1440264"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15</a:t>
            </a:r>
          </a:p>
        </p:txBody>
      </p:sp>
      <p:sp>
        <p:nvSpPr>
          <p:cNvPr id="28" name="Text Placeholder 36"/>
          <p:cNvSpPr txBox="1">
            <a:spLocks/>
          </p:cNvSpPr>
          <p:nvPr/>
        </p:nvSpPr>
        <p:spPr>
          <a:xfrm>
            <a:off x="2590687"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a:t>
            </a:r>
          </a:p>
        </p:txBody>
      </p:sp>
      <p:sp>
        <p:nvSpPr>
          <p:cNvPr id="65" name="Text Placeholder 35"/>
          <p:cNvSpPr txBox="1">
            <a:spLocks/>
          </p:cNvSpPr>
          <p:nvPr/>
        </p:nvSpPr>
        <p:spPr>
          <a:xfrm>
            <a:off x="6468592"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90</a:t>
            </a:r>
          </a:p>
        </p:txBody>
      </p:sp>
      <p:sp>
        <p:nvSpPr>
          <p:cNvPr id="66" name="Text Placeholder 36"/>
          <p:cNvSpPr txBox="1">
            <a:spLocks/>
          </p:cNvSpPr>
          <p:nvPr/>
        </p:nvSpPr>
        <p:spPr>
          <a:xfrm>
            <a:off x="7810401"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a:t>
            </a:r>
          </a:p>
        </p:txBody>
      </p:sp>
      <p:sp>
        <p:nvSpPr>
          <p:cNvPr id="67" name="Text Placeholder 35"/>
          <p:cNvSpPr txBox="1">
            <a:spLocks/>
          </p:cNvSpPr>
          <p:nvPr/>
        </p:nvSpPr>
        <p:spPr>
          <a:xfrm>
            <a:off x="9078448"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60</a:t>
            </a:r>
          </a:p>
        </p:txBody>
      </p:sp>
      <p:sp>
        <p:nvSpPr>
          <p:cNvPr id="68" name="Text Placeholder 36"/>
          <p:cNvSpPr txBox="1">
            <a:spLocks/>
          </p:cNvSpPr>
          <p:nvPr/>
        </p:nvSpPr>
        <p:spPr>
          <a:xfrm>
            <a:off x="10420257"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a:t>
            </a:r>
          </a:p>
        </p:txBody>
      </p:sp>
      <p:sp>
        <p:nvSpPr>
          <p:cNvPr id="69" name="Text Placeholder 35"/>
          <p:cNvSpPr txBox="1">
            <a:spLocks/>
          </p:cNvSpPr>
          <p:nvPr/>
        </p:nvSpPr>
        <p:spPr>
          <a:xfrm>
            <a:off x="3858735" y="300196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20</a:t>
            </a:r>
          </a:p>
        </p:txBody>
      </p:sp>
      <p:sp>
        <p:nvSpPr>
          <p:cNvPr id="70" name="Text Placeholder 36"/>
          <p:cNvSpPr txBox="1">
            <a:spLocks/>
          </p:cNvSpPr>
          <p:nvPr/>
        </p:nvSpPr>
        <p:spPr>
          <a:xfrm>
            <a:off x="5200544" y="360481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2"/>
                </a:solidFill>
              </a:rPr>
              <a:t>%</a:t>
            </a: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chemeClr val="accent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Tree>
    <p:extLst>
      <p:ext uri="{BB962C8B-B14F-4D97-AF65-F5344CB8AC3E}">
        <p14:creationId xmlns:p14="http://schemas.microsoft.com/office/powerpoint/2010/main" val="123304898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dirty="0"/>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algn="ctr"/>
            <a:r>
              <a:rPr lang="en-GB" sz="800" dirty="0">
                <a:solidFill>
                  <a:schemeClr val="accent3"/>
                </a:solidFill>
                <a:latin typeface="Segoe UI Semilight" charset="0"/>
                <a:ea typeface="Segoe UI Semilight" charset="0"/>
                <a:cs typeface="Segoe UI Semilight" charset="0"/>
              </a:rPr>
              <a:t>This document is an abridged version of a case study commissioned by Microsoft titled:</a:t>
            </a:r>
            <a:br>
              <a:rPr lang="en-GB" sz="800" dirty="0">
                <a:solidFill>
                  <a:schemeClr val="accent3"/>
                </a:solidFill>
                <a:latin typeface="Segoe UI Semilight" charset="0"/>
                <a:ea typeface="Segoe UI Semilight" charset="0"/>
                <a:cs typeface="Segoe UI Semilight" charset="0"/>
              </a:rPr>
            </a:br>
            <a:r>
              <a:rPr lang="en-GB" sz="800" dirty="0">
                <a:solidFill>
                  <a:schemeClr val="accent3"/>
                </a:solidFill>
                <a:latin typeface="Segoe UI Semilight" charset="0"/>
                <a:ea typeface="Segoe UI Semilight" charset="0"/>
                <a:cs typeface="Segoe UI Semilight" charset="0"/>
              </a:rPr>
              <a:t>The Total Economic Impact of Microsoft Surface Hub. February, 2016.</a:t>
            </a:r>
          </a:p>
        </p:txBody>
      </p:sp>
      <p:grpSp>
        <p:nvGrpSpPr>
          <p:cNvPr id="89" name="Group 88"/>
          <p:cNvGrpSpPr/>
          <p:nvPr/>
        </p:nvGrpSpPr>
        <p:grpSpPr>
          <a:xfrm>
            <a:off x="1630802" y="3684150"/>
            <a:ext cx="2345195" cy="1135001"/>
            <a:chOff x="576584" y="3707259"/>
            <a:chExt cx="2345195" cy="1135001"/>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4" y="3707259"/>
              <a:ext cx="935497" cy="935497"/>
            </a:xfrm>
            <a:prstGeom prst="rect">
              <a:avLst/>
            </a:prstGeom>
          </p:spPr>
        </p:pic>
        <p:sp>
          <p:nvSpPr>
            <p:cNvPr id="19" name="Rectangle 18"/>
            <p:cNvSpPr/>
            <p:nvPr/>
          </p:nvSpPr>
          <p:spPr>
            <a:xfrm>
              <a:off x="1504046" y="3918930"/>
              <a:ext cx="1331009" cy="923330"/>
            </a:xfrm>
            <a:prstGeom prst="rect">
              <a:avLst/>
            </a:prstGeom>
          </p:spPr>
          <p:txBody>
            <a:bodyPr wrap="square">
              <a:spAutoFit/>
            </a:bodyPr>
            <a:lstStyle/>
            <a:p>
              <a:r>
                <a:rPr lang="en-US" sz="5400" dirty="0">
                  <a:solidFill>
                    <a:schemeClr val="accent1"/>
                  </a:solidFill>
                  <a:latin typeface="Segoe UI Semilight" charset="0"/>
                  <a:ea typeface="Segoe UI Semilight" charset="0"/>
                  <a:cs typeface="Segoe UI Semilight" charset="0"/>
                </a:rPr>
                <a:t>138</a:t>
              </a:r>
            </a:p>
          </p:txBody>
        </p:sp>
        <p:sp>
          <p:nvSpPr>
            <p:cNvPr id="23" name="Rectangle 22"/>
            <p:cNvSpPr/>
            <p:nvPr/>
          </p:nvSpPr>
          <p:spPr>
            <a:xfrm>
              <a:off x="2506959" y="4277326"/>
              <a:ext cx="414820" cy="461665"/>
            </a:xfrm>
            <a:prstGeom prst="rect">
              <a:avLst/>
            </a:prstGeom>
          </p:spPr>
          <p:txBody>
            <a:bodyPr wrap="square">
              <a:spAutoFit/>
            </a:bodyPr>
            <a:lstStyle/>
            <a:p>
              <a:r>
                <a:rPr lang="en-US" sz="2400" dirty="0">
                  <a:solidFill>
                    <a:schemeClr val="accent1"/>
                  </a:solidFill>
                  <a:latin typeface="Segoe UI Light" charset="0"/>
                  <a:ea typeface="Segoe UI Light" charset="0"/>
                  <a:cs typeface="Segoe UI Light" charset="0"/>
                </a:rPr>
                <a:t>%</a:t>
              </a:r>
            </a:p>
          </p:txBody>
        </p:sp>
        <p:sp>
          <p:nvSpPr>
            <p:cNvPr id="25" name="Rectangle 24"/>
            <p:cNvSpPr/>
            <p:nvPr/>
          </p:nvSpPr>
          <p:spPr>
            <a:xfrm>
              <a:off x="1520316" y="3707259"/>
              <a:ext cx="1331009" cy="400110"/>
            </a:xfrm>
            <a:prstGeom prst="rect">
              <a:avLst/>
            </a:prstGeom>
          </p:spPr>
          <p:txBody>
            <a:bodyPr wrap="square">
              <a:spAutoFit/>
            </a:bodyPr>
            <a:lstStyle/>
            <a:p>
              <a:r>
                <a:rPr lang="en-US" sz="2000" dirty="0">
                  <a:solidFill>
                    <a:schemeClr val="accent1"/>
                  </a:solidFill>
                  <a:latin typeface="Segoe UI Semilight" charset="0"/>
                  <a:ea typeface="Segoe UI Semilight" charset="0"/>
                  <a:cs typeface="Segoe UI Semilight" charset="0"/>
                </a:rPr>
                <a:t>ROI</a:t>
              </a:r>
            </a:p>
          </p:txBody>
        </p:sp>
      </p:grpSp>
      <p:grpSp>
        <p:nvGrpSpPr>
          <p:cNvPr id="88" name="Group 87"/>
          <p:cNvGrpSpPr/>
          <p:nvPr/>
        </p:nvGrpSpPr>
        <p:grpSpPr>
          <a:xfrm>
            <a:off x="4087923" y="4157147"/>
            <a:ext cx="1168582" cy="497146"/>
            <a:chOff x="1100219" y="4738991"/>
            <a:chExt cx="1168582" cy="497146"/>
          </a:xfrm>
        </p:grpSpPr>
        <p:grpSp>
          <p:nvGrpSpPr>
            <p:cNvPr id="64" name="Group 63"/>
            <p:cNvGrpSpPr/>
            <p:nvPr/>
          </p:nvGrpSpPr>
          <p:grpSpPr>
            <a:xfrm>
              <a:off x="1100219" y="4738991"/>
              <a:ext cx="486541" cy="497146"/>
              <a:chOff x="5372858" y="2980417"/>
              <a:chExt cx="486541" cy="497146"/>
            </a:xfrm>
          </p:grpSpPr>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58" y="2980417"/>
                <a:ext cx="486541" cy="466268"/>
              </a:xfrm>
              <a:prstGeom prst="rect">
                <a:avLst/>
              </a:prstGeom>
            </p:spPr>
          </p:pic>
          <p:sp>
            <p:nvSpPr>
              <p:cNvPr id="28" name="Rectangle 27"/>
              <p:cNvSpPr/>
              <p:nvPr/>
            </p:nvSpPr>
            <p:spPr>
              <a:xfrm>
                <a:off x="5453533" y="3077453"/>
                <a:ext cx="319318" cy="400110"/>
              </a:xfrm>
              <a:prstGeom prst="rect">
                <a:avLst/>
              </a:prstGeom>
            </p:spPr>
            <p:txBody>
              <a:bodyPr wrap="none">
                <a:spAutoFit/>
              </a:bodyPr>
              <a:lstStyle/>
              <a:p>
                <a:r>
                  <a:rPr lang="en-US" sz="2000" dirty="0">
                    <a:solidFill>
                      <a:schemeClr val="accent1"/>
                    </a:solidFill>
                    <a:latin typeface="Segoe UI Semilight" charset="0"/>
                    <a:ea typeface="Segoe UI Semilight" charset="0"/>
                    <a:cs typeface="Segoe UI Semilight" charset="0"/>
                  </a:rPr>
                  <a:t>9</a:t>
                </a:r>
              </a:p>
            </p:txBody>
          </p:sp>
        </p:grpSp>
        <p:sp>
          <p:nvSpPr>
            <p:cNvPr id="32" name="Rectangle 31"/>
            <p:cNvSpPr/>
            <p:nvPr/>
          </p:nvSpPr>
          <p:spPr>
            <a:xfrm>
              <a:off x="1590489" y="4769285"/>
              <a:ext cx="678312" cy="400110"/>
            </a:xfrm>
            <a:prstGeom prst="rect">
              <a:avLst/>
            </a:prstGeom>
          </p:spPr>
          <p:txBody>
            <a:bodyPr wrap="square">
              <a:spAutoFit/>
            </a:bodyPr>
            <a:lstStyle/>
            <a:p>
              <a:pPr algn="ctr"/>
              <a:r>
                <a:rPr lang="en-US" sz="1000" dirty="0">
                  <a:solidFill>
                    <a:schemeClr val="bg2"/>
                  </a:solidFill>
                  <a:latin typeface="Segoe UI Light" charset="0"/>
                  <a:ea typeface="Segoe UI Light" charset="0"/>
                  <a:cs typeface="Segoe UI Light" charset="0"/>
                </a:rPr>
                <a:t>Months payback</a:t>
              </a:r>
            </a:p>
          </p:txBody>
        </p:sp>
      </p:grpSp>
      <p:grpSp>
        <p:nvGrpSpPr>
          <p:cNvPr id="5" name="Group 4"/>
          <p:cNvGrpSpPr/>
          <p:nvPr/>
        </p:nvGrpSpPr>
        <p:grpSpPr>
          <a:xfrm>
            <a:off x="7229153" y="3326234"/>
            <a:ext cx="3929528" cy="2707933"/>
            <a:chOff x="6072307" y="3326234"/>
            <a:chExt cx="3929528" cy="2707933"/>
          </a:xfrm>
        </p:grpSpPr>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1736" y="3555423"/>
              <a:ext cx="886381" cy="2051513"/>
            </a:xfrm>
            <a:prstGeom prst="rect">
              <a:avLst/>
            </a:prstGeom>
          </p:spPr>
        </p:pic>
        <p:sp>
          <p:nvSpPr>
            <p:cNvPr id="59" name="Virtulization based security"/>
            <p:cNvSpPr/>
            <p:nvPr/>
          </p:nvSpPr>
          <p:spPr bwMode="auto">
            <a:xfrm rot="16200000">
              <a:off x="5220412" y="4407316"/>
              <a:ext cx="205151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ctr" defTabSz="914367">
                <a:lnSpc>
                  <a:spcPts val="1300"/>
                </a:lnSpc>
                <a:spcBef>
                  <a:spcPts val="600"/>
                </a:spcBef>
                <a:defRPr/>
              </a:pPr>
              <a:r>
                <a:rPr lang="en-US" sz="800" dirty="0">
                  <a:solidFill>
                    <a:schemeClr val="tx1"/>
                  </a:solidFill>
                  <a:latin typeface="Segoe UI Semilight" charset="0"/>
                  <a:ea typeface="Segoe UI Semilight" charset="0"/>
                  <a:cs typeface="Segoe UI Semilight" charset="0"/>
                </a:rPr>
                <a:t>Millions 3-year analysis</a:t>
              </a:r>
            </a:p>
          </p:txBody>
        </p:sp>
        <p:sp>
          <p:nvSpPr>
            <p:cNvPr id="60" name="Virtulization based security"/>
            <p:cNvSpPr/>
            <p:nvPr/>
          </p:nvSpPr>
          <p:spPr bwMode="auto">
            <a:xfrm>
              <a:off x="6454694" y="394202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r" defTabSz="914367">
                <a:lnSpc>
                  <a:spcPts val="1300"/>
                </a:lnSpc>
                <a:spcBef>
                  <a:spcPts val="600"/>
                </a:spcBef>
                <a:defRPr/>
              </a:pPr>
              <a:r>
                <a:rPr lang="en-US" sz="800" dirty="0">
                  <a:solidFill>
                    <a:schemeClr val="tx1"/>
                  </a:solidFill>
                  <a:latin typeface="Segoe UI Semilight" charset="0"/>
                  <a:ea typeface="Segoe UI Semilight" charset="0"/>
                  <a:cs typeface="Segoe UI Semilight" charset="0"/>
                </a:rPr>
                <a:t>$1</a:t>
              </a:r>
            </a:p>
          </p:txBody>
        </p:sp>
        <p:sp>
          <p:nvSpPr>
            <p:cNvPr id="61" name="Virtulization based security"/>
            <p:cNvSpPr/>
            <p:nvPr/>
          </p:nvSpPr>
          <p:spPr bwMode="auto">
            <a:xfrm>
              <a:off x="6392186" y="4658506"/>
              <a:ext cx="414544" cy="3477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r" defTabSz="914367">
                <a:lnSpc>
                  <a:spcPts val="1300"/>
                </a:lnSpc>
                <a:spcBef>
                  <a:spcPts val="600"/>
                </a:spcBef>
                <a:defRPr/>
              </a:pPr>
              <a:r>
                <a:rPr lang="en-US" sz="800" dirty="0">
                  <a:solidFill>
                    <a:schemeClr val="tx1"/>
                  </a:solidFill>
                  <a:latin typeface="Segoe UI Semilight" charset="0"/>
                  <a:ea typeface="Segoe UI Semilight" charset="0"/>
                  <a:cs typeface="Segoe UI Semilight" charset="0"/>
                </a:rPr>
                <a:t>$0.5</a:t>
              </a:r>
            </a:p>
          </p:txBody>
        </p:sp>
        <p:sp>
          <p:nvSpPr>
            <p:cNvPr id="62" name="Virtulization based security"/>
            <p:cNvSpPr/>
            <p:nvPr/>
          </p:nvSpPr>
          <p:spPr bwMode="auto">
            <a:xfrm>
              <a:off x="6454694" y="5356991"/>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r" defTabSz="914367">
                <a:lnSpc>
                  <a:spcPts val="1300"/>
                </a:lnSpc>
                <a:spcBef>
                  <a:spcPts val="600"/>
                </a:spcBef>
                <a:defRPr/>
              </a:pPr>
              <a:r>
                <a:rPr lang="en-US" sz="800" dirty="0">
                  <a:solidFill>
                    <a:schemeClr val="tx1"/>
                  </a:solidFill>
                  <a:latin typeface="Segoe UI Semilight" charset="0"/>
                  <a:ea typeface="Segoe UI Semilight" charset="0"/>
                  <a:cs typeface="Segoe UI Semilight" charset="0"/>
                </a:rPr>
                <a:t>$0</a:t>
              </a:r>
            </a:p>
          </p:txBody>
        </p:sp>
        <p:sp>
          <p:nvSpPr>
            <p:cNvPr id="65" name="Virtulization based security"/>
            <p:cNvSpPr/>
            <p:nvPr/>
          </p:nvSpPr>
          <p:spPr bwMode="auto">
            <a:xfrm>
              <a:off x="6689810" y="5597663"/>
              <a:ext cx="5232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ctr" defTabSz="914367">
                <a:defRPr/>
              </a:pPr>
              <a:r>
                <a:rPr lang="en-US" sz="800" dirty="0">
                  <a:solidFill>
                    <a:schemeClr val="tx1"/>
                  </a:solidFill>
                  <a:latin typeface="Segoe UI Semilight" charset="0"/>
                  <a:ea typeface="Segoe UI Semilight" charset="0"/>
                  <a:cs typeface="Segoe UI Semilight" charset="0"/>
                </a:rPr>
                <a:t>$1.4m</a:t>
              </a:r>
              <a:br>
                <a:rPr lang="en-US" sz="800" dirty="0">
                  <a:solidFill>
                    <a:schemeClr val="tx1"/>
                  </a:solidFill>
                  <a:latin typeface="Segoe UI Semilight" charset="0"/>
                  <a:ea typeface="Segoe UI Semilight" charset="0"/>
                  <a:cs typeface="Segoe UI Semilight" charset="0"/>
                </a:rPr>
              </a:br>
              <a:r>
                <a:rPr lang="en-US" sz="800" dirty="0">
                  <a:solidFill>
                    <a:schemeClr val="tx1"/>
                  </a:solidFill>
                  <a:latin typeface="Segoe UI Semilight" charset="0"/>
                  <a:ea typeface="Segoe UI Semilight" charset="0"/>
                  <a:cs typeface="Segoe UI Semilight" charset="0"/>
                </a:rPr>
                <a:t>Benefits</a:t>
              </a:r>
            </a:p>
          </p:txBody>
        </p:sp>
        <p:sp>
          <p:nvSpPr>
            <p:cNvPr id="66" name="Virtulization based security"/>
            <p:cNvSpPr/>
            <p:nvPr/>
          </p:nvSpPr>
          <p:spPr bwMode="auto">
            <a:xfrm>
              <a:off x="7265104" y="5606935"/>
              <a:ext cx="54867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ctr" defTabSz="914367">
                <a:defRPr/>
              </a:pPr>
              <a:r>
                <a:rPr lang="en-US" sz="800" dirty="0">
                  <a:solidFill>
                    <a:schemeClr val="tx1"/>
                  </a:solidFill>
                  <a:latin typeface="Segoe UI Semilight" charset="0"/>
                  <a:ea typeface="Segoe UI Semilight" charset="0"/>
                  <a:cs typeface="Segoe UI Semilight" charset="0"/>
                </a:rPr>
                <a:t>$620k</a:t>
              </a:r>
              <a:br>
                <a:rPr lang="en-US" sz="800" dirty="0">
                  <a:solidFill>
                    <a:schemeClr val="tx1"/>
                  </a:solidFill>
                  <a:latin typeface="Segoe UI Semilight" charset="0"/>
                  <a:ea typeface="Segoe UI Semilight" charset="0"/>
                  <a:cs typeface="Segoe UI Semilight" charset="0"/>
                </a:rPr>
              </a:br>
              <a:r>
                <a:rPr lang="en-US" sz="800" dirty="0">
                  <a:solidFill>
                    <a:schemeClr val="tx1"/>
                  </a:solidFill>
                  <a:latin typeface="Segoe UI Semilight" charset="0"/>
                  <a:ea typeface="Segoe UI Semilight" charset="0"/>
                  <a:cs typeface="Segoe UI Semilight" charset="0"/>
                </a:rPr>
                <a:t>Costs</a:t>
              </a:r>
            </a:p>
          </p:txBody>
        </p:sp>
        <p:grpSp>
          <p:nvGrpSpPr>
            <p:cNvPr id="2" name="Group 1"/>
            <p:cNvGrpSpPr/>
            <p:nvPr/>
          </p:nvGrpSpPr>
          <p:grpSpPr>
            <a:xfrm>
              <a:off x="8299837" y="4210007"/>
              <a:ext cx="1701998" cy="1476128"/>
              <a:chOff x="9489440" y="5059186"/>
              <a:chExt cx="1701998" cy="1476128"/>
            </a:xfrm>
          </p:grpSpPr>
          <p:sp>
            <p:nvSpPr>
              <p:cNvPr id="67" name="Virtulization based security"/>
              <p:cNvSpPr/>
              <p:nvPr/>
            </p:nvSpPr>
            <p:spPr bwMode="auto">
              <a:xfrm>
                <a:off x="9619569" y="5345169"/>
                <a:ext cx="1320536"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defRPr/>
                </a:pPr>
                <a:r>
                  <a:rPr lang="en-US" sz="800" dirty="0">
                    <a:solidFill>
                      <a:schemeClr val="tx1"/>
                    </a:solidFill>
                    <a:latin typeface="Segoe UI Semilight" charset="0"/>
                    <a:ea typeface="Segoe UI Semilight" charset="0"/>
                    <a:cs typeface="Segoe UI Semilight" charset="0"/>
                  </a:rPr>
                  <a:t>Device costs</a:t>
                </a:r>
              </a:p>
            </p:txBody>
          </p:sp>
          <p:sp>
            <p:nvSpPr>
              <p:cNvPr id="68" name="Virtulization based security"/>
              <p:cNvSpPr/>
              <p:nvPr/>
            </p:nvSpPr>
            <p:spPr bwMode="auto">
              <a:xfrm>
                <a:off x="9606379" y="5059186"/>
                <a:ext cx="158505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defRPr/>
                </a:pPr>
                <a:r>
                  <a:rPr lang="en-US" sz="800" dirty="0">
                    <a:solidFill>
                      <a:schemeClr val="tx1"/>
                    </a:solidFill>
                    <a:latin typeface="Segoe UI Semilight" charset="0"/>
                    <a:ea typeface="Segoe UI Semilight" charset="0"/>
                    <a:cs typeface="Segoe UI Semilight" charset="0"/>
                  </a:rPr>
                  <a:t>Installation and ongoing costs</a:t>
                </a:r>
              </a:p>
            </p:txBody>
          </p:sp>
          <p:sp>
            <p:nvSpPr>
              <p:cNvPr id="69" name="Virtulization based security"/>
              <p:cNvSpPr/>
              <p:nvPr/>
            </p:nvSpPr>
            <p:spPr bwMode="auto">
              <a:xfrm>
                <a:off x="9585051" y="6231193"/>
                <a:ext cx="1466454"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defRPr/>
                </a:pPr>
                <a:r>
                  <a:rPr lang="en-US" sz="800" dirty="0">
                    <a:solidFill>
                      <a:schemeClr val="tx1"/>
                    </a:solidFill>
                    <a:latin typeface="Segoe UI Semilight" charset="0"/>
                    <a:ea typeface="Segoe UI Semilight" charset="0"/>
                    <a:cs typeface="Segoe UI Semilight" charset="0"/>
                  </a:rPr>
                  <a:t>Meeting productivity</a:t>
                </a:r>
              </a:p>
            </p:txBody>
          </p:sp>
          <p:pic>
            <p:nvPicPr>
              <p:cNvPr id="70" name="Picture 6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9440" y="5161558"/>
                <a:ext cx="116939" cy="1291053"/>
              </a:xfrm>
              <a:prstGeom prst="rect">
                <a:avLst/>
              </a:prstGeom>
            </p:spPr>
          </p:pic>
          <p:sp>
            <p:nvSpPr>
              <p:cNvPr id="71" name="Virtulization based security"/>
              <p:cNvSpPr/>
              <p:nvPr/>
            </p:nvSpPr>
            <p:spPr bwMode="auto">
              <a:xfrm>
                <a:off x="9619569" y="5650257"/>
                <a:ext cx="1571869" cy="4272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defRPr/>
                </a:pPr>
                <a:r>
                  <a:rPr lang="en-US" sz="800" dirty="0">
                    <a:solidFill>
                      <a:schemeClr val="tx1"/>
                    </a:solidFill>
                    <a:latin typeface="Segoe UI Semilight" charset="0"/>
                    <a:ea typeface="Segoe UI Semilight" charset="0"/>
                    <a:cs typeface="Segoe UI Semilight" charset="0"/>
                  </a:rPr>
                  <a:t>Sales improvement enabled by Surface Hub client meetings</a:t>
                </a:r>
              </a:p>
            </p:txBody>
          </p:sp>
          <p:sp>
            <p:nvSpPr>
              <p:cNvPr id="72" name="Virtulization based security"/>
              <p:cNvSpPr/>
              <p:nvPr/>
            </p:nvSpPr>
            <p:spPr bwMode="auto">
              <a:xfrm>
                <a:off x="9619569" y="5941287"/>
                <a:ext cx="1571869" cy="3041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defRPr/>
                </a:pPr>
                <a:r>
                  <a:rPr lang="en-US" sz="800" dirty="0">
                    <a:solidFill>
                      <a:schemeClr val="tx1"/>
                    </a:solidFill>
                    <a:latin typeface="Segoe UI Semilight" charset="0"/>
                    <a:ea typeface="Segoe UI Semilight" charset="0"/>
                    <a:cs typeface="Segoe UI Semilight" charset="0"/>
                  </a:rPr>
                  <a:t>Meeting productivity</a:t>
                </a:r>
              </a:p>
            </p:txBody>
          </p:sp>
        </p:grpSp>
        <p:sp>
          <p:nvSpPr>
            <p:cNvPr id="34" name="Virtulization based security"/>
            <p:cNvSpPr/>
            <p:nvPr/>
          </p:nvSpPr>
          <p:spPr bwMode="auto">
            <a:xfrm>
              <a:off x="6454694" y="3326234"/>
              <a:ext cx="352035" cy="329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algn="r" defTabSz="914367">
                <a:lnSpc>
                  <a:spcPts val="1300"/>
                </a:lnSpc>
                <a:spcBef>
                  <a:spcPts val="600"/>
                </a:spcBef>
                <a:defRPr/>
              </a:pPr>
              <a:r>
                <a:rPr lang="en-US" sz="800" dirty="0">
                  <a:solidFill>
                    <a:schemeClr val="tx1"/>
                  </a:solidFill>
                  <a:latin typeface="Segoe UI Semilight" charset="0"/>
                  <a:ea typeface="Segoe UI Semilight" charset="0"/>
                  <a:cs typeface="Segoe UI Semilight" charset="0"/>
                </a:rPr>
                <a:t>$1.5</a:t>
              </a:r>
            </a:p>
          </p:txBody>
        </p:sp>
      </p:grpSp>
      <p:sp>
        <p:nvSpPr>
          <p:cNvPr id="33" name="TextBox 32"/>
          <p:cNvSpPr txBox="1"/>
          <p:nvPr/>
        </p:nvSpPr>
        <p:spPr>
          <a:xfrm>
            <a:off x="1515948" y="2472074"/>
            <a:ext cx="3707289" cy="1030920"/>
          </a:xfrm>
          <a:prstGeom prst="rect">
            <a:avLst/>
          </a:prstGeom>
        </p:spPr>
        <p:txBody>
          <a:bodyPr vert="horz" wrap="square" lIns="91375" tIns="91375" rIns="91375" bIns="91375" rtlCol="0" anchor="t">
            <a:spAutoFit/>
          </a:bodyPr>
          <a:lstStyle/>
          <a:p>
            <a:pPr lvl="0" defTabSz="931575">
              <a:spcAft>
                <a:spcPts val="600"/>
              </a:spcAft>
              <a:defRPr/>
            </a:pPr>
            <a:r>
              <a:rPr lang="en-US" sz="1400" dirty="0">
                <a:latin typeface="Segoe UI" charset="0"/>
                <a:ea typeface="Segoe UI" charset="0"/>
                <a:cs typeface="Segoe UI" charset="0"/>
              </a:rPr>
              <a:t>1: Summary of benefits</a:t>
            </a:r>
          </a:p>
          <a:p>
            <a:pPr lvl="0" defTabSz="931575">
              <a:spcAft>
                <a:spcPts val="600"/>
              </a:spcAft>
              <a:defRPr/>
            </a:pPr>
            <a:r>
              <a:rPr lang="en-US" sz="1200" dirty="0">
                <a:solidFill>
                  <a:srgbClr val="505050"/>
                </a:solidFill>
                <a:latin typeface="Segoe UI Semilight" charset="0"/>
                <a:ea typeface="Segoe UI Semilight" charset="0"/>
                <a:cs typeface="Segoe UI Semilight" charset="0"/>
              </a:rPr>
              <a:t>Through 5 customer interviews and data aggregation, Forrester concluded that Microsoft Surface Hub has the following financial impact.</a:t>
            </a:r>
          </a:p>
        </p:txBody>
      </p:sp>
      <p:sp>
        <p:nvSpPr>
          <p:cNvPr id="36" name="TextBox 35"/>
          <p:cNvSpPr txBox="1"/>
          <p:nvPr/>
        </p:nvSpPr>
        <p:spPr>
          <a:xfrm>
            <a:off x="7260209" y="2472074"/>
            <a:ext cx="3415843" cy="846254"/>
          </a:xfrm>
          <a:prstGeom prst="rect">
            <a:avLst/>
          </a:prstGeom>
        </p:spPr>
        <p:txBody>
          <a:bodyPr vert="horz" wrap="square" lIns="91375" tIns="91375" rIns="91375" bIns="91375" rtlCol="0" anchor="t">
            <a:spAutoFit/>
          </a:bodyPr>
          <a:lstStyle/>
          <a:p>
            <a:pPr lvl="0" defTabSz="931575">
              <a:spcAft>
                <a:spcPts val="600"/>
              </a:spcAft>
              <a:defRPr/>
            </a:pPr>
            <a:r>
              <a:rPr lang="en-US" sz="1400" dirty="0">
                <a:latin typeface="Segoe UI" charset="0"/>
                <a:ea typeface="Segoe UI" charset="0"/>
                <a:cs typeface="Segoe UI" charset="0"/>
              </a:rPr>
              <a:t>2: Breakdown of benefits</a:t>
            </a:r>
          </a:p>
          <a:p>
            <a:pPr lvl="0" defTabSz="931575">
              <a:spcAft>
                <a:spcPts val="600"/>
              </a:spcAft>
              <a:defRPr/>
            </a:pPr>
            <a:r>
              <a:rPr lang="en-US" sz="1200" dirty="0">
                <a:solidFill>
                  <a:srgbClr val="505050"/>
                </a:solidFill>
                <a:latin typeface="Segoe UI Semilight" charset="0"/>
                <a:ea typeface="Segoe UI Semilight" charset="0"/>
                <a:cs typeface="Segoe UI Semilight" charset="0"/>
              </a:rPr>
              <a:t>The </a:t>
            </a:r>
            <a:r>
              <a:rPr lang="en-US" sz="1200" dirty="0" err="1">
                <a:solidFill>
                  <a:srgbClr val="505050"/>
                </a:solidFill>
                <a:latin typeface="Segoe UI Semilight" charset="0"/>
                <a:ea typeface="Segoe UI Semilight" charset="0"/>
                <a:cs typeface="Segoe UI Semilight" charset="0"/>
              </a:rPr>
              <a:t>TEI</a:t>
            </a:r>
            <a:r>
              <a:rPr lang="en-US" sz="1200" dirty="0">
                <a:solidFill>
                  <a:srgbClr val="505050"/>
                </a:solidFill>
                <a:latin typeface="Segoe UI Semilight" charset="0"/>
                <a:ea typeface="Segoe UI Semilight" charset="0"/>
                <a:cs typeface="Segoe UI Semilight" charset="0"/>
              </a:rPr>
              <a:t> study quantified specific costs, benefits, and metrics that matter to customers.</a:t>
            </a:r>
          </a:p>
        </p:txBody>
      </p:sp>
      <p:cxnSp>
        <p:nvCxnSpPr>
          <p:cNvPr id="7" name="Straight Connector 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83076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486" y="1397000"/>
            <a:ext cx="11713029" cy="687294"/>
          </a:xfrm>
        </p:spPr>
        <p:txBody>
          <a:bodyPr/>
          <a:lstStyle/>
          <a:p>
            <a:pPr algn="ctr"/>
            <a:r>
              <a:rPr lang="en-US" dirty="0"/>
              <a:t>Surface Hub total economic impact</a:t>
            </a:r>
          </a:p>
        </p:txBody>
      </p:sp>
      <p:sp>
        <p:nvSpPr>
          <p:cNvPr id="44" name="Rectangle 43"/>
          <p:cNvSpPr/>
          <p:nvPr/>
        </p:nvSpPr>
        <p:spPr>
          <a:xfrm>
            <a:off x="3914858" y="6419008"/>
            <a:ext cx="4362284" cy="338554"/>
          </a:xfrm>
          <a:prstGeom prst="rect">
            <a:avLst/>
          </a:prstGeom>
        </p:spPr>
        <p:txBody>
          <a:bodyPr wrap="square">
            <a:spAutoFit/>
          </a:bodyPr>
          <a:lstStyle/>
          <a:p>
            <a:pPr algn="ctr"/>
            <a:r>
              <a:rPr lang="en-GB" sz="800" dirty="0">
                <a:solidFill>
                  <a:schemeClr val="accent3"/>
                </a:solidFill>
                <a:latin typeface="Segoe UI Semilight" charset="0"/>
                <a:ea typeface="Segoe UI Semilight" charset="0"/>
                <a:cs typeface="Segoe UI Semilight" charset="0"/>
              </a:rPr>
              <a:t>This document is an abridged version of a case study commissioned by Microsoft titled:</a:t>
            </a:r>
            <a:br>
              <a:rPr lang="en-GB" sz="800" dirty="0">
                <a:solidFill>
                  <a:schemeClr val="accent3"/>
                </a:solidFill>
                <a:latin typeface="Segoe UI Semilight" charset="0"/>
                <a:ea typeface="Segoe UI Semilight" charset="0"/>
                <a:cs typeface="Segoe UI Semilight" charset="0"/>
              </a:rPr>
            </a:br>
            <a:r>
              <a:rPr lang="en-GB" sz="800" dirty="0">
                <a:solidFill>
                  <a:schemeClr val="accent3"/>
                </a:solidFill>
                <a:latin typeface="Segoe UI Semilight" charset="0"/>
                <a:ea typeface="Segoe UI Semilight" charset="0"/>
                <a:cs typeface="Segoe UI Semilight" charset="0"/>
              </a:rPr>
              <a:t>The Total Economic Impact of Microsoft Surface Hub. February, 2016.</a:t>
            </a:r>
          </a:p>
        </p:txBody>
      </p:sp>
      <p:sp>
        <p:nvSpPr>
          <p:cNvPr id="33" name="Virtulization based security"/>
          <p:cNvSpPr/>
          <p:nvPr/>
        </p:nvSpPr>
        <p:spPr bwMode="auto">
          <a:xfrm>
            <a:off x="1520618" y="2895675"/>
            <a:ext cx="3382532"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lnSpc>
                <a:spcPts val="1300"/>
              </a:lnSpc>
              <a:spcBef>
                <a:spcPts val="600"/>
              </a:spcBef>
              <a:defRPr/>
            </a:pPr>
            <a:r>
              <a:rPr lang="en-US" sz="1200" dirty="0">
                <a:solidFill>
                  <a:schemeClr val="tx1"/>
                </a:solidFill>
                <a:latin typeface="Segoe UI Semilight" charset="0"/>
                <a:ea typeface="Segoe UI Semilight" charset="0"/>
                <a:cs typeface="Segoe UI Semilight" charset="0"/>
              </a:rPr>
              <a:t>“We had a client meeting to propose a project. Instead of using the whiteboard, we used the Surface Hub, and it was incredibly successful.“</a:t>
            </a:r>
          </a:p>
          <a:p>
            <a:pPr lvl="0" defTabSz="914367">
              <a:spcBef>
                <a:spcPts val="600"/>
              </a:spcBef>
              <a:defRPr/>
            </a:pPr>
            <a:r>
              <a:rPr lang="en-US" sz="1000" dirty="0">
                <a:solidFill>
                  <a:schemeClr val="accent1"/>
                </a:solidFill>
                <a:latin typeface="Segoe UI Semilight" charset="0"/>
                <a:ea typeface="Segoe UI Semilight" charset="0"/>
                <a:cs typeface="Segoe UI Semilight" charset="0"/>
              </a:rPr>
              <a:t>Director of Design and Construction,</a:t>
            </a:r>
            <a:br>
              <a:rPr lang="en-US" sz="1000" dirty="0">
                <a:solidFill>
                  <a:schemeClr val="accent1"/>
                </a:solidFill>
                <a:latin typeface="Segoe UI Semilight" charset="0"/>
                <a:ea typeface="Segoe UI Semilight" charset="0"/>
                <a:cs typeface="Segoe UI Semilight" charset="0"/>
              </a:rPr>
            </a:br>
            <a:r>
              <a:rPr lang="en-US" sz="1000" dirty="0">
                <a:solidFill>
                  <a:schemeClr val="accent1"/>
                </a:solidFill>
                <a:latin typeface="Segoe UI Semilight" charset="0"/>
                <a:ea typeface="Segoe UI Semilight" charset="0"/>
                <a:cs typeface="Segoe UI Semilight" charset="0"/>
              </a:rPr>
              <a:t>Architecture Firm</a:t>
            </a:r>
          </a:p>
        </p:txBody>
      </p:sp>
      <p:sp>
        <p:nvSpPr>
          <p:cNvPr id="36" name="Virtulization based security"/>
          <p:cNvSpPr/>
          <p:nvPr/>
        </p:nvSpPr>
        <p:spPr bwMode="auto">
          <a:xfrm>
            <a:off x="1515947" y="4190584"/>
            <a:ext cx="3110169" cy="10658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lnSpc>
                <a:spcPts val="1300"/>
              </a:lnSpc>
              <a:spcBef>
                <a:spcPts val="600"/>
              </a:spcBef>
              <a:defRPr/>
            </a:pPr>
            <a:r>
              <a:rPr lang="en-US" sz="1200" dirty="0">
                <a:solidFill>
                  <a:schemeClr val="tx1"/>
                </a:solidFill>
                <a:latin typeface="Segoe UI Semilight" charset="0"/>
                <a:ea typeface="Segoe UI Semilight" charset="0"/>
                <a:cs typeface="Segoe UI Semilight" charset="0"/>
              </a:rPr>
              <a:t>“Emailing the OneNote files after a </a:t>
            </a:r>
            <a:br>
              <a:rPr lang="en-US" sz="1200" dirty="0">
                <a:solidFill>
                  <a:schemeClr val="tx1"/>
                </a:solidFill>
                <a:latin typeface="Segoe UI Semilight" charset="0"/>
                <a:ea typeface="Segoe UI Semilight" charset="0"/>
                <a:cs typeface="Segoe UI Semilight" charset="0"/>
              </a:rPr>
            </a:br>
            <a:r>
              <a:rPr lang="en-US" sz="1200" dirty="0">
                <a:solidFill>
                  <a:schemeClr val="tx1"/>
                </a:solidFill>
                <a:latin typeface="Segoe UI Semilight" charset="0"/>
                <a:ea typeface="Segoe UI Semilight" charset="0"/>
                <a:cs typeface="Segoe UI Semilight" charset="0"/>
              </a:rPr>
              <a:t>meeting saved time on every meeting </a:t>
            </a:r>
            <a:br>
              <a:rPr lang="en-US" sz="1200" dirty="0">
                <a:solidFill>
                  <a:schemeClr val="tx1"/>
                </a:solidFill>
                <a:latin typeface="Segoe UI Semilight" charset="0"/>
                <a:ea typeface="Segoe UI Semilight" charset="0"/>
                <a:cs typeface="Segoe UI Semilight" charset="0"/>
              </a:rPr>
            </a:br>
            <a:r>
              <a:rPr lang="en-US" sz="1200" dirty="0">
                <a:solidFill>
                  <a:schemeClr val="tx1"/>
                </a:solidFill>
                <a:latin typeface="Segoe UI Semilight" charset="0"/>
                <a:ea typeface="Segoe UI Semilight" charset="0"/>
                <a:cs typeface="Segoe UI Semilight" charset="0"/>
              </a:rPr>
              <a:t>that uses the Surface Hub.“</a:t>
            </a:r>
          </a:p>
          <a:p>
            <a:pPr lvl="0" defTabSz="914367">
              <a:spcBef>
                <a:spcPts val="600"/>
              </a:spcBef>
              <a:defRPr/>
            </a:pPr>
            <a:r>
              <a:rPr lang="en-US" sz="1000" dirty="0">
                <a:solidFill>
                  <a:schemeClr val="accent1"/>
                </a:solidFill>
                <a:latin typeface="Segoe UI Semilight" charset="0"/>
                <a:ea typeface="Segoe UI Semilight" charset="0"/>
                <a:cs typeface="Segoe UI Semilight" charset="0"/>
              </a:rPr>
              <a:t>COO,</a:t>
            </a:r>
            <a:br>
              <a:rPr lang="en-US" sz="1000" dirty="0">
                <a:solidFill>
                  <a:schemeClr val="accent1"/>
                </a:solidFill>
                <a:latin typeface="Segoe UI Semilight" charset="0"/>
                <a:ea typeface="Segoe UI Semilight" charset="0"/>
                <a:cs typeface="Segoe UI Semilight" charset="0"/>
              </a:rPr>
            </a:br>
            <a:r>
              <a:rPr lang="en-US" sz="1000" dirty="0">
                <a:solidFill>
                  <a:schemeClr val="accent1"/>
                </a:solidFill>
                <a:latin typeface="Segoe UI Semilight" charset="0"/>
                <a:ea typeface="Segoe UI Semilight" charset="0"/>
                <a:cs typeface="Segoe UI Semilight" charset="0"/>
              </a:rPr>
              <a:t>US law firm</a:t>
            </a:r>
          </a:p>
        </p:txBody>
      </p:sp>
      <p:grpSp>
        <p:nvGrpSpPr>
          <p:cNvPr id="3" name="Group 2"/>
          <p:cNvGrpSpPr/>
          <p:nvPr/>
        </p:nvGrpSpPr>
        <p:grpSpPr>
          <a:xfrm>
            <a:off x="7229153" y="2796106"/>
            <a:ext cx="3928890" cy="906054"/>
            <a:chOff x="7229153" y="3088132"/>
            <a:chExt cx="3928890" cy="906054"/>
          </a:xfrm>
        </p:grpSpPr>
        <p:sp>
          <p:nvSpPr>
            <p:cNvPr id="39" name="Rectangle 38"/>
            <p:cNvSpPr/>
            <p:nvPr/>
          </p:nvSpPr>
          <p:spPr>
            <a:xfrm>
              <a:off x="7391076" y="3088132"/>
              <a:ext cx="2580059" cy="707886"/>
            </a:xfrm>
            <a:prstGeom prst="rect">
              <a:avLst/>
            </a:prstGeom>
          </p:spPr>
          <p:txBody>
            <a:bodyPr wrap="square">
              <a:spAutoFit/>
            </a:bodyPr>
            <a:lstStyle/>
            <a:p>
              <a:r>
                <a:rPr lang="en-US" sz="4000" dirty="0">
                  <a:solidFill>
                    <a:schemeClr val="accent1"/>
                  </a:solidFill>
                  <a:latin typeface="Segoe UI Semilight" charset="0"/>
                  <a:ea typeface="Segoe UI Semilight" charset="0"/>
                  <a:cs typeface="Segoe UI Semilight" charset="0"/>
                </a:rPr>
                <a:t>1,065,697</a:t>
              </a:r>
            </a:p>
          </p:txBody>
        </p:sp>
        <p:sp>
          <p:nvSpPr>
            <p:cNvPr id="40" name="Rectangle 39"/>
            <p:cNvSpPr/>
            <p:nvPr/>
          </p:nvSpPr>
          <p:spPr>
            <a:xfrm>
              <a:off x="7229153" y="3325673"/>
              <a:ext cx="285656" cy="400110"/>
            </a:xfrm>
            <a:prstGeom prst="rect">
              <a:avLst/>
            </a:prstGeom>
          </p:spPr>
          <p:txBody>
            <a:bodyPr wrap="square">
              <a:spAutoFit/>
            </a:bodyPr>
            <a:lstStyle/>
            <a:p>
              <a:r>
                <a:rPr lang="en-US" sz="2000" dirty="0">
                  <a:solidFill>
                    <a:schemeClr val="accent1"/>
                  </a:solidFill>
                  <a:latin typeface="Segoe UI Semilight" charset="0"/>
                  <a:ea typeface="Segoe UI Semilight" charset="0"/>
                  <a:cs typeface="Segoe UI Semilight" charset="0"/>
                </a:rPr>
                <a:t>$</a:t>
              </a:r>
            </a:p>
          </p:txBody>
        </p:sp>
        <p:sp>
          <p:nvSpPr>
            <p:cNvPr id="41" name="Rectangle 40"/>
            <p:cNvSpPr/>
            <p:nvPr/>
          </p:nvSpPr>
          <p:spPr>
            <a:xfrm>
              <a:off x="9389596" y="3325673"/>
              <a:ext cx="1768447" cy="400110"/>
            </a:xfrm>
            <a:prstGeom prst="rect">
              <a:avLst/>
            </a:prstGeom>
          </p:spPr>
          <p:txBody>
            <a:bodyPr wrap="square">
              <a:spAutoFit/>
            </a:bodyPr>
            <a:lstStyle/>
            <a:p>
              <a:r>
                <a:rPr lang="en-US" sz="2000" dirty="0">
                  <a:solidFill>
                    <a:schemeClr val="accent1"/>
                  </a:solidFill>
                  <a:latin typeface="Segoe UI Semilight" charset="0"/>
                  <a:ea typeface="Segoe UI Semilight" charset="0"/>
                  <a:cs typeface="Segoe UI Semilight" charset="0"/>
                </a:rPr>
                <a:t>in year 3</a:t>
              </a:r>
            </a:p>
          </p:txBody>
        </p:sp>
        <p:sp>
          <p:nvSpPr>
            <p:cNvPr id="42" name="Virtulization based security"/>
            <p:cNvSpPr/>
            <p:nvPr/>
          </p:nvSpPr>
          <p:spPr bwMode="auto">
            <a:xfrm>
              <a:off x="7229153" y="3659287"/>
              <a:ext cx="3391253" cy="334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spcBef>
                  <a:spcPts val="600"/>
                </a:spcBef>
                <a:defRPr/>
              </a:pPr>
              <a:r>
                <a:rPr lang="en-US" sz="1000" dirty="0">
                  <a:solidFill>
                    <a:schemeClr val="bg2"/>
                  </a:solidFill>
                  <a:latin typeface="Segoe UI Semilight" charset="0"/>
                  <a:ea typeface="Segoe UI Semilight" charset="0"/>
                  <a:cs typeface="Segoe UI Semilight" charset="0"/>
                </a:rPr>
                <a:t>Annual benefit after full ramp up of Surface Hub devices</a:t>
              </a:r>
            </a:p>
          </p:txBody>
        </p:sp>
      </p:gr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344" y="4666319"/>
            <a:ext cx="944924" cy="584953"/>
          </a:xfrm>
          <a:prstGeom prst="rect">
            <a:avLst/>
          </a:prstGeom>
        </p:spPr>
      </p:pic>
      <p:sp>
        <p:nvSpPr>
          <p:cNvPr id="48" name="Rectangle 47"/>
          <p:cNvSpPr/>
          <p:nvPr/>
        </p:nvSpPr>
        <p:spPr>
          <a:xfrm>
            <a:off x="8278250" y="4560854"/>
            <a:ext cx="453970" cy="400110"/>
          </a:xfrm>
          <a:prstGeom prst="rect">
            <a:avLst/>
          </a:prstGeom>
        </p:spPr>
        <p:txBody>
          <a:bodyPr wrap="none">
            <a:spAutoFit/>
          </a:bodyPr>
          <a:lstStyle/>
          <a:p>
            <a:r>
              <a:rPr lang="en-US" sz="2000" dirty="0">
                <a:solidFill>
                  <a:schemeClr val="accent1"/>
                </a:solidFill>
                <a:latin typeface="Segoe UI Semilight" charset="0"/>
                <a:ea typeface="Segoe UI Semilight" charset="0"/>
                <a:cs typeface="Segoe UI Semilight" charset="0"/>
              </a:rPr>
              <a:t>20</a:t>
            </a:r>
          </a:p>
        </p:txBody>
      </p:sp>
      <p:sp>
        <p:nvSpPr>
          <p:cNvPr id="49" name="Rectangle 48"/>
          <p:cNvSpPr/>
          <p:nvPr/>
        </p:nvSpPr>
        <p:spPr>
          <a:xfrm>
            <a:off x="8557882" y="4651114"/>
            <a:ext cx="308098" cy="276999"/>
          </a:xfrm>
          <a:prstGeom prst="rect">
            <a:avLst/>
          </a:prstGeom>
        </p:spPr>
        <p:txBody>
          <a:bodyPr wrap="none">
            <a:spAutoFit/>
          </a:bodyPr>
          <a:lstStyle/>
          <a:p>
            <a:r>
              <a:rPr lang="en-US" sz="1200" dirty="0">
                <a:solidFill>
                  <a:schemeClr val="accent1"/>
                </a:solidFill>
                <a:latin typeface="Segoe UI Semilight" charset="0"/>
                <a:ea typeface="Segoe UI Semilight" charset="0"/>
                <a:cs typeface="Segoe UI Semilight" charset="0"/>
              </a:rPr>
              <a:t>%</a:t>
            </a:r>
          </a:p>
        </p:txBody>
      </p:sp>
      <p:sp>
        <p:nvSpPr>
          <p:cNvPr id="47" name="Virtulization based security"/>
          <p:cNvSpPr/>
          <p:nvPr/>
        </p:nvSpPr>
        <p:spPr bwMode="auto">
          <a:xfrm>
            <a:off x="8278250" y="4866411"/>
            <a:ext cx="1923853"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spcBef>
                <a:spcPts val="600"/>
              </a:spcBef>
              <a:defRPr/>
            </a:pPr>
            <a:r>
              <a:rPr lang="en-US" sz="1000" spc="-20" dirty="0">
                <a:solidFill>
                  <a:schemeClr val="bg2"/>
                </a:solidFill>
                <a:latin typeface="Segoe UI Semilight" charset="0"/>
                <a:ea typeface="Segoe UI Semilight" charset="0"/>
                <a:cs typeface="Segoe UI Semilight" charset="0"/>
              </a:rPr>
              <a:t>Increase in sales from client meetings leveraging Surface Hub</a:t>
            </a: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851" y="3783011"/>
            <a:ext cx="598327" cy="598327"/>
          </a:xfrm>
          <a:prstGeom prst="rect">
            <a:avLst/>
          </a:prstGeom>
        </p:spPr>
      </p:pic>
      <p:sp>
        <p:nvSpPr>
          <p:cNvPr id="74" name="Rectangle 73"/>
          <p:cNvSpPr/>
          <p:nvPr/>
        </p:nvSpPr>
        <p:spPr>
          <a:xfrm>
            <a:off x="7876031" y="3690211"/>
            <a:ext cx="787395" cy="400110"/>
          </a:xfrm>
          <a:prstGeom prst="rect">
            <a:avLst/>
          </a:prstGeom>
        </p:spPr>
        <p:txBody>
          <a:bodyPr wrap="none">
            <a:spAutoFit/>
          </a:bodyPr>
          <a:lstStyle/>
          <a:p>
            <a:r>
              <a:rPr lang="en-US" sz="2000" dirty="0">
                <a:solidFill>
                  <a:schemeClr val="accent1"/>
                </a:solidFill>
                <a:latin typeface="Segoe UI Semilight" charset="0"/>
                <a:ea typeface="Segoe UI Semilight" charset="0"/>
                <a:cs typeface="Segoe UI Semilight" charset="0"/>
              </a:rPr>
              <a:t>15-23</a:t>
            </a:r>
          </a:p>
        </p:txBody>
      </p:sp>
      <p:sp>
        <p:nvSpPr>
          <p:cNvPr id="75" name="Virtulization based security"/>
          <p:cNvSpPr/>
          <p:nvPr/>
        </p:nvSpPr>
        <p:spPr bwMode="auto">
          <a:xfrm>
            <a:off x="7876031" y="3987141"/>
            <a:ext cx="139386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spcBef>
                <a:spcPts val="600"/>
              </a:spcBef>
              <a:defRPr/>
            </a:pPr>
            <a:r>
              <a:rPr lang="en-US" sz="1000" spc="-20" dirty="0">
                <a:solidFill>
                  <a:schemeClr val="bg2"/>
                </a:solidFill>
                <a:latin typeface="Segoe UI Semilight" charset="0"/>
                <a:ea typeface="Segoe UI Semilight" charset="0"/>
                <a:cs typeface="Segoe UI Semilight" charset="0"/>
              </a:rPr>
              <a:t>Minutes saved on pre and post meeting tasks</a:t>
            </a: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6533" y="3783011"/>
            <a:ext cx="847286" cy="595390"/>
          </a:xfrm>
          <a:prstGeom prst="rect">
            <a:avLst/>
          </a:prstGeom>
        </p:spPr>
      </p:pic>
      <p:sp>
        <p:nvSpPr>
          <p:cNvPr id="56" name="Rectangle 55"/>
          <p:cNvSpPr/>
          <p:nvPr/>
        </p:nvSpPr>
        <p:spPr>
          <a:xfrm>
            <a:off x="10426009" y="3693297"/>
            <a:ext cx="453970" cy="400110"/>
          </a:xfrm>
          <a:prstGeom prst="rect">
            <a:avLst/>
          </a:prstGeom>
        </p:spPr>
        <p:txBody>
          <a:bodyPr wrap="none">
            <a:spAutoFit/>
          </a:bodyPr>
          <a:lstStyle/>
          <a:p>
            <a:r>
              <a:rPr lang="en-US" sz="2000" dirty="0">
                <a:solidFill>
                  <a:schemeClr val="accent1"/>
                </a:solidFill>
                <a:latin typeface="Segoe UI Semilight" charset="0"/>
                <a:ea typeface="Segoe UI Semilight" charset="0"/>
                <a:cs typeface="Segoe UI Semilight" charset="0"/>
              </a:rPr>
              <a:t>25</a:t>
            </a:r>
          </a:p>
        </p:txBody>
      </p:sp>
      <p:sp>
        <p:nvSpPr>
          <p:cNvPr id="57" name="Rectangle 56"/>
          <p:cNvSpPr/>
          <p:nvPr/>
        </p:nvSpPr>
        <p:spPr>
          <a:xfrm>
            <a:off x="10338685" y="3785358"/>
            <a:ext cx="266420" cy="276999"/>
          </a:xfrm>
          <a:prstGeom prst="rect">
            <a:avLst/>
          </a:prstGeom>
        </p:spPr>
        <p:txBody>
          <a:bodyPr wrap="none">
            <a:spAutoFit/>
          </a:bodyPr>
          <a:lstStyle/>
          <a:p>
            <a:r>
              <a:rPr lang="en-US" sz="1200" dirty="0">
                <a:solidFill>
                  <a:schemeClr val="accent1"/>
                </a:solidFill>
                <a:latin typeface="Segoe UI Semilight" charset="0"/>
                <a:ea typeface="Segoe UI Semilight" charset="0"/>
                <a:cs typeface="Segoe UI Semilight" charset="0"/>
              </a:rPr>
              <a:t>$</a:t>
            </a:r>
          </a:p>
        </p:txBody>
      </p:sp>
      <p:sp>
        <p:nvSpPr>
          <p:cNvPr id="55" name="Virtulization based security"/>
          <p:cNvSpPr/>
          <p:nvPr/>
        </p:nvSpPr>
        <p:spPr bwMode="auto">
          <a:xfrm>
            <a:off x="10338685" y="3993307"/>
            <a:ext cx="1259685"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lvl="0" defTabSz="914367">
              <a:spcBef>
                <a:spcPts val="600"/>
              </a:spcBef>
              <a:defRPr/>
            </a:pPr>
            <a:r>
              <a:rPr lang="en-US" sz="1000" spc="-20" dirty="0">
                <a:solidFill>
                  <a:schemeClr val="bg2"/>
                </a:solidFill>
                <a:latin typeface="Segoe UI Semilight" charset="0"/>
                <a:ea typeface="Segoe UI Semilight" charset="0"/>
                <a:cs typeface="Segoe UI Semilight" charset="0"/>
              </a:rPr>
              <a:t>In printing costs saved per meeting</a:t>
            </a:r>
          </a:p>
        </p:txBody>
      </p:sp>
      <p:sp>
        <p:nvSpPr>
          <p:cNvPr id="32" name="TextBox 31"/>
          <p:cNvSpPr txBox="1"/>
          <p:nvPr/>
        </p:nvSpPr>
        <p:spPr>
          <a:xfrm>
            <a:off x="1515948" y="2472074"/>
            <a:ext cx="2952000" cy="425657"/>
          </a:xfrm>
          <a:prstGeom prst="rect">
            <a:avLst/>
          </a:prstGeom>
        </p:spPr>
        <p:txBody>
          <a:bodyPr vert="horz" wrap="square" lIns="91375" tIns="91375" rIns="91375" bIns="91375" rtlCol="0" anchor="t">
            <a:noAutofit/>
          </a:bodyPr>
          <a:lstStyle/>
          <a:p>
            <a:pPr lvl="0" defTabSz="931575">
              <a:spcAft>
                <a:spcPts val="600"/>
              </a:spcAft>
              <a:defRPr/>
            </a:pPr>
            <a:r>
              <a:rPr lang="en-US" sz="1400" dirty="0">
                <a:latin typeface="Segoe UI" charset="0"/>
                <a:ea typeface="Segoe UI" charset="0"/>
                <a:cs typeface="Segoe UI" charset="0"/>
              </a:rPr>
              <a:t>3: Voice of the customer</a:t>
            </a:r>
          </a:p>
        </p:txBody>
      </p:sp>
      <p:sp>
        <p:nvSpPr>
          <p:cNvPr id="34" name="TextBox 33"/>
          <p:cNvSpPr txBox="1"/>
          <p:nvPr/>
        </p:nvSpPr>
        <p:spPr>
          <a:xfrm>
            <a:off x="7260209" y="2472074"/>
            <a:ext cx="2950930" cy="425657"/>
          </a:xfrm>
          <a:prstGeom prst="rect">
            <a:avLst/>
          </a:prstGeom>
        </p:spPr>
        <p:txBody>
          <a:bodyPr vert="horz" wrap="square" lIns="91375" tIns="91375" rIns="91375" bIns="91375" rtlCol="0" anchor="t">
            <a:noAutofit/>
          </a:bodyPr>
          <a:lstStyle/>
          <a:p>
            <a:pPr lvl="0" defTabSz="931575">
              <a:spcAft>
                <a:spcPts val="600"/>
              </a:spcAft>
              <a:defRPr/>
            </a:pPr>
            <a:r>
              <a:rPr lang="en-US" sz="1400" dirty="0">
                <a:latin typeface="Segoe UI" charset="0"/>
                <a:ea typeface="Segoe UI" charset="0"/>
                <a:cs typeface="Segoe UI" charset="0"/>
              </a:rPr>
              <a:t>4: Surface Hub by the numbers</a:t>
            </a:r>
          </a:p>
        </p:txBody>
      </p:sp>
      <p:cxnSp>
        <p:nvCxnSpPr>
          <p:cNvPr id="37" name="Straight Connector 36"/>
          <p:cNvCxnSpPr/>
          <p:nvPr/>
        </p:nvCxnSpPr>
        <p:spPr>
          <a:xfrm>
            <a:off x="6096000" y="2472074"/>
            <a:ext cx="0" cy="34370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8449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8799" y="1390755"/>
            <a:ext cx="3880800" cy="535531"/>
          </a:xfrm>
        </p:spPr>
        <p:txBody>
          <a:bodyPr>
            <a:spAutoFit/>
          </a:bodyPr>
          <a:lstStyle/>
          <a:p>
            <a:r>
              <a:rPr lang="en-US" dirty="0"/>
              <a:t>Next Steps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94279470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4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5796455" cy="978729"/>
          </a:xfrm>
        </p:spPr>
        <p:txBody>
          <a:bodyPr wrap="square">
            <a:spAutoFit/>
          </a:bodyPr>
          <a:lstStyle/>
          <a:p>
            <a:r>
              <a:rPr lang="en-US"/>
              <a:t>There are huge pressures facing the financial services sector </a:t>
            </a:r>
          </a:p>
        </p:txBody>
      </p:sp>
      <p:sp>
        <p:nvSpPr>
          <p:cNvPr id="4" name="Text Placeholder 3"/>
          <p:cNvSpPr>
            <a:spLocks noGrp="1"/>
          </p:cNvSpPr>
          <p:nvPr>
            <p:ph type="body" sz="quarter" idx="14"/>
          </p:nvPr>
        </p:nvSpPr>
        <p:spPr>
          <a:xfrm>
            <a:off x="304800" y="2705100"/>
            <a:ext cx="3880945" cy="3741738"/>
          </a:xfrm>
        </p:spPr>
        <p:txBody>
          <a:bodyPr/>
          <a:lstStyle/>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Unforeseen risks from unknown quarters</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High regulatory scrutiny and oversight</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Lost customer loyalty</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Cost and margin pressures</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Historically low interest rates</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High catastrophe losses and challenging underwriting environments</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Increasing customer demands for technological solutions</a:t>
            </a:r>
          </a:p>
          <a:p>
            <a:pPr marL="180000" indent="-180000">
              <a:buFont typeface="Arial" charset="0"/>
              <a:buChar char="•"/>
            </a:pPr>
            <a:endParaRPr lang="en-GB" b="0" dirty="0">
              <a:gradFill>
                <a:gsLst>
                  <a:gs pos="2917">
                    <a:schemeClr val="tx1"/>
                  </a:gs>
                  <a:gs pos="30000">
                    <a:schemeClr val="tx1"/>
                  </a:gs>
                </a:gsLst>
                <a:lin ang="5400000" scaled="0"/>
              </a:gradFill>
              <a:latin typeface="Segoe UI Semilight" charset="0"/>
              <a:ea typeface="Segoe UI Semilight" charset="0"/>
              <a:cs typeface="Segoe UI Semilight" charset="0"/>
            </a:endParaRPr>
          </a:p>
          <a:p>
            <a:pPr marL="180000" indent="-180000">
              <a:buFont typeface="Arial" charset="0"/>
              <a:buChar char="•"/>
            </a:pPr>
            <a:endParaRPr lang="en-GB" b="0" dirty="0">
              <a:gradFill>
                <a:gsLst>
                  <a:gs pos="2917">
                    <a:schemeClr val="tx1"/>
                  </a:gs>
                  <a:gs pos="30000">
                    <a:schemeClr val="tx1"/>
                  </a:gs>
                </a:gsLst>
                <a:lin ang="5400000" scaled="0"/>
              </a:gradFill>
              <a:latin typeface="Segoe UI Semilight" charset="0"/>
              <a:ea typeface="Segoe UI Semilight" charset="0"/>
              <a:cs typeface="Segoe UI Semilight" charset="0"/>
            </a:endParaRPr>
          </a:p>
          <a:p>
            <a:pPr marL="180000" indent="-180000">
              <a:buFont typeface="Arial" charset="0"/>
              <a:buChar char="•"/>
            </a:pPr>
            <a:endParaRPr lang="en-GB" b="0" dirty="0">
              <a:gradFill>
                <a:gsLst>
                  <a:gs pos="2917">
                    <a:schemeClr val="tx1"/>
                  </a:gs>
                  <a:gs pos="30000">
                    <a:schemeClr val="tx1"/>
                  </a:gs>
                </a:gsLst>
                <a:lin ang="5400000" scaled="0"/>
              </a:gradFill>
              <a:latin typeface="Segoe UI Semilight" charset="0"/>
              <a:ea typeface="Segoe UI Semilight" charset="0"/>
              <a:cs typeface="Segoe UI Semilight" charset="0"/>
            </a:endParaRPr>
          </a:p>
          <a:p>
            <a:pPr marL="180000" indent="-180000">
              <a:buFont typeface="Arial" charset="0"/>
              <a:buChar char="•"/>
            </a:pPr>
            <a:endParaRPr lang="en-GB" b="0" dirty="0">
              <a:gradFill>
                <a:gsLst>
                  <a:gs pos="2917">
                    <a:schemeClr val="tx1"/>
                  </a:gs>
                  <a:gs pos="30000">
                    <a:schemeClr val="tx1"/>
                  </a:gs>
                </a:gsLst>
                <a:lin ang="5400000" scaled="0"/>
              </a:gradFill>
              <a:latin typeface="Segoe UI Semilight" charset="0"/>
              <a:ea typeface="Segoe UI Semilight" charset="0"/>
              <a:cs typeface="Segoe UI Semilight" charset="0"/>
            </a:endParaRPr>
          </a:p>
          <a:p>
            <a:pPr marL="180000" indent="-180000"/>
            <a:endParaRPr lang="en-US" b="0" dirty="0">
              <a:latin typeface="Segoe UI Semilight" charset="0"/>
              <a:ea typeface="Segoe UI Semilight" charset="0"/>
              <a:cs typeface="Segoe UI Semilight" charset="0"/>
            </a:endParaRPr>
          </a:p>
        </p:txBody>
      </p:sp>
      <p:pic>
        <p:nvPicPr>
          <p:cNvPr id="7" name="Picture Placeholder 6"/>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3572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0"/>
            <a:ext cx="7199999" cy="6858000"/>
          </a:xfrm>
          <a:prstGeom prst="rect">
            <a:avLst/>
          </a:prstGeom>
        </p:spPr>
      </p:pic>
      <p:sp>
        <p:nvSpPr>
          <p:cNvPr id="7" name="Title 10"/>
          <p:cNvSpPr txBox="1">
            <a:spLocks/>
          </p:cNvSpPr>
          <p:nvPr/>
        </p:nvSpPr>
        <p:spPr>
          <a:xfrm>
            <a:off x="7506977" y="1397000"/>
            <a:ext cx="4278623" cy="9787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a:lstStyle>
          <a:p>
            <a:r>
              <a:rPr lang="en-US" dirty="0"/>
              <a:t>And new demands from customers</a:t>
            </a:r>
          </a:p>
        </p:txBody>
      </p:sp>
      <p:sp>
        <p:nvSpPr>
          <p:cNvPr id="8" name="Text Placeholder 11"/>
          <p:cNvSpPr>
            <a:spLocks noGrp="1"/>
          </p:cNvSpPr>
          <p:nvPr>
            <p:ph type="body" sz="quarter" idx="4294967295"/>
          </p:nvPr>
        </p:nvSpPr>
        <p:spPr>
          <a:xfrm>
            <a:off x="7508177" y="2678400"/>
            <a:ext cx="3927919" cy="3765600"/>
          </a:xfrm>
          <a:prstGeom prst="rect">
            <a:avLst/>
          </a:prstGeom>
        </p:spPr>
        <p:txBody>
          <a:bodyPr/>
          <a:lstStyle/>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Digitization continues to drive huge change </a:t>
            </a:r>
            <a:b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b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in customer expectations and the ability of financial organizations to adapt.</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The rise of Fintech has raised the bar for customer experience and service delivery.</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Customers want flexibility. They want to be able to self-service, as well as receive high-quality service face-to-face when they need it. </a:t>
            </a:r>
          </a:p>
          <a:p>
            <a:pPr marL="180000" indent="-180000">
              <a:buFont typeface="Arial" charset="0"/>
              <a:buChar char="•"/>
            </a:pP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The financial services sector needs to </a:t>
            </a:r>
            <a:b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b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expand digital capabilities, to meet customer expectations, whilst continuing to deliver excellent customer service by embracing </a:t>
            </a:r>
            <a:b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br>
            <a:r>
              <a:rPr lang="en-GB" b="0" dirty="0">
                <a:gradFill>
                  <a:gsLst>
                    <a:gs pos="2917">
                      <a:schemeClr val="tx1"/>
                    </a:gs>
                    <a:gs pos="30000">
                      <a:schemeClr val="tx1"/>
                    </a:gs>
                  </a:gsLst>
                  <a:lin ang="5400000" scaled="0"/>
                </a:gradFill>
                <a:latin typeface="Segoe UI Semilight" charset="0"/>
                <a:ea typeface="Segoe UI Semilight" charset="0"/>
                <a:cs typeface="Segoe UI Semilight" charset="0"/>
              </a:rPr>
              <a:t>the role of technology in doing that.</a:t>
            </a:r>
          </a:p>
        </p:txBody>
      </p:sp>
      <p:pic>
        <p:nvPicPr>
          <p:cNvPr id="6" name="Picture Placeholder 5"/>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0" y="0"/>
            <a:ext cx="7199998" cy="6858000"/>
          </a:xfr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8992" y="414000"/>
            <a:ext cx="1286608" cy="274302"/>
          </a:xfrm>
          <a:prstGeom prst="rect">
            <a:avLst/>
          </a:prstGeom>
        </p:spPr>
      </p:pic>
    </p:spTree>
    <p:extLst>
      <p:ext uri="{BB962C8B-B14F-4D97-AF65-F5344CB8AC3E}">
        <p14:creationId xmlns:p14="http://schemas.microsoft.com/office/powerpoint/2010/main" val="114146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Windows 10 security for modern devices </a:t>
            </a:r>
          </a:p>
        </p:txBody>
      </p:sp>
      <p:cxnSp>
        <p:nvCxnSpPr>
          <p:cNvPr id="24" name="Straight Arrow Connector 23"/>
          <p:cNvCxnSpPr/>
          <p:nvPr/>
        </p:nvCxnSpPr>
        <p:spPr>
          <a:xfrm>
            <a:off x="9465870" y="6075022"/>
            <a:ext cx="2395771" cy="0"/>
          </a:xfrm>
          <a:prstGeom prst="straightConnector1">
            <a:avLst/>
          </a:prstGeom>
          <a:noFill/>
          <a:ln w="38100" cap="flat" cmpd="sng" algn="ctr">
            <a:solidFill>
              <a:schemeClr val="tx2"/>
            </a:solidFill>
            <a:prstDash val="solid"/>
            <a:headEnd type="none"/>
            <a:tailEnd type="triangle"/>
          </a:ln>
          <a:effectLst/>
        </p:spPr>
      </p:cxnSp>
      <p:sp>
        <p:nvSpPr>
          <p:cNvPr id="25" name="TextBox 24"/>
          <p:cNvSpPr txBox="1"/>
          <p:nvPr/>
        </p:nvSpPr>
        <p:spPr>
          <a:xfrm>
            <a:off x="9486035" y="6217106"/>
            <a:ext cx="2375606"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chemeClr val="tx2"/>
                </a:solidFill>
                <a:effectLst/>
                <a:uLnTx/>
                <a:uFillTx/>
                <a:latin typeface="+mj-lt"/>
                <a:ea typeface="Segoe UI" pitchFamily="34" charset="0"/>
                <a:cs typeface="Segoe UI Semibold" panose="020B0702040204020203" pitchFamily="34" charset="0"/>
              </a:rPr>
              <a:t>Post-breach</a:t>
            </a:r>
          </a:p>
        </p:txBody>
      </p:sp>
      <p:sp>
        <p:nvSpPr>
          <p:cNvPr id="26" name="TextBox 25"/>
          <p:cNvSpPr txBox="1"/>
          <p:nvPr/>
        </p:nvSpPr>
        <p:spPr>
          <a:xfrm>
            <a:off x="587829" y="6217106"/>
            <a:ext cx="8538202"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chemeClr val="bg2"/>
                </a:solidFill>
                <a:effectLst/>
                <a:uLnTx/>
                <a:uFillTx/>
                <a:latin typeface="+mj-lt"/>
                <a:ea typeface="Segoe UI" pitchFamily="34" charset="0"/>
                <a:cs typeface="Segoe UI Semibold" panose="020B0702040204020203" pitchFamily="34" charset="0"/>
              </a:rPr>
              <a:t>Pre-breach</a:t>
            </a:r>
          </a:p>
        </p:txBody>
      </p:sp>
      <p:cxnSp>
        <p:nvCxnSpPr>
          <p:cNvPr id="27" name="Straight Arrow Connector 26"/>
          <p:cNvCxnSpPr/>
          <p:nvPr/>
        </p:nvCxnSpPr>
        <p:spPr>
          <a:xfrm>
            <a:off x="587829" y="6075022"/>
            <a:ext cx="8538201" cy="0"/>
          </a:xfrm>
          <a:prstGeom prst="straightConnector1">
            <a:avLst/>
          </a:prstGeom>
          <a:noFill/>
          <a:ln w="38100" cap="flat" cmpd="sng" algn="ctr">
            <a:solidFill>
              <a:schemeClr val="bg2"/>
            </a:solidFill>
            <a:prstDash val="solid"/>
            <a:headEnd type="none"/>
            <a:tailEnd type="triangle"/>
          </a:ln>
          <a:effectLst/>
        </p:spPr>
      </p:cxnSp>
      <p:sp>
        <p:nvSpPr>
          <p:cNvPr id="28" name="TextBox 27"/>
          <p:cNvSpPr txBox="1"/>
          <p:nvPr/>
        </p:nvSpPr>
        <p:spPr>
          <a:xfrm>
            <a:off x="9291832" y="3222101"/>
            <a:ext cx="2706320" cy="671858"/>
          </a:xfrm>
          <a:prstGeom prst="rect">
            <a:avLst/>
          </a:prstGeom>
        </p:spPr>
        <p:txBody>
          <a:bodyPr vert="horz" wrap="square" lIns="91375" tIns="91375" rIns="91375" bIns="91375" rtlCol="0" anchor="ctr">
            <a:no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Breach detection, investigation, and response</a:t>
            </a:r>
          </a:p>
        </p:txBody>
      </p:sp>
      <p:sp>
        <p:nvSpPr>
          <p:cNvPr id="29" name="TextBox 28"/>
          <p:cNvSpPr txBox="1"/>
          <p:nvPr/>
        </p:nvSpPr>
        <p:spPr>
          <a:xfrm>
            <a:off x="464108" y="3222101"/>
            <a:ext cx="1889947"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u="none" strike="noStrike" kern="1200" cap="none" spc="0" normalizeH="0" baseline="0" noProof="0" dirty="0">
                <a:ln>
                  <a:noFill/>
                </a:ln>
                <a:effectLst/>
                <a:uLnTx/>
                <a:uFillTx/>
                <a:latin typeface="Segoe UI" charset="0"/>
                <a:ea typeface="Segoe UI" charset="0"/>
                <a:cs typeface="Segoe UI" charset="0"/>
              </a:rPr>
              <a:t>Device protection</a:t>
            </a:r>
          </a:p>
        </p:txBody>
      </p:sp>
      <p:sp>
        <p:nvSpPr>
          <p:cNvPr id="30" name="TextBox 29"/>
          <p:cNvSpPr txBox="1"/>
          <p:nvPr/>
        </p:nvSpPr>
        <p:spPr>
          <a:xfrm>
            <a:off x="4663715" y="3222101"/>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Identity protection</a:t>
            </a:r>
          </a:p>
        </p:txBody>
      </p:sp>
      <p:sp>
        <p:nvSpPr>
          <p:cNvPr id="31" name="TextBox 30"/>
          <p:cNvSpPr txBox="1"/>
          <p:nvPr/>
        </p:nvSpPr>
        <p:spPr>
          <a:xfrm>
            <a:off x="6873167" y="3222101"/>
            <a:ext cx="2252863"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Information protection</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400" i="0" u="none" strike="noStrike" kern="0" cap="none" spc="0" normalizeH="0" baseline="0" noProof="0" dirty="0">
              <a:ln>
                <a:noFill/>
              </a:ln>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32" name="TextBox 31"/>
          <p:cNvSpPr txBox="1"/>
          <p:nvPr/>
        </p:nvSpPr>
        <p:spPr>
          <a:xfrm>
            <a:off x="2588601" y="3222101"/>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i="0" u="none" strike="noStrike" kern="1200" cap="none" spc="0" normalizeH="0" baseline="0" noProof="0" dirty="0">
                <a:ln>
                  <a:noFill/>
                </a:ln>
                <a:effectLst/>
                <a:uLnTx/>
                <a:uFillTx/>
                <a:latin typeface="Segoe UI"/>
                <a:ea typeface="Segoe UI" pitchFamily="34" charset="0"/>
                <a:cs typeface="Segoe UI Semibold" panose="020B0702040204020203" pitchFamily="34" charset="0"/>
              </a:rPr>
              <a:t>Threat resistance</a:t>
            </a:r>
          </a:p>
        </p:txBody>
      </p:sp>
      <p:sp>
        <p:nvSpPr>
          <p:cNvPr id="33" name="Rectangle 32"/>
          <p:cNvSpPr/>
          <p:nvPr/>
        </p:nvSpPr>
        <p:spPr bwMode="auto">
          <a:xfrm>
            <a:off x="4748764" y="3973051"/>
            <a:ext cx="1643604" cy="11778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Credential Guard</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Hello Companion Devices</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Hello</a:t>
            </a:r>
          </a:p>
        </p:txBody>
      </p:sp>
      <p:sp>
        <p:nvSpPr>
          <p:cNvPr id="34" name="Device Guard"/>
          <p:cNvSpPr/>
          <p:nvPr/>
        </p:nvSpPr>
        <p:spPr bwMode="auto">
          <a:xfrm>
            <a:off x="2399930" y="3973051"/>
            <a:ext cx="2240426" cy="1610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Device Guard</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Microsoft Edge</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Windows Defender </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Windows Firewall</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SmartScreen</a:t>
            </a:r>
          </a:p>
        </p:txBody>
      </p:sp>
      <p:sp>
        <p:nvSpPr>
          <p:cNvPr id="35" name="Virtulization based security"/>
          <p:cNvSpPr/>
          <p:nvPr/>
        </p:nvSpPr>
        <p:spPr bwMode="auto">
          <a:xfrm>
            <a:off x="277073" y="3973051"/>
            <a:ext cx="2228633" cy="17766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Virtualization-based security</a:t>
            </a:r>
          </a:p>
          <a:p>
            <a:pPr lvl="0" algn="ctr" defTabSz="914367">
              <a:lnSpc>
                <a:spcPts val="1300"/>
              </a:lnSpc>
              <a:spcBef>
                <a:spcPts val="600"/>
              </a:spcBef>
              <a:defRPr/>
            </a:pPr>
            <a:r>
              <a:rPr lang="en-US" sz="1000" dirty="0" err="1">
                <a:solidFill>
                  <a:schemeClr val="tx1"/>
                </a:solidFill>
                <a:latin typeface="Segoe UI Semilight" charset="0"/>
                <a:ea typeface="Segoe UI Semilight" charset="0"/>
                <a:cs typeface="Segoe UI Semilight" charset="0"/>
              </a:rPr>
              <a:t>UEFI</a:t>
            </a:r>
            <a:r>
              <a:rPr lang="en-US" sz="1000" dirty="0">
                <a:solidFill>
                  <a:schemeClr val="tx1"/>
                </a:solidFill>
                <a:latin typeface="Segoe UI Semilight" charset="0"/>
                <a:ea typeface="Segoe UI Semilight" charset="0"/>
                <a:cs typeface="Segoe UI Semilight" charset="0"/>
              </a:rPr>
              <a:t> Secure Boot</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Windows Trusted Boot</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Windows Update</a:t>
            </a:r>
          </a:p>
          <a:p>
            <a:pPr lvl="0" algn="ctr" defTabSz="914367">
              <a:lnSpc>
                <a:spcPts val="1300"/>
              </a:lnSpc>
              <a:spcBef>
                <a:spcPts val="600"/>
              </a:spcBef>
              <a:defRPr/>
            </a:pPr>
            <a:r>
              <a:rPr lang="en-US" sz="1000" dirty="0">
                <a:solidFill>
                  <a:schemeClr val="tx1"/>
                </a:solidFill>
                <a:latin typeface="Segoe UI Semilight" charset="0"/>
                <a:ea typeface="Segoe UI Semilight" charset="0"/>
                <a:cs typeface="Segoe UI Semilight" charset="0"/>
              </a:rPr>
              <a:t>Trusted Platform Module</a:t>
            </a:r>
          </a:p>
        </p:txBody>
      </p:sp>
      <p:sp>
        <p:nvSpPr>
          <p:cNvPr id="36" name="Rectangle 35"/>
          <p:cNvSpPr/>
          <p:nvPr/>
        </p:nvSpPr>
        <p:spPr bwMode="auto">
          <a:xfrm>
            <a:off x="6818988" y="3973051"/>
            <a:ext cx="2240426" cy="19187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Device Encryption</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Information Protection</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 Admin and Monitoring</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BitLocker To Go</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Accessories</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AES keyboard</a:t>
            </a:r>
          </a:p>
          <a:p>
            <a:pPr lvl="0" algn="ctr" defTabSz="913751" fontAlgn="base">
              <a:lnSpc>
                <a:spcPts val="1300"/>
              </a:lnSpc>
              <a:spcBef>
                <a:spcPts val="600"/>
              </a:spcBef>
              <a:spcAft>
                <a:spcPct val="0"/>
              </a:spcAft>
              <a:defRPr/>
            </a:pPr>
            <a:endParaRPr lang="en-US" sz="1000" kern="0" dirty="0">
              <a:solidFill>
                <a:schemeClr val="tx1"/>
              </a:solidFill>
              <a:latin typeface="Segoe UI Semilight" charset="0"/>
              <a:ea typeface="Segoe UI Semilight" charset="0"/>
              <a:cs typeface="Segoe UI Semilight" charset="0"/>
            </a:endParaRPr>
          </a:p>
        </p:txBody>
      </p:sp>
      <p:sp>
        <p:nvSpPr>
          <p:cNvPr id="37" name="Rectangle 36"/>
          <p:cNvSpPr/>
          <p:nvPr/>
        </p:nvSpPr>
        <p:spPr bwMode="auto">
          <a:xfrm>
            <a:off x="9545427" y="3973051"/>
            <a:ext cx="2121640" cy="13829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Security Management</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Conditional access</a:t>
            </a:r>
          </a:p>
          <a:p>
            <a:pPr lvl="0" algn="ctr" defTabSz="913751" fontAlgn="base">
              <a:lnSpc>
                <a:spcPts val="1300"/>
              </a:lnSpc>
              <a:spcBef>
                <a:spcPts val="600"/>
              </a:spcBef>
              <a:spcAft>
                <a:spcPct val="0"/>
              </a:spcAft>
              <a:defRPr/>
            </a:pPr>
            <a:r>
              <a:rPr lang="en-US" sz="1000" kern="0" dirty="0">
                <a:solidFill>
                  <a:schemeClr val="tx1"/>
                </a:solidFill>
                <a:latin typeface="Segoe UI Semilight" charset="0"/>
                <a:ea typeface="Segoe UI Semilight" charset="0"/>
                <a:cs typeface="Segoe UI Semilight" charset="0"/>
              </a:rPr>
              <a:t>Windows Defender Advanced Threat Protection</a:t>
            </a:r>
          </a:p>
          <a:p>
            <a:pPr lvl="0" algn="ctr" defTabSz="913751" fontAlgn="base">
              <a:lnSpc>
                <a:spcPts val="1300"/>
              </a:lnSpc>
              <a:spcBef>
                <a:spcPts val="600"/>
              </a:spcBef>
              <a:spcAft>
                <a:spcPct val="0"/>
              </a:spcAft>
              <a:defRPr/>
            </a:pPr>
            <a:endParaRPr lang="en-US" sz="1000" kern="0" dirty="0">
              <a:solidFill>
                <a:schemeClr val="tx1"/>
              </a:solidFill>
              <a:latin typeface="Segoe UI Semilight" charset="0"/>
              <a:ea typeface="Segoe UI Semilight" charset="0"/>
              <a:cs typeface="Segoe UI Semilight" charset="0"/>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914" y="2514513"/>
            <a:ext cx="395840" cy="3958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590" y="2472074"/>
            <a:ext cx="373771" cy="483707"/>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469" y="2512421"/>
            <a:ext cx="392257" cy="392257"/>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807" y="2549354"/>
            <a:ext cx="430538" cy="430538"/>
          </a:xfrm>
          <a:prstGeom prst="rect">
            <a:avLst/>
          </a:prstGeom>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3327" y="2549354"/>
            <a:ext cx="331985" cy="362164"/>
          </a:xfrm>
          <a:prstGeom prst="rect">
            <a:avLst/>
          </a:prstGeom>
        </p:spPr>
      </p:pic>
    </p:spTree>
    <p:extLst>
      <p:ext uri="{BB962C8B-B14F-4D97-AF65-F5344CB8AC3E}">
        <p14:creationId xmlns:p14="http://schemas.microsoft.com/office/powerpoint/2010/main" val="20454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a:xfrm>
            <a:off x="1412556" y="289957"/>
            <a:ext cx="5735562" cy="899537"/>
          </a:xfrm>
        </p:spPr>
        <p:txBody>
          <a:bodyPr/>
          <a:lstStyle/>
          <a:p>
            <a:pPr lvl="0"/>
            <a:r>
              <a:rPr lang="en-US" dirty="0"/>
              <a:t>Secure your identities </a:t>
            </a:r>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ectangle 2"/>
          <p:cNvSpPr/>
          <p:nvPr/>
        </p:nvSpPr>
        <p:spPr>
          <a:xfrm>
            <a:off x="4295855" y="1691222"/>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financial advisor is working remotely in the lobby before a client appointment. She turns on her Windows 10 device and logs in to do some work.</a:t>
            </a:r>
          </a:p>
        </p:txBody>
      </p:sp>
      <p:pic>
        <p:nvPicPr>
          <p:cNvPr id="24" name="Picture 23"/>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1" y="1565648"/>
            <a:ext cx="4017904" cy="1822627"/>
          </a:xfrm>
          <a:prstGeom prst="rect">
            <a:avLst/>
          </a:prstGeom>
        </p:spPr>
      </p:pic>
      <p:sp>
        <p:nvSpPr>
          <p:cNvPr id="5" name="TextBox 4"/>
          <p:cNvSpPr txBox="1"/>
          <p:nvPr/>
        </p:nvSpPr>
        <p:spPr>
          <a:xfrm>
            <a:off x="371517" y="3630760"/>
            <a:ext cx="3237467" cy="2386852"/>
          </a:xfrm>
          <a:prstGeom prst="rect">
            <a:avLst/>
          </a:prstGeom>
          <a:noFill/>
        </p:spPr>
        <p:txBody>
          <a:bodyPr wrap="square" lIns="89642" tIns="44821" rIns="89642" bIns="44821" rtlCol="0">
            <a:spAutoFit/>
          </a:bodyPr>
          <a:lstStyle/>
          <a:p>
            <a:pPr defTabSz="914367">
              <a:lnSpc>
                <a:spcPct val="90000"/>
              </a:lnSpc>
              <a:spcAft>
                <a:spcPts val="784"/>
              </a:spcAft>
            </a:pPr>
            <a:r>
              <a:rPr lang="en-US" sz="2157" i="1" dirty="0">
                <a:solidFill>
                  <a:srgbClr val="646464"/>
                </a:solidFill>
                <a:latin typeface="Segoe UI"/>
                <a:cs typeface="Segoe UI Semibold" panose="020B0702040204020203" pitchFamily="34" charset="0"/>
              </a:rPr>
              <a:t>Helps customers plan for retirement</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Meets with clients in a variety of locations</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Accesses sensitive data on desktop and mobile devices</a:t>
            </a:r>
          </a:p>
        </p:txBody>
      </p:sp>
      <p:sp>
        <p:nvSpPr>
          <p:cNvPr id="4" name="Rectangle 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FINANCIAL ADVISOR</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Rectangle 18"/>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TextBox 26"/>
          <p:cNvSpPr txBox="1"/>
          <p:nvPr/>
        </p:nvSpPr>
        <p:spPr>
          <a:xfrm>
            <a:off x="4761517" y="3892145"/>
            <a:ext cx="6610570"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Windows Hello*</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Enables native support of multi-factor authentication—such as biometrics or companion device —to validate users.</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Helps ensure that she’s the only person who can sign-in to the device and gain access.</a:t>
            </a:r>
          </a:p>
        </p:txBody>
      </p:sp>
      <p:grpSp>
        <p:nvGrpSpPr>
          <p:cNvPr id="32" name="Group 31"/>
          <p:cNvGrpSpPr/>
          <p:nvPr/>
        </p:nvGrpSpPr>
        <p:grpSpPr>
          <a:xfrm>
            <a:off x="4222302" y="3899021"/>
            <a:ext cx="519071" cy="410408"/>
            <a:chOff x="8247413" y="4058900"/>
            <a:chExt cx="529479" cy="418638"/>
          </a:xfrm>
        </p:grpSpPr>
        <p:sp>
          <p:nvSpPr>
            <p:cNvPr id="33" name="Right Arrow 32"/>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 name="Isosceles Triangle 33"/>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 name="Rectangle 5"/>
          <p:cNvSpPr/>
          <p:nvPr/>
        </p:nvSpPr>
        <p:spPr>
          <a:xfrm>
            <a:off x="1" y="6429310"/>
            <a:ext cx="4017263" cy="331899"/>
          </a:xfrm>
          <a:prstGeom prst="rect">
            <a:avLst/>
          </a:prstGeom>
        </p:spPr>
        <p:txBody>
          <a:bodyPr wrap="square">
            <a:spAutoFit/>
          </a:bodyPr>
          <a:lstStyle/>
          <a:p>
            <a:pPr defTabSz="914367">
              <a:spcAft>
                <a:spcPts val="784"/>
              </a:spcAft>
            </a:pPr>
            <a:r>
              <a:rPr lang="en-US" sz="784" dirty="0">
                <a:solidFill>
                  <a:srgbClr val="646464"/>
                </a:solidFill>
                <a:latin typeface="Segoe UI" panose="020B0502040204020203" pitchFamily="34" charset="0"/>
                <a:ea typeface="Segoe UI" panose="020B0502040204020203" pitchFamily="34" charset="0"/>
                <a:cs typeface="Segoe UI" panose="020B0502040204020203" pitchFamily="34" charset="0"/>
              </a:rPr>
              <a:t>* </a:t>
            </a:r>
            <a:r>
              <a:rPr lang="en-US" sz="784" i="1" dirty="0">
                <a:solidFill>
                  <a:srgbClr val="646464"/>
                </a:solidFill>
                <a:latin typeface="Segoe UI" panose="020B0502040204020203" pitchFamily="34" charset="0"/>
                <a:ea typeface="Segoe UI" panose="020B0502040204020203" pitchFamily="34" charset="0"/>
                <a:cs typeface="Segoe UI" panose="020B0502040204020203" pitchFamily="34" charset="0"/>
              </a:rPr>
              <a:t>Windows Hello requires specialized hardware such as fingerprint reader, illuminated IR sensor, or other biometric sensors depending on the authentication enabled.</a:t>
            </a:r>
            <a:r>
              <a:rPr lang="en-US" sz="784" dirty="0">
                <a:solidFill>
                  <a:srgbClr val="646464"/>
                </a:solidFill>
                <a:latin typeface="Segoe UI" panose="020B0502040204020203" pitchFamily="34" charset="0"/>
                <a:ea typeface="Segoe UI" panose="020B0502040204020203" pitchFamily="34" charset="0"/>
                <a:cs typeface="Times New Roman" panose="02020603050405020304" pitchFamily="18" charset="0"/>
              </a:rPr>
              <a:t> </a:t>
            </a:r>
          </a:p>
        </p:txBody>
      </p:sp>
    </p:spTree>
    <p:extLst>
      <p:ext uri="{BB962C8B-B14F-4D97-AF65-F5344CB8AC3E}">
        <p14:creationId xmlns:p14="http://schemas.microsoft.com/office/powerpoint/2010/main" val="32462700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C:\Users\Sarah\Documents\_SSD_Business\Client_collateral\MICROSOFT_DVD_ART\MICROSOFT PHOTOS\Picture8.jpg"/>
          <p:cNvPicPr>
            <a:picLocks noChangeAspect="1" noChangeArrowheads="1"/>
          </p:cNvPicPr>
          <p:nvPr/>
        </p:nvPicPr>
        <p:blipFill rotWithShape="1">
          <a:blip r:embed="rId3" cstate="screen">
            <a:grayscl/>
            <a:extLst>
              <a:ext uri="{28A0092B-C50C-407E-A947-70E740481C1C}">
                <a14:useLocalDpi xmlns:a14="http://schemas.microsoft.com/office/drawing/2010/main" val="0"/>
              </a:ext>
            </a:extLst>
          </a:blip>
          <a:srcRect/>
          <a:stretch/>
        </p:blipFill>
        <p:spPr bwMode="auto">
          <a:xfrm flipH="1">
            <a:off x="1" y="1565647"/>
            <a:ext cx="4017583" cy="182262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a:xfrm>
            <a:off x="1412556" y="289957"/>
            <a:ext cx="5735562" cy="899537"/>
          </a:xfrm>
        </p:spPr>
        <p:txBody>
          <a:bodyPr/>
          <a:lstStyle/>
          <a:p>
            <a:pPr lvl="0"/>
            <a:r>
              <a:rPr lang="en-US" dirty="0"/>
              <a:t>Secure your identities </a:t>
            </a:r>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latin typeface="Segoe UI"/>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Rectangle 2"/>
          <p:cNvSpPr/>
          <p:nvPr/>
        </p:nvSpPr>
        <p:spPr>
          <a:xfrm>
            <a:off x="4295855" y="1691223"/>
            <a:ext cx="7143597"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VP of marketing is starting his day and opens a genuine-looking email, appearing to come from a trusted source. He sees a URL included in the mail and clicks it.</a:t>
            </a:r>
          </a:p>
        </p:txBody>
      </p:sp>
      <p:sp>
        <p:nvSpPr>
          <p:cNvPr id="5" name="TextBox 4"/>
          <p:cNvSpPr txBox="1"/>
          <p:nvPr/>
        </p:nvSpPr>
        <p:spPr>
          <a:xfrm>
            <a:off x="371517" y="3630759"/>
            <a:ext cx="3383795" cy="2088116"/>
          </a:xfrm>
          <a:prstGeom prst="rect">
            <a:avLst/>
          </a:prstGeom>
          <a:noFill/>
        </p:spPr>
        <p:txBody>
          <a:bodyPr wrap="square" lIns="89642" tIns="44821" rIns="89642" bIns="44821" rtlCol="0">
            <a:spAutoFit/>
          </a:bodyPr>
          <a:lstStyle/>
          <a:p>
            <a:pPr defTabSz="914367">
              <a:lnSpc>
                <a:spcPct val="90000"/>
              </a:lnSpc>
              <a:spcAft>
                <a:spcPts val="784"/>
              </a:spcAft>
            </a:pPr>
            <a:r>
              <a:rPr lang="en-US" sz="2157" i="1" dirty="0">
                <a:solidFill>
                  <a:srgbClr val="646464"/>
                </a:solidFill>
                <a:latin typeface="Segoe UI"/>
                <a:cs typeface="Segoe UI Semibold" panose="020B0702040204020203" pitchFamily="34" charset="0"/>
              </a:rPr>
              <a:t>Manages company projects</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Receives lots of high-priority email</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Engages with many different business partners</a:t>
            </a:r>
          </a:p>
        </p:txBody>
      </p:sp>
      <p:sp>
        <p:nvSpPr>
          <p:cNvPr id="4" name="Rectangle 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CORPORATE EXECUTIVE</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Rectangle 28"/>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TextBox 29"/>
          <p:cNvSpPr txBox="1"/>
          <p:nvPr/>
        </p:nvSpPr>
        <p:spPr>
          <a:xfrm>
            <a:off x="4761517" y="3892145"/>
            <a:ext cx="6610570"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Credential Guard</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Stores his user access token credentials away from the operating system in a virtualized environment.</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Protects credentials—even if something happens to his device, his tokens aren’t exposed and he is better protected.</a:t>
            </a:r>
          </a:p>
        </p:txBody>
      </p:sp>
      <p:grpSp>
        <p:nvGrpSpPr>
          <p:cNvPr id="31" name="Group 30"/>
          <p:cNvGrpSpPr/>
          <p:nvPr/>
        </p:nvGrpSpPr>
        <p:grpSpPr>
          <a:xfrm>
            <a:off x="4222302" y="3899021"/>
            <a:ext cx="519071" cy="410408"/>
            <a:chOff x="8247413" y="4058900"/>
            <a:chExt cx="529479" cy="418638"/>
          </a:xfrm>
        </p:grpSpPr>
        <p:sp>
          <p:nvSpPr>
            <p:cNvPr id="32" name="Right Arrow 31"/>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3" name="Isosceles Triangle 32"/>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42585180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grayscl/>
            <a:extLst>
              <a:ext uri="{28A0092B-C50C-407E-A947-70E740481C1C}">
                <a14:useLocalDpi xmlns:a14="http://schemas.microsoft.com/office/drawing/2010/main" val="0"/>
              </a:ext>
            </a:extLst>
          </a:blip>
          <a:srcRect/>
          <a:stretch/>
        </p:blipFill>
        <p:spPr>
          <a:xfrm>
            <a:off x="-11397" y="1565647"/>
            <a:ext cx="4038223" cy="1822628"/>
          </a:xfrm>
          <a:prstGeom prst="rect">
            <a:avLst/>
          </a:prstGeom>
        </p:spPr>
      </p:pic>
      <p:cxnSp>
        <p:nvCxnSpPr>
          <p:cNvPr id="11" name="Straight Connector 10"/>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2" name="Title 1"/>
          <p:cNvSpPr txBox="1">
            <a:spLocks/>
          </p:cNvSpPr>
          <p:nvPr/>
        </p:nvSpPr>
        <p:spPr>
          <a:xfrm>
            <a:off x="1412556" y="289957"/>
            <a:ext cx="5735562"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pPr defTabSz="914367"/>
            <a:r>
              <a:rPr lang="en-US" sz="4705" spc="-100" dirty="0">
                <a:gradFill>
                  <a:gsLst>
                    <a:gs pos="1250">
                      <a:srgbClr val="0078D7"/>
                    </a:gs>
                    <a:gs pos="100000">
                      <a:srgbClr val="0078D7"/>
                    </a:gs>
                  </a:gsLst>
                  <a:lin ang="5400000" scaled="0"/>
                </a:gradFill>
                <a:latin typeface="Segoe UI Light"/>
              </a:rPr>
              <a:t>Protect enterprise data</a:t>
            </a:r>
          </a:p>
        </p:txBody>
      </p:sp>
      <p:sp>
        <p:nvSpPr>
          <p:cNvPr id="24" name="Rectangle 2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defTabSz="914367">
              <a:buClr>
                <a:srgbClr val="0078D7"/>
              </a:buClr>
              <a:buSzPct val="70000"/>
            </a:pPr>
            <a:r>
              <a:rPr lang="en-US" sz="1961" dirty="0">
                <a:solidFill>
                  <a:srgbClr val="FFFFFF"/>
                </a:solidFill>
                <a:latin typeface="Segoe UI"/>
                <a:cs typeface="Calibri" pitchFamily="34" charset="0"/>
              </a:rPr>
              <a:t>PRODUCT MANAGER</a:t>
            </a:r>
          </a:p>
        </p:txBody>
      </p:sp>
      <p:grpSp>
        <p:nvGrpSpPr>
          <p:cNvPr id="30" name="Group 29"/>
          <p:cNvGrpSpPr/>
          <p:nvPr/>
        </p:nvGrpSpPr>
        <p:grpSpPr>
          <a:xfrm>
            <a:off x="480818" y="278968"/>
            <a:ext cx="892547" cy="892547"/>
            <a:chOff x="3396788" y="3011500"/>
            <a:chExt cx="910444" cy="910444"/>
          </a:xfrm>
        </p:grpSpPr>
        <p:sp>
          <p:nvSpPr>
            <p:cNvPr id="31" name="Oval 30"/>
            <p:cNvSpPr/>
            <p:nvPr/>
          </p:nvSpPr>
          <p:spPr bwMode="auto">
            <a:xfrm>
              <a:off x="3396788"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2" name="Group 31"/>
            <p:cNvGrpSpPr/>
            <p:nvPr/>
          </p:nvGrpSpPr>
          <p:grpSpPr>
            <a:xfrm>
              <a:off x="3633812" y="3237975"/>
              <a:ext cx="436396" cy="457493"/>
              <a:chOff x="3527857" y="3579175"/>
              <a:chExt cx="436396" cy="457493"/>
            </a:xfrm>
          </p:grpSpPr>
          <p:sp>
            <p:nvSpPr>
              <p:cNvPr id="33" name="Oval 32"/>
              <p:cNvSpPr>
                <a:spLocks noChangeArrowheads="1"/>
              </p:cNvSpPr>
              <p:nvPr/>
            </p:nvSpPr>
            <p:spPr bwMode="auto">
              <a:xfrm>
                <a:off x="3697288" y="3724047"/>
                <a:ext cx="97547" cy="94041"/>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sp>
            <p:nvSpPr>
              <p:cNvPr id="34" name="Oval 33"/>
              <p:cNvSpPr>
                <a:spLocks noChangeArrowheads="1"/>
              </p:cNvSpPr>
              <p:nvPr/>
            </p:nvSpPr>
            <p:spPr bwMode="auto">
              <a:xfrm>
                <a:off x="3807671" y="3896878"/>
                <a:ext cx="28238" cy="30499"/>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sp>
            <p:nvSpPr>
              <p:cNvPr id="35" name="Line 342"/>
              <p:cNvSpPr>
                <a:spLocks noChangeShapeType="1"/>
              </p:cNvSpPr>
              <p:nvPr/>
            </p:nvSpPr>
            <p:spPr bwMode="auto">
              <a:xfrm>
                <a:off x="3794834" y="3746921"/>
                <a:ext cx="120651"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sp>
            <p:nvSpPr>
              <p:cNvPr id="36" name="Line 343"/>
              <p:cNvSpPr>
                <a:spLocks noChangeShapeType="1"/>
              </p:cNvSpPr>
              <p:nvPr/>
            </p:nvSpPr>
            <p:spPr bwMode="auto">
              <a:xfrm>
                <a:off x="3794834" y="3795213"/>
                <a:ext cx="120651"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sp>
            <p:nvSpPr>
              <p:cNvPr id="37" name="Freeform 512"/>
              <p:cNvSpPr>
                <a:spLocks/>
              </p:cNvSpPr>
              <p:nvPr/>
            </p:nvSpPr>
            <p:spPr bwMode="auto">
              <a:xfrm>
                <a:off x="3527857" y="3579175"/>
                <a:ext cx="436396" cy="457493"/>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sp>
            <p:nvSpPr>
              <p:cNvPr id="38" name="Freeform 513"/>
              <p:cNvSpPr>
                <a:spLocks/>
              </p:cNvSpPr>
              <p:nvPr/>
            </p:nvSpPr>
            <p:spPr bwMode="auto">
              <a:xfrm>
                <a:off x="3599726" y="3627464"/>
                <a:ext cx="315746" cy="360911"/>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latin typeface="Segoe UI"/>
                </a:endParaRPr>
              </a:p>
            </p:txBody>
          </p:sp>
        </p:grpSp>
      </p:grpSp>
      <p:sp>
        <p:nvSpPr>
          <p:cNvPr id="25" name="Isosceles Triangle 24"/>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Pentagon 38"/>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25"/>
          <p:cNvSpPr/>
          <p:nvPr/>
        </p:nvSpPr>
        <p:spPr>
          <a:xfrm>
            <a:off x="4295855" y="1691222"/>
            <a:ext cx="7421688" cy="1600959"/>
          </a:xfrm>
          <a:prstGeom prst="rect">
            <a:avLst/>
          </a:prstGeom>
        </p:spPr>
        <p:txBody>
          <a:bodyPr wrap="square" lIns="91436" tIns="45717" rIns="91436" bIns="45717" anchor="ctr">
            <a:spAutoFit/>
          </a:bodyPr>
          <a:lstStyle/>
          <a:p>
            <a:pPr defTabSz="933362">
              <a:lnSpc>
                <a:spcPts val="2941"/>
              </a:lnSpc>
              <a:spcBef>
                <a:spcPct val="0"/>
              </a:spcBef>
              <a:buClr>
                <a:srgbClr val="002050"/>
              </a:buClr>
              <a:buSzPct val="105000"/>
            </a:pPr>
            <a:r>
              <a:rPr lang="en-US" sz="2843" dirty="0">
                <a:solidFill>
                  <a:srgbClr val="FFFFFF"/>
                </a:solidFill>
                <a:latin typeface="Segoe UI Light"/>
                <a:cs typeface="Segoe UI Light" panose="020B0502040204020203" pitchFamily="34" charset="0"/>
              </a:rPr>
              <a:t>A product manager is preparing a proposal for a new product, incorporating sensitive internal and external data. She accidentally copies and pastes this research to a public social app. </a:t>
            </a:r>
          </a:p>
        </p:txBody>
      </p:sp>
      <p:sp>
        <p:nvSpPr>
          <p:cNvPr id="41" name="Rectangle 40"/>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2" name="TextBox 41"/>
          <p:cNvSpPr txBox="1"/>
          <p:nvPr/>
        </p:nvSpPr>
        <p:spPr>
          <a:xfrm>
            <a:off x="4761517" y="3892145"/>
            <a:ext cx="6610570" cy="1805329"/>
          </a:xfrm>
          <a:prstGeom prst="rect">
            <a:avLst/>
          </a:prstGeom>
          <a:noFill/>
        </p:spPr>
        <p:txBody>
          <a:bodyPr wrap="square" lIns="89642" tIns="44821" rIns="89642" bIns="44821" numCol="1" rtlCol="0">
            <a:spAutoFit/>
          </a:bodyPr>
          <a:lstStyle/>
          <a:p>
            <a:pPr defTabSz="914367" fontAlgn="ctr">
              <a:lnSpc>
                <a:spcPts val="2941"/>
              </a:lnSpc>
              <a:spcAft>
                <a:spcPts val="1176"/>
              </a:spcAft>
            </a:pPr>
            <a:r>
              <a:rPr lang="en-US" sz="2745" dirty="0">
                <a:solidFill>
                  <a:srgbClr val="0078D7"/>
                </a:solidFill>
                <a:latin typeface="Segoe UI Semibold" panose="020B0702040204020203" pitchFamily="34" charset="0"/>
                <a:ea typeface="Segoe UI" panose="020B0502040204020203" pitchFamily="34" charset="0"/>
                <a:cs typeface="Segoe UI Semibold" panose="020B0702040204020203" pitchFamily="34" charset="0"/>
              </a:rPr>
              <a:t>Windows Information Protection</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Separates her personal and business data and encrypts data per policy.</a:t>
            </a:r>
          </a:p>
          <a:p>
            <a:pPr defTabSz="914367"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Notifies when she takes an unauthorized action—but otherwise works seamlessly in the background so she’s not distracted.</a:t>
            </a:r>
          </a:p>
        </p:txBody>
      </p:sp>
      <p:grpSp>
        <p:nvGrpSpPr>
          <p:cNvPr id="43" name="Group 42"/>
          <p:cNvGrpSpPr/>
          <p:nvPr/>
        </p:nvGrpSpPr>
        <p:grpSpPr>
          <a:xfrm>
            <a:off x="4222302" y="3899021"/>
            <a:ext cx="519071" cy="410408"/>
            <a:chOff x="8247413" y="4058900"/>
            <a:chExt cx="529479" cy="418638"/>
          </a:xfrm>
        </p:grpSpPr>
        <p:sp>
          <p:nvSpPr>
            <p:cNvPr id="44" name="Right Arrow 43"/>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5" name="Isosceles Triangle 44"/>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 name="TextBox 26"/>
          <p:cNvSpPr txBox="1"/>
          <p:nvPr/>
        </p:nvSpPr>
        <p:spPr>
          <a:xfrm>
            <a:off x="371517" y="3630760"/>
            <a:ext cx="3521911" cy="2386852"/>
          </a:xfrm>
          <a:prstGeom prst="rect">
            <a:avLst/>
          </a:prstGeom>
          <a:noFill/>
        </p:spPr>
        <p:txBody>
          <a:bodyPr wrap="square" lIns="89642" tIns="44821" rIns="89642" bIns="44821" rtlCol="0">
            <a:spAutoFit/>
          </a:bodyPr>
          <a:lstStyle/>
          <a:p>
            <a:pPr defTabSz="914367">
              <a:lnSpc>
                <a:spcPct val="90000"/>
              </a:lnSpc>
              <a:spcAft>
                <a:spcPts val="784"/>
              </a:spcAft>
            </a:pPr>
            <a:r>
              <a:rPr lang="en-US" sz="2157" i="1" dirty="0">
                <a:solidFill>
                  <a:srgbClr val="646464"/>
                </a:solidFill>
                <a:latin typeface="Segoe UI"/>
                <a:cs typeface="Segoe UI Semibold" panose="020B0702040204020203" pitchFamily="34" charset="0"/>
              </a:rPr>
              <a:t>Creates and approves product roadmaps </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Works with internal and external data</a:t>
            </a:r>
          </a:p>
          <a:p>
            <a:pPr defTabSz="914367">
              <a:lnSpc>
                <a:spcPct val="90000"/>
              </a:lnSpc>
              <a:spcAft>
                <a:spcPts val="784"/>
              </a:spcAft>
            </a:pPr>
            <a:r>
              <a:rPr lang="en-US" sz="2157" dirty="0">
                <a:gradFill>
                  <a:gsLst>
                    <a:gs pos="2917">
                      <a:srgbClr val="646464"/>
                    </a:gs>
                    <a:gs pos="30000">
                      <a:srgbClr val="646464"/>
                    </a:gs>
                  </a:gsLst>
                  <a:lin ang="5400000" scaled="0"/>
                </a:gradFill>
                <a:latin typeface="Segoe UI"/>
              </a:rPr>
              <a:t>Prepares reports to share recommendations with her team</a:t>
            </a:r>
          </a:p>
        </p:txBody>
      </p:sp>
    </p:spTree>
    <p:extLst>
      <p:ext uri="{BB962C8B-B14F-4D97-AF65-F5344CB8AC3E}">
        <p14:creationId xmlns:p14="http://schemas.microsoft.com/office/powerpoint/2010/main" val="3507308376"/>
      </p:ext>
    </p:extLst>
  </p:cSld>
  <p:clrMapOvr>
    <a:masterClrMapping/>
  </p:clrMapOvr>
  <p:transition>
    <p:fade/>
  </p:transition>
</p:sld>
</file>

<file path=ppt/theme/theme1.xml><?xml version="1.0" encoding="utf-8"?>
<a:theme xmlns:a="http://schemas.openxmlformats.org/drawingml/2006/main" name="1_Theme1">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Theme1" id="{FBB49538-FE2E-A048-B622-7B75F31316FB}" vid="{96F2673C-85AE-B74C-9E54-777157069E8F}"/>
    </a:ext>
  </a:extLst>
</a:theme>
</file>

<file path=ppt/theme/theme2.xml><?xml version="1.0" encoding="utf-8"?>
<a:theme xmlns:a="http://schemas.openxmlformats.org/drawingml/2006/main" name="1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ndows10_16-9_WHITE_v05">
  <a:themeElements>
    <a:clrScheme name="Custom 61">
      <a:dk1>
        <a:srgbClr val="646464"/>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bbe786d-0cc6-48af-87c2-07f974c9d5a8">
      <UserInfo>
        <DisplayName>Tyler Cooper</DisplayName>
        <AccountId>1418</AccountId>
        <AccountType/>
      </UserInfo>
      <UserInfo>
        <DisplayName>Nannette Folsom</DisplayName>
        <AccountId>12229</AccountId>
        <AccountType/>
      </UserInfo>
    </SharedWithUsers>
    <PublishingExpirationDate xmlns="http://schemas.microsoft.com/sharepoint/v3" xsi:nil="true"/>
    <PublishingStartDate xmlns="http://schemas.microsoft.com/sharepoint/v3" xsi:nil="true"/>
    <PropagationStatus xmlns="8b28f412-f9ec-4bdc-be2c-5869374b0774">no</Propagation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F99542CA5AAF4D9F3B0466787D57D7" ma:contentTypeVersion="2" ma:contentTypeDescription="Create a new document." ma:contentTypeScope="" ma:versionID="e4cfdb5050df5f6fd372a66708cdc172">
  <xsd:schema xmlns:xsd="http://www.w3.org/2001/XMLSchema" xmlns:xs="http://www.w3.org/2001/XMLSchema" xmlns:p="http://schemas.microsoft.com/office/2006/metadata/properties" xmlns:ns1="http://schemas.microsoft.com/sharepoint/v3" xmlns:ns2="3bbe786d-0cc6-48af-87c2-07f974c9d5a8" xmlns:ns3="8b28f412-f9ec-4bdc-be2c-5869374b0774" targetNamespace="http://schemas.microsoft.com/office/2006/metadata/properties" ma:root="true" ma:fieldsID="d444d6101a911f6ac2196c2e6011964c" ns1:_="" ns2:_="" ns3:_="">
    <xsd:import namespace="http://schemas.microsoft.com/sharepoint/v3"/>
    <xsd:import namespace="3bbe786d-0cc6-48af-87c2-07f974c9d5a8"/>
    <xsd:import namespace="8b28f412-f9ec-4bdc-be2c-5869374b0774"/>
    <xsd:element name="properties">
      <xsd:complexType>
        <xsd:sequence>
          <xsd:element name="documentManagement">
            <xsd:complexType>
              <xsd:all>
                <xsd:element ref="ns1:PublishingStartDate" minOccurs="0"/>
                <xsd:element ref="ns1:PublishingExpirationDate" minOccurs="0"/>
                <xsd:element ref="ns2:SharedWithUsers" minOccurs="0"/>
                <xsd:element ref="ns3:Propag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be786d-0cc6-48af-87c2-07f974c9d5a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28f412-f9ec-4bdc-be2c-5869374b0774" elementFormDefault="qualified">
    <xsd:import namespace="http://schemas.microsoft.com/office/2006/documentManagement/types"/>
    <xsd:import namespace="http://schemas.microsoft.com/office/infopath/2007/PartnerControls"/>
    <xsd:element name="PropagationStatus" ma:index="11" nillable="true" ma:displayName="PropagationStatus" ma:default="no" ma:format="Dropdown" ma:internalName="PropagationStatus">
      <xsd:simpleType>
        <xsd:restriction base="dms:Choice">
          <xsd:enumeration value="no"/>
          <xsd:enumeration value="schedu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40BA5A-B2EE-45C3-917C-7351BC7C12AE}">
  <ds:schemaRefs>
    <ds:schemaRef ds:uri="http://schemas.microsoft.com/sharepoint/v3/contenttype/forms"/>
  </ds:schemaRefs>
</ds:datastoreItem>
</file>

<file path=customXml/itemProps2.xml><?xml version="1.0" encoding="utf-8"?>
<ds:datastoreItem xmlns:ds="http://schemas.openxmlformats.org/officeDocument/2006/customXml" ds:itemID="{035576AE-1CD2-40DE-B41A-71A9011EE130}">
  <ds:schemaRefs>
    <ds:schemaRef ds:uri="http://schemas.microsoft.com/office/2006/metadata/properties"/>
    <ds:schemaRef ds:uri="http://schemas.microsoft.com/office/infopath/2007/PartnerControls"/>
    <ds:schemaRef ds:uri="3bbe786d-0cc6-48af-87c2-07f974c9d5a8"/>
    <ds:schemaRef ds:uri="http://schemas.microsoft.com/sharepoint/v3"/>
    <ds:schemaRef ds:uri="8b28f412-f9ec-4bdc-be2c-5869374b0774"/>
  </ds:schemaRefs>
</ds:datastoreItem>
</file>

<file path=customXml/itemProps3.xml><?xml version="1.0" encoding="utf-8"?>
<ds:datastoreItem xmlns:ds="http://schemas.openxmlformats.org/officeDocument/2006/customXml" ds:itemID="{306E487D-340D-4DED-90FF-52EEED8E57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be786d-0cc6-48af-87c2-07f974c9d5a8"/>
    <ds:schemaRef ds:uri="8b28f412-f9ec-4bdc-be2c-5869374b0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6087</TotalTime>
  <Words>6017</Words>
  <Application>Microsoft Macintosh PowerPoint</Application>
  <PresentationFormat>Widescreen</PresentationFormat>
  <Paragraphs>821</Paragraphs>
  <Slides>36</Slides>
  <Notes>35</Notes>
  <HiddenSlides>9</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36</vt:i4>
      </vt:variant>
    </vt:vector>
  </HeadingPairs>
  <TitlesOfParts>
    <vt:vector size="53" baseType="lpstr">
      <vt:lpstr>Calibri</vt:lpstr>
      <vt:lpstr>Calibri Light</vt:lpstr>
      <vt:lpstr>Consolas</vt:lpstr>
      <vt:lpstr>ＭＳ Ｐゴシック</vt:lpstr>
      <vt:lpstr>Segoe Pro</vt:lpstr>
      <vt:lpstr>Segoe UI</vt:lpstr>
      <vt:lpstr>Segoe UI Light</vt:lpstr>
      <vt:lpstr>Segoe UI Normal</vt:lpstr>
      <vt:lpstr>Segoe UI Semibold</vt:lpstr>
      <vt:lpstr>Segoe UI Semilight</vt:lpstr>
      <vt:lpstr>Times New Roman</vt:lpstr>
      <vt:lpstr>Wingdings</vt:lpstr>
      <vt:lpstr>Arial</vt:lpstr>
      <vt:lpstr>1_Theme1</vt:lpstr>
      <vt:lpstr>1_MSD_PowerPoint Template</vt:lpstr>
      <vt:lpstr>Office Theme</vt:lpstr>
      <vt:lpstr>Windows10_16-9_WHITE_v05</vt:lpstr>
      <vt:lpstr>Read me</vt:lpstr>
      <vt:lpstr>Let’s discuss your current business challenges</vt:lpstr>
      <vt:lpstr>Microsoft Devices for Financial Services</vt:lpstr>
      <vt:lpstr>There are huge pressures facing the financial services sector </vt:lpstr>
      <vt:lpstr>PowerPoint Presentation</vt:lpstr>
      <vt:lpstr>Windows 10 security for modern devices </vt:lpstr>
      <vt:lpstr>Secure your identities </vt:lpstr>
      <vt:lpstr>Secure your identities </vt:lpstr>
      <vt:lpstr>PowerPoint Presentation</vt:lpstr>
      <vt:lpstr>PowerPoint Presentation</vt:lpstr>
      <vt:lpstr>PowerPoint Presentation</vt:lpstr>
      <vt:lpstr>PowerPoint Presentation</vt:lpstr>
      <vt:lpstr>PowerPoint Presentation</vt:lpstr>
      <vt:lpstr>PowerPoint Presentation</vt:lpstr>
      <vt:lpstr>Demo</vt:lpstr>
      <vt:lpstr>Surface in Financial Services</vt:lpstr>
      <vt:lpstr>Financial Advisors</vt:lpstr>
      <vt:lpstr>Financial Advisors </vt:lpstr>
      <vt:lpstr>Surface for financial advisors</vt:lpstr>
      <vt:lpstr>PowerPoint Presentation</vt:lpstr>
      <vt:lpstr>Retail Banker</vt:lpstr>
      <vt:lpstr>PowerPoint Presentation</vt:lpstr>
      <vt:lpstr>Surface for retail bankers</vt:lpstr>
      <vt:lpstr>Insurance sales &amp; claims</vt:lpstr>
      <vt:lpstr>Insurance sales &amp; claims</vt:lpstr>
      <vt:lpstr>Surface for insurance sales &amp; claims</vt:lpstr>
      <vt:lpstr>PowerPoint Presentation</vt:lpstr>
      <vt:lpstr>PowerPoint Presentation</vt:lpstr>
      <vt:lpstr>PowerPoint Presentation</vt:lpstr>
      <vt:lpstr>PowerPoint Presentation</vt:lpstr>
      <vt:lpstr>PowerPoint Presentation</vt:lpstr>
      <vt:lpstr>Surface delivers proven results</vt:lpstr>
      <vt:lpstr>Surface Hub total economic impact</vt:lpstr>
      <vt:lpstr>Surface Hub total economic impact</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MSFT Devices Financial Services Pitch Deck</dc:title>
  <dc:creator>Lucy Perrin</dc:creator>
  <cp:keywords/>
  <cp:lastModifiedBy>Microsoft Office User</cp:lastModifiedBy>
  <cp:revision>340</cp:revision>
  <cp:lastPrinted>2016-10-14T09:48:11Z</cp:lastPrinted>
  <dcterms:created xsi:type="dcterms:W3CDTF">2016-10-07T16:10:56Z</dcterms:created>
  <dcterms:modified xsi:type="dcterms:W3CDTF">2017-10-23T11:09:01Z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TaxKeyword">
    <vt:lpwstr/>
  </property>
  <property fmtid="{D5CDD505-2E9C-101B-9397-08002B2CF9AE}" pid="4" name="NewsType">
    <vt:lpwstr/>
  </property>
  <property fmtid="{D5CDD505-2E9C-101B-9397-08002B2CF9AE}" pid="5" name="_dlc_policyId">
    <vt:lpwstr/>
  </property>
  <property fmtid="{D5CDD505-2E9C-101B-9397-08002B2CF9AE}" pid="6" name="Region">
    <vt:lpwstr/>
  </property>
  <property fmtid="{D5CDD505-2E9C-101B-9397-08002B2CF9AE}" pid="7" name="Confidentiality">
    <vt:lpwstr>30;#customer ready|8986c41d-21c5-4f8f-8a12-ea4625b46858</vt:lpwstr>
  </property>
  <property fmtid="{D5CDD505-2E9C-101B-9397-08002B2CF9AE}" pid="8" name="ItemType">
    <vt:lpwstr>54;#presentations|317da5a4-398e-4c38-b265-afd519770055;#200;#feedback requests|00ce1828-98a3-430e-af54-eda270e1be04</vt:lpwstr>
  </property>
  <property fmtid="{D5CDD505-2E9C-101B-9397-08002B2CF9AE}" pid="9" name="ContentTypeId">
    <vt:lpwstr>0x01010043F99542CA5AAF4D9F3B0466787D57D7</vt:lpwstr>
  </property>
  <property fmtid="{D5CDD505-2E9C-101B-9397-08002B2CF9AE}" pid="10" name="ga0c0bf70a6644469c61b3efa7025301">
    <vt:lpwstr/>
  </property>
  <property fmtid="{D5CDD505-2E9C-101B-9397-08002B2CF9AE}" pid="11" name="Industries">
    <vt:lpwstr>435;#financial services sector|b538d45a-5f3b-4c47-9c69-37273fafe895;#52;#industries|3e19349d-0f97-4bdd-98f7-34f9b5ced943</vt:lpwstr>
  </property>
  <property fmtid="{D5CDD505-2E9C-101B-9397-08002B2CF9AE}" pid="12" name="MSProducts">
    <vt:lpwstr/>
  </property>
  <property fmtid="{D5CDD505-2E9C-101B-9397-08002B2CF9AE}" pid="13" name="Competitors">
    <vt:lpwstr/>
  </property>
  <property fmtid="{D5CDD505-2E9C-101B-9397-08002B2CF9AE}" pid="14" name="SMSGDomain">
    <vt:lpwstr>462;#Microsoft Devices Group|d7c4e1f9-b2f3-41ba-96b2-6c23550a87c0;#1249;#Devices Product Domain|cca9af63-57ee-4c13-abf6-06c5fdfa2991</vt:lpwstr>
  </property>
  <property fmtid="{D5CDD505-2E9C-101B-9397-08002B2CF9AE}" pid="15" name="ExperienceContentType">
    <vt:lpwstr/>
  </property>
  <property fmtid="{D5CDD505-2E9C-101B-9397-08002B2CF9AE}" pid="16" name="BusinessArchitecture">
    <vt:lpwstr/>
  </property>
  <property fmtid="{D5CDD505-2E9C-101B-9397-08002B2CF9AE}" pid="17" name="Products">
    <vt:lpwstr>1251;#devices|75487e81-4f9e-4e21-9d37-e3f5809da4b8;#1044;#Surface Pro 4|34d1c436-4cee-42d6-b769-4aaa69279e4c;#1045;#Surface Book|46dc87d9-61f2-438c-9f45-ac3c82e99e0e;#174;#Surface|3ac86239-21b1-4d44-addc-59139e71a10b;#1052;#Surface 3|7a960f37-a080-4084-82</vt:lpwstr>
  </property>
  <property fmtid="{D5CDD505-2E9C-101B-9397-08002B2CF9AE}" pid="18" name="_dlc_DocIdItemGuid">
    <vt:lpwstr>2ed93655-67f5-4cb2-b916-3bafca714043</vt:lpwstr>
  </property>
  <property fmtid="{D5CDD505-2E9C-101B-9397-08002B2CF9AE}" pid="19" name="MSPhysicalGeography">
    <vt:lpwstr/>
  </property>
  <property fmtid="{D5CDD505-2E9C-101B-9397-08002B2CF9AE}" pid="20" name="j3562c58ee414e028925bc902cfc01a1">
    <vt:lpwstr/>
  </property>
  <property fmtid="{D5CDD505-2E9C-101B-9397-08002B2CF9AE}" pid="21" name="EnterpriseDomainTags">
    <vt:lpwstr/>
  </property>
  <property fmtid="{D5CDD505-2E9C-101B-9397-08002B2CF9AE}" pid="22" name="ActivitiesAndPrograms">
    <vt:lpwstr/>
  </property>
  <property fmtid="{D5CDD505-2E9C-101B-9397-08002B2CF9AE}" pid="23" name="Segments">
    <vt:lpwstr/>
  </property>
  <property fmtid="{D5CDD505-2E9C-101B-9397-08002B2CF9AE}" pid="24" name="Partners">
    <vt:lpwstr/>
  </property>
  <property fmtid="{D5CDD505-2E9C-101B-9397-08002B2CF9AE}" pid="25" name="la4444b61d19467597d63190b69ac227">
    <vt:lpwstr/>
  </property>
  <property fmtid="{D5CDD505-2E9C-101B-9397-08002B2CF9AE}" pid="26" name="l6f004f21209409da86a713c0f24627d">
    <vt:lpwstr/>
  </property>
  <property fmtid="{D5CDD505-2E9C-101B-9397-08002B2CF9AE}" pid="27" name="Topics">
    <vt:lpwstr/>
  </property>
  <property fmtid="{D5CDD505-2E9C-101B-9397-08002B2CF9AE}" pid="28" name="Groups">
    <vt:lpwstr/>
  </property>
  <property fmtid="{D5CDD505-2E9C-101B-9397-08002B2CF9AE}" pid="29" name="MSProductsTaxHTField0">
    <vt:lpwstr/>
  </property>
  <property fmtid="{D5CDD505-2E9C-101B-9397-08002B2CF9AE}" pid="30" name="Languages">
    <vt:lpwstr/>
  </property>
  <property fmtid="{D5CDD505-2E9C-101B-9397-08002B2CF9AE}" pid="31" name="e8080b0481964c759b2c36ae49591b31">
    <vt:lpwstr/>
  </property>
  <property fmtid="{D5CDD505-2E9C-101B-9397-08002B2CF9AE}" pid="32" name="_docset_NoMedatataSyncRequired">
    <vt:lpwstr>False</vt:lpwstr>
  </property>
  <property fmtid="{D5CDD505-2E9C-101B-9397-08002B2CF9AE}" pid="33" name="TechnicalLevel">
    <vt:lpwstr/>
  </property>
  <property fmtid="{D5CDD505-2E9C-101B-9397-08002B2CF9AE}" pid="34" name="IsMyDocuments">
    <vt:bool>true</vt:bool>
  </property>
  <property fmtid="{D5CDD505-2E9C-101B-9397-08002B2CF9AE}" pid="35" name="Audiences">
    <vt:lpwstr/>
  </property>
  <property fmtid="{D5CDD505-2E9C-101B-9397-08002B2CF9AE}" pid="36" name="ldac8aee9d1f469e8cd8c3f8d6a615f2">
    <vt:lpwstr/>
  </property>
  <property fmtid="{D5CDD505-2E9C-101B-9397-08002B2CF9AE}" pid="37" name="EmployeeRole">
    <vt:lpwstr/>
  </property>
  <property fmtid="{D5CDD505-2E9C-101B-9397-08002B2CF9AE}" pid="38" name="SharedWithUsers">
    <vt:lpwstr>1418;#Tyler Cooper;#12229;#Nannette Folsom</vt:lpwstr>
  </property>
  <property fmtid="{D5CDD505-2E9C-101B-9397-08002B2CF9AE}" pid="39" name="NewsTopic">
    <vt:lpwstr/>
  </property>
  <property fmtid="{D5CDD505-2E9C-101B-9397-08002B2CF9AE}" pid="40" name="Roles">
    <vt:lpwstr/>
  </property>
  <property fmtid="{D5CDD505-2E9C-101B-9397-08002B2CF9AE}" pid="41" name="ItemRetentionFormula">
    <vt:lpwstr/>
  </property>
  <property fmtid="{D5CDD505-2E9C-101B-9397-08002B2CF9AE}" pid="42" name="NewsSource">
    <vt:lpwstr/>
  </property>
  <property fmtid="{D5CDD505-2E9C-101B-9397-08002B2CF9AE}" pid="43" name="SMSGTags">
    <vt:lpwstr/>
  </property>
</Properties>
</file>