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webextensions/webextension1.xml" ContentType="application/vnd.ms-office.webextension+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875" r:id="rId5"/>
    <p:sldMasterId id="2147483973" r:id="rId6"/>
    <p:sldMasterId id="2147484015" r:id="rId7"/>
    <p:sldMasterId id="2147484031" r:id="rId8"/>
  </p:sldMasterIdLst>
  <p:notesMasterIdLst>
    <p:notesMasterId r:id="rId53"/>
  </p:notesMasterIdLst>
  <p:sldIdLst>
    <p:sldId id="311" r:id="rId9"/>
    <p:sldId id="436" r:id="rId10"/>
    <p:sldId id="288" r:id="rId11"/>
    <p:sldId id="379" r:id="rId12"/>
    <p:sldId id="383" r:id="rId13"/>
    <p:sldId id="384" r:id="rId14"/>
    <p:sldId id="360" r:id="rId15"/>
    <p:sldId id="385" r:id="rId16"/>
    <p:sldId id="412" r:id="rId17"/>
    <p:sldId id="413" r:id="rId18"/>
    <p:sldId id="414" r:id="rId19"/>
    <p:sldId id="415" r:id="rId20"/>
    <p:sldId id="416" r:id="rId21"/>
    <p:sldId id="417" r:id="rId22"/>
    <p:sldId id="365" r:id="rId23"/>
    <p:sldId id="426" r:id="rId24"/>
    <p:sldId id="313" r:id="rId25"/>
    <p:sldId id="437" r:id="rId26"/>
    <p:sldId id="424" r:id="rId27"/>
    <p:sldId id="425" r:id="rId28"/>
    <p:sldId id="294" r:id="rId29"/>
    <p:sldId id="419" r:id="rId30"/>
    <p:sldId id="295" r:id="rId31"/>
    <p:sldId id="296" r:id="rId32"/>
    <p:sldId id="420" r:id="rId33"/>
    <p:sldId id="402" r:id="rId34"/>
    <p:sldId id="428" r:id="rId35"/>
    <p:sldId id="435" r:id="rId36"/>
    <p:sldId id="403" r:id="rId37"/>
    <p:sldId id="350" r:id="rId38"/>
    <p:sldId id="381" r:id="rId39"/>
    <p:sldId id="421" r:id="rId40"/>
    <p:sldId id="353" r:id="rId41"/>
    <p:sldId id="382" r:id="rId42"/>
    <p:sldId id="422" r:id="rId43"/>
    <p:sldId id="411" r:id="rId44"/>
    <p:sldId id="388" r:id="rId45"/>
    <p:sldId id="389" r:id="rId46"/>
    <p:sldId id="390" r:id="rId47"/>
    <p:sldId id="391" r:id="rId48"/>
    <p:sldId id="392" r:id="rId49"/>
    <p:sldId id="393" r:id="rId50"/>
    <p:sldId id="427" r:id="rId51"/>
    <p:sldId id="32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2AB0E01-5F65-4E91-841C-4E1B9B69BA8C}">
          <p14:sldIdLst>
            <p14:sldId id="311"/>
            <p14:sldId id="436"/>
            <p14:sldId id="288"/>
          </p14:sldIdLst>
        </p14:section>
        <p14:section name="Introduction and Challenges" id="{4207137A-E027-474E-AD49-06A9BF4F5BDD}">
          <p14:sldIdLst>
            <p14:sldId id="379"/>
            <p14:sldId id="383"/>
          </p14:sldIdLst>
        </p14:section>
        <p14:section name="Windows 10 Advantages" id="{14C374F3-E2AF-4DDD-BA98-15FD26396E4A}">
          <p14:sldIdLst>
            <p14:sldId id="384"/>
            <p14:sldId id="360"/>
          </p14:sldIdLst>
        </p14:section>
        <p14:section name="The Best of Microsoft" id="{070F980C-F101-4B9C-95AD-32AC04EAA146}">
          <p14:sldIdLst>
            <p14:sldId id="385"/>
            <p14:sldId id="412"/>
            <p14:sldId id="413"/>
            <p14:sldId id="414"/>
            <p14:sldId id="415"/>
            <p14:sldId id="416"/>
            <p14:sldId id="417"/>
            <p14:sldId id="365"/>
            <p14:sldId id="426"/>
            <p14:sldId id="313"/>
          </p14:sldIdLst>
        </p14:section>
        <p14:section name="Our Devices" id="{E172D879-A24D-43EB-927C-5DA72CEC559A}">
          <p14:sldIdLst>
            <p14:sldId id="437"/>
          </p14:sldIdLst>
        </p14:section>
        <p14:section name="Scenarios" id="{F4F19570-9567-4507-8771-E9D773293AAC}">
          <p14:sldIdLst>
            <p14:sldId id="424"/>
            <p14:sldId id="425"/>
            <p14:sldId id="294"/>
            <p14:sldId id="419"/>
            <p14:sldId id="295"/>
            <p14:sldId id="296"/>
            <p14:sldId id="420"/>
            <p14:sldId id="402"/>
            <p14:sldId id="428"/>
            <p14:sldId id="435"/>
            <p14:sldId id="403"/>
            <p14:sldId id="350"/>
            <p14:sldId id="381"/>
            <p14:sldId id="421"/>
            <p14:sldId id="353"/>
            <p14:sldId id="382"/>
            <p14:sldId id="422"/>
            <p14:sldId id="411"/>
            <p14:sldId id="388"/>
            <p14:sldId id="389"/>
            <p14:sldId id="390"/>
            <p14:sldId id="391"/>
            <p14:sldId id="392"/>
            <p14:sldId id="393"/>
            <p14:sldId id="427"/>
          </p14:sldIdLst>
        </p14:section>
        <p14:section name="End" id="{4956172B-EBBC-4D51-AEB6-07F49333767B}">
          <p14:sldIdLst>
            <p14:sldId id="32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ndrew Moan" initials="AM" lastIdx="4" clrIdx="6">
    <p:extLst/>
  </p:cmAuthor>
  <p:cmAuthor id="1" name="Jill Larson" initials="JL" lastIdx="80" clrIdx="0">
    <p:extLst/>
  </p:cmAuthor>
  <p:cmAuthor id="8" name="Alice Rudland" initials="AR" lastIdx="3" clrIdx="7">
    <p:extLst/>
  </p:cmAuthor>
  <p:cmAuthor id="2" name="Tiffanny Brooks" initials="TB" lastIdx="3" clrIdx="1">
    <p:extLst/>
  </p:cmAuthor>
  <p:cmAuthor id="9" name="Microsoft Office User" initials="Office" lastIdx="3" clrIdx="8">
    <p:extLst/>
  </p:cmAuthor>
  <p:cmAuthor id="3" name="Richard Maybey" initials="RM" lastIdx="1" clrIdx="2">
    <p:extLst/>
  </p:cmAuthor>
  <p:cmAuthor id="10" name="Microsoft Office User" initials="Office [2]" lastIdx="1" clrIdx="9">
    <p:extLst/>
  </p:cmAuthor>
  <p:cmAuthor id="4" name="Allyson Bancroft" initials="AB" lastIdx="5" clrIdx="3">
    <p:extLst/>
  </p:cmAuthor>
  <p:cmAuthor id="11" name="Katya Hill" initials="KH" lastIdx="18" clrIdx="10"/>
  <p:cmAuthor id="5" name="Natalie Bowen" initials="NB" lastIdx="7" clrIdx="4">
    <p:extLst/>
  </p:cmAuthor>
  <p:cmAuthor id="6" name="Jade Mitchell" initials="JM"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86" autoAdjust="0"/>
    <p:restoredTop sz="95908" autoAdjust="0"/>
  </p:normalViewPr>
  <p:slideViewPr>
    <p:cSldViewPr snapToGrid="0">
      <p:cViewPr varScale="1">
        <p:scale>
          <a:sx n="123" d="100"/>
          <a:sy n="123" d="100"/>
        </p:scale>
        <p:origin x="200" y="3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111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notesMaster" Target="notesMasters/notesMaster1.xml"/><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ax="3360" units="cm"/>
          <inkml:channel name="Y" type="integer" max="1872" units="cm"/>
          <inkml:channel name="T" type="integer" max="2.14748E9" units="dev"/>
        </inkml:traceFormat>
        <inkml:channelProperties>
          <inkml:channelProperty channel="X" name="resolution" value="114.28571" units="1/cm"/>
          <inkml:channelProperty channel="Y" name="resolution" value="112.77109" units="1/cm"/>
          <inkml:channelProperty channel="T" name="resolution" value="1" units="1/dev"/>
        </inkml:channelProperties>
      </inkml:inkSource>
      <inkml:timestamp xml:id="ts0" timeString="2017-02-22T01:25:06.167"/>
    </inkml:context>
    <inkml:brush xml:id="br0">
      <inkml:brushProperty name="width" value="0.10583" units="cm"/>
      <inkml:brushProperty name="height" value="0.10583" units="cm"/>
      <inkml:brushProperty name="fitToCurve" value="1"/>
    </inkml:brush>
    <inkml:brush xml:id="br1">
      <inkml:brushProperty name="width" value="0.05" units="cm"/>
      <inkml:brushProperty name="height" value="0.05" units="cm"/>
      <inkml:brushProperty name="fitToCurve" value="1"/>
    </inkml:brush>
  </inkml:definitions>
  <inkml:trace contextRef="#ctx0" brushRef="#br0">16772-936 0,'0'0'15,"0"0"-15,0 0 16,0 0-16,0 0 16,0 0-16</inkml:trace>
  <inkml:trace contextRef="#ctx0" brushRef="#br1" timeOffset="-76893.2944">20602-122 0,'0'0'0,"0"0"16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E6B93-566D-49E1-A4C9-B1D9DA4B6B03}" type="datetimeFigureOut">
              <a:rPr lang="en-US" smtClean="0"/>
              <a:t>10/23/17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A3DD3-6777-4459-897E-3211381F3236}" type="slidenum">
              <a:rPr lang="en-US" smtClean="0"/>
              <a:t>‹#›</a:t>
            </a:fld>
            <a:endParaRPr lang="en-US"/>
          </a:p>
        </p:txBody>
      </p:sp>
    </p:spTree>
    <p:extLst>
      <p:ext uri="{BB962C8B-B14F-4D97-AF65-F5344CB8AC3E}">
        <p14:creationId xmlns:p14="http://schemas.microsoft.com/office/powerpoint/2010/main" val="1881711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verizonenterprise.com/resources/reports/rp_dbir-2016-executive-summary_xg_en.pdf" TargetMode="External"/><Relationship Id="rId4" Type="http://schemas.openxmlformats.org/officeDocument/2006/relationships/hyperlink" Target="https://www.wired.com/2011/03/australian-pm-hacked/" TargetMode="External"/><Relationship Id="rId5" Type="http://schemas.openxmlformats.org/officeDocument/2006/relationships/hyperlink" Target="http://www.cbc.ca/news/politics/foreign-hackers-attack-canadian-government-1.982618"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pbs.org/wgbh/frontline/article/how-edward-snowden-leaked-thousands-of-nsa-documen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www.theguardian.com/technology/2013/feb/27/hackers-attack-european-governments-miniduk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gartner.com/newsroom/id/3239917"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bankinfosecurity.com/ransomware-epidemic-prompts-fbi-guidance-a-9008"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balabit.com/news/press/social-engineering-leads-the-top-10-list-of-most-popular-hacking-methods-balabit-survey-results-from-black-hat-us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Miami's metro area is the fourth-largest urban area in the United States, with a population of around 5.5 million.</a:t>
            </a:r>
          </a:p>
          <a:p>
            <a:endParaRPr lang="en-US" dirty="0"/>
          </a:p>
          <a:p>
            <a:r>
              <a:rPr lang="en-US" dirty="0"/>
              <a:t>As part of their ‘smart government</a:t>
            </a:r>
            <a:r>
              <a:rPr lang="en-US" baseline="0" dirty="0"/>
              <a:t> strategy’ they</a:t>
            </a:r>
            <a:r>
              <a:rPr lang="en-US" dirty="0"/>
              <a:t> chose to equip inspectors with Surface Pro as a single 3-in-1 device – a tablet, laptop, &amp; camera. For executives, Surface Pro replaces a laptop.</a:t>
            </a:r>
          </a:p>
          <a:p>
            <a:endParaRPr lang="en-US" dirty="0"/>
          </a:p>
          <a:p>
            <a:r>
              <a:rPr lang="en-US" dirty="0"/>
              <a:t>The inspectors are able to use all of the inputs to increase productivity: pen, voice, touch, keyboard, &amp; mouse.</a:t>
            </a:r>
          </a:p>
          <a:p>
            <a:endParaRPr lang="en-US" dirty="0"/>
          </a:p>
          <a:p>
            <a:r>
              <a:rPr lang="en-US" dirty="0"/>
              <a:t>This means fewer trips to and from the office, enables report writing, and provides permanent access to information systems from any place.</a:t>
            </a:r>
          </a:p>
          <a:p>
            <a:endParaRPr lang="en-US" dirty="0"/>
          </a:p>
          <a:p>
            <a:r>
              <a:rPr lang="en-US" dirty="0"/>
              <a:t>They’ve experienced a performance gain of more than 20% when running multiple apps versus on their previous laptops.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292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5 minutes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Focus on Credential Guard functions and benefits.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Now let’s look at the head of a social services department sitting in her office at the agency headquarters. The department executive is reading email. She clicks on a genuine looking email that appears to come from an agency partner in the private sector. She sees a link in the email and clicks it—but unbeknownst to her, it contains malware. The link activates the code and ultimately gives the hackers a way inside her machine to see her activity. Now, consider that this executive is often handling sensitive data—which, if in the wrong hands, could be compromised.</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Feature</a:t>
            </a:r>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Behind the scenes, </a:t>
            </a:r>
            <a:r>
              <a:rPr lang="en-US" sz="900" b="1" i="1" kern="1200" dirty="0">
                <a:solidFill>
                  <a:schemeClr val="tx1"/>
                </a:solidFill>
                <a:effectLst/>
                <a:latin typeface="Segoe UI Light" pitchFamily="34" charset="0"/>
                <a:ea typeface="+mn-ea"/>
                <a:cs typeface="+mn-cs"/>
              </a:rPr>
              <a:t>Credential Guard helps protect the user access tokens that are generated once your users have been authenticated</a:t>
            </a:r>
            <a:r>
              <a:rPr lang="en-US" sz="900" kern="1200" dirty="0">
                <a:solidFill>
                  <a:schemeClr val="tx1"/>
                </a:solidFill>
                <a:effectLst/>
                <a:latin typeface="Segoe UI Light" pitchFamily="34" charset="0"/>
                <a:ea typeface="+mn-ea"/>
                <a:cs typeface="+mn-cs"/>
              </a:rPr>
              <a:t>. </a:t>
            </a:r>
            <a:r>
              <a:rPr lang="en-US" sz="900" b="1" i="1" kern="1200" dirty="0">
                <a:solidFill>
                  <a:schemeClr val="tx1"/>
                </a:solidFill>
                <a:effectLst/>
                <a:latin typeface="Segoe UI Light" pitchFamily="34" charset="0"/>
                <a:ea typeface="+mn-ea"/>
                <a:cs typeface="+mn-cs"/>
              </a:rPr>
              <a:t>So even if a device is compromised, the credentials are not available to the attacker</a:t>
            </a:r>
            <a:r>
              <a:rPr lang="en-US" sz="900" kern="1200" dirty="0">
                <a:solidFill>
                  <a:schemeClr val="tx1"/>
                </a:solidFill>
                <a:effectLst/>
                <a:latin typeface="Segoe UI Light" pitchFamily="34" charset="0"/>
                <a:ea typeface="+mn-ea"/>
                <a:cs typeface="+mn-cs"/>
              </a:rPr>
              <a:t>. With user access tokens, an attacker could access your resources by effectively impersonating a user’s identity. Credential Guard stores user access tokens within a virtualization-based security environment running on Hyper-V, away from the Windows 10 kernel</a:t>
            </a:r>
            <a:r>
              <a:rPr lang="en-US" sz="900" i="1"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This helps safeguard you from Pass-the-Hash and other advanced persistent attacks. And Credential Guard can be enabled using Group Policy, making it easy and familiar for your IT staff to administer using the existing management tools they have in place.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There is one more feature that has been around for a while—</a:t>
            </a:r>
            <a:r>
              <a:rPr lang="en-US" sz="900" b="1" kern="1200" dirty="0">
                <a:solidFill>
                  <a:schemeClr val="tx1"/>
                </a:solidFill>
                <a:effectLst/>
                <a:latin typeface="Segoe UI Light" pitchFamily="34" charset="0"/>
                <a:ea typeface="+mn-ea"/>
                <a:cs typeface="+mn-cs"/>
              </a:rPr>
              <a:t>BitLocker</a:t>
            </a:r>
            <a:r>
              <a:rPr lang="en-US" sz="900" kern="1200" dirty="0">
                <a:solidFill>
                  <a:schemeClr val="tx1"/>
                </a:solidFill>
                <a:effectLst/>
                <a:latin typeface="Segoe UI Light" pitchFamily="34" charset="0"/>
                <a:ea typeface="+mn-ea"/>
                <a:cs typeface="+mn-cs"/>
              </a:rPr>
              <a:t>—that we should also briefly cover here. In the event that a device is stolen (for example, if the department leader leaves her office door unlocked and the device is taken), the content within it is</a:t>
            </a:r>
            <a:r>
              <a:rPr lang="en-US" sz="900" kern="1200" baseline="0" dirty="0">
                <a:solidFill>
                  <a:schemeClr val="tx1"/>
                </a:solidFill>
                <a:effectLst/>
                <a:latin typeface="Segoe UI Light" pitchFamily="34" charset="0"/>
                <a:ea typeface="+mn-ea"/>
                <a:cs typeface="+mn-cs"/>
              </a:rPr>
              <a:t> better </a:t>
            </a:r>
            <a:r>
              <a:rPr lang="en-US" sz="900" kern="1200" dirty="0">
                <a:solidFill>
                  <a:schemeClr val="tx1"/>
                </a:solidFill>
                <a:effectLst/>
                <a:latin typeface="Segoe UI Light" pitchFamily="34" charset="0"/>
                <a:ea typeface="+mn-ea"/>
                <a:cs typeface="+mn-cs"/>
              </a:rPr>
              <a:t>protected and encrypted with BitLocker.</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a:t>
            </a:r>
            <a:r>
              <a:rPr lang="en-US" sz="900" b="1" kern="1200" dirty="0">
                <a:solidFill>
                  <a:schemeClr val="tx1"/>
                </a:solidFill>
                <a:effectLst/>
                <a:latin typeface="Segoe UI Light" pitchFamily="34" charset="0"/>
                <a:ea typeface="+mn-ea"/>
                <a:cs typeface="+mn-cs"/>
              </a:rPr>
              <a:t>Credential Guard, the user credentials are</a:t>
            </a:r>
            <a:r>
              <a:rPr lang="en-US" sz="900" b="1" kern="1200" baseline="0" dirty="0">
                <a:solidFill>
                  <a:schemeClr val="tx1"/>
                </a:solidFill>
                <a:effectLst/>
                <a:latin typeface="Segoe UI Light" pitchFamily="34" charset="0"/>
                <a:ea typeface="+mn-ea"/>
                <a:cs typeface="+mn-cs"/>
              </a:rPr>
              <a:t> better </a:t>
            </a:r>
            <a:r>
              <a:rPr lang="en-US" sz="900" b="1" kern="1200" dirty="0">
                <a:solidFill>
                  <a:schemeClr val="tx1"/>
                </a:solidFill>
                <a:effectLst/>
                <a:latin typeface="Segoe UI Light" pitchFamily="34" charset="0"/>
                <a:ea typeface="+mn-ea"/>
                <a:cs typeface="+mn-cs"/>
              </a:rPr>
              <a:t>protected</a:t>
            </a:r>
            <a:r>
              <a:rPr lang="en-US" sz="900" kern="1200" dirty="0">
                <a:solidFill>
                  <a:schemeClr val="tx1"/>
                </a:solidFill>
                <a:effectLst/>
                <a:latin typeface="Segoe UI Light" pitchFamily="34" charset="0"/>
                <a:ea typeface="+mn-ea"/>
                <a:cs typeface="+mn-cs"/>
              </a:rPr>
              <a:t> against theft, breach, and phishing—all with no additional hardware required. So even if an employee takes an action that would otherwise lead to exposure, it can be halted.</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According to a 2016 Verizon report, 63% of confirmed breaches involved leveraging weak, default or stolen passwords.</a:t>
            </a:r>
            <a:r>
              <a:rPr lang="en-US" sz="900" kern="1200" baseline="30000" dirty="0">
                <a:solidFill>
                  <a:schemeClr val="tx1"/>
                </a:solidFill>
                <a:effectLst/>
                <a:latin typeface="Segoe UI Light" pitchFamily="34" charset="0"/>
                <a:ea typeface="+mn-ea"/>
                <a:cs typeface="+mn-cs"/>
              </a:rPr>
              <a:t>1 </a:t>
            </a:r>
            <a:r>
              <a:rPr lang="en-US" sz="900" b="1" i="1" kern="1200" dirty="0">
                <a:solidFill>
                  <a:schemeClr val="tx1"/>
                </a:solidFill>
                <a:effectLst/>
                <a:latin typeface="Segoe UI Light" pitchFamily="34" charset="0"/>
                <a:ea typeface="+mn-ea"/>
                <a:cs typeface="+mn-cs"/>
              </a:rPr>
              <a:t>&lt;Note</a:t>
            </a:r>
            <a:r>
              <a:rPr lang="en-US" sz="900" b="1" i="1" kern="1200" baseline="0" dirty="0">
                <a:solidFill>
                  <a:schemeClr val="tx1"/>
                </a:solidFill>
                <a:effectLst/>
                <a:latin typeface="Segoe UI Light" pitchFamily="34" charset="0"/>
                <a:ea typeface="+mn-ea"/>
                <a:cs typeface="+mn-cs"/>
              </a:rPr>
              <a:t> to presenter: </a:t>
            </a:r>
            <a:r>
              <a:rPr lang="en-US" sz="900" b="0" i="0" kern="1200" baseline="0" dirty="0">
                <a:solidFill>
                  <a:schemeClr val="tx1"/>
                </a:solidFill>
                <a:effectLst/>
                <a:latin typeface="Segoe UI Light" pitchFamily="34" charset="0"/>
                <a:ea typeface="+mn-ea"/>
                <a:cs typeface="+mn-cs"/>
              </a:rPr>
              <a:t>This is a global stat and is not specific to government.&gt;</a:t>
            </a:r>
            <a:endParaRPr lang="en-US" sz="900" kern="1200" baseline="300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Real example</a:t>
            </a:r>
            <a:br>
              <a:rPr lang="en-US" sz="900" b="1" kern="1200" dirty="0">
                <a:solidFill>
                  <a:schemeClr val="tx1"/>
                </a:solidFill>
                <a:effectLst/>
                <a:latin typeface="Segoe UI Light" pitchFamily="34" charset="0"/>
                <a:ea typeface="+mn-ea"/>
                <a:cs typeface="+mn-cs"/>
              </a:rPr>
            </a:br>
            <a:endParaRPr lang="en-US" sz="900" b="1"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Let’s consider a couple of real scenarios for a moment to bring this home.</a:t>
            </a:r>
          </a:p>
          <a:p>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In 2011 hackers broke into the computer of the Australian Prime Minister and at least nine other federal ministers. “The intruders gained access through a spear-phishing attack that targeted top federal officials, then used their computers to send e-mail to IT staffers to trick them into revealing login credentials to gain a foothold on government networks.”</a:t>
            </a:r>
            <a:r>
              <a:rPr lang="en-US" sz="900" kern="1200" baseline="30000" dirty="0">
                <a:solidFill>
                  <a:schemeClr val="tx1"/>
                </a:solidFill>
                <a:effectLst/>
                <a:latin typeface="Segoe UI Light" pitchFamily="34" charset="0"/>
                <a:ea typeface="+mn-ea"/>
                <a:cs typeface="+mn-cs"/>
              </a:rPr>
              <a:t>2</a:t>
            </a:r>
          </a:p>
          <a:p>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Chinese hackers targeted </a:t>
            </a:r>
            <a:r>
              <a:rPr lang="en-US" sz="900" kern="1200" dirty="0" err="1">
                <a:solidFill>
                  <a:schemeClr val="tx1"/>
                </a:solidFill>
                <a:effectLst/>
                <a:latin typeface="Segoe UI Light" pitchFamily="34" charset="0"/>
                <a:ea typeface="+mn-ea"/>
                <a:cs typeface="+mn-cs"/>
              </a:rPr>
              <a:t>Defence</a:t>
            </a:r>
            <a:r>
              <a:rPr lang="en-US" sz="900" kern="1200" dirty="0">
                <a:solidFill>
                  <a:schemeClr val="tx1"/>
                </a:solidFill>
                <a:effectLst/>
                <a:latin typeface="Segoe UI Light" pitchFamily="34" charset="0"/>
                <a:ea typeface="+mn-ea"/>
                <a:cs typeface="+mn-cs"/>
              </a:rPr>
              <a:t> Research and Development Canada. “The hackers apparently managed to take control of computers in the offices of senior government executives as part of a scheme to steal the key passwords that unlock entire government data systems.”</a:t>
            </a:r>
            <a:r>
              <a:rPr lang="en-US" sz="900" kern="1200" baseline="30000" dirty="0">
                <a:solidFill>
                  <a:schemeClr val="tx1"/>
                </a:solidFill>
                <a:effectLst/>
                <a:latin typeface="Segoe UI Light" pitchFamily="34" charset="0"/>
                <a:ea typeface="+mn-ea"/>
                <a:cs typeface="+mn-cs"/>
              </a:rPr>
              <a:t>3</a:t>
            </a:r>
            <a:endParaRPr lang="en-US" sz="900" b="1" i="1" kern="1200" baseline="30000" dirty="0">
              <a:solidFill>
                <a:schemeClr val="tx1"/>
              </a:solidFill>
              <a:effectLst/>
              <a:latin typeface="Segoe UI Light" pitchFamily="34" charset="0"/>
              <a:ea typeface="+mn-ea"/>
              <a:cs typeface="+mn-cs"/>
            </a:endParaRP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learn more about Credential Guard, reference the Windows 10 Commercial Storybook https://microsoft.sharepoint.com/sites/Infopedia_G02KC/Pages/Custom/Windows10Storybooks.aspx</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[Advance slide]</a:t>
            </a:r>
          </a:p>
          <a:p>
            <a:endParaRPr lang="en-US" sz="900" b="1" kern="1200" dirty="0">
              <a:solidFill>
                <a:schemeClr val="tx1"/>
              </a:solidFill>
              <a:effectLst/>
              <a:latin typeface="Segoe UI Light" pitchFamily="34" charset="0"/>
              <a:ea typeface="+mn-ea"/>
              <a:cs typeface="+mn-cs"/>
            </a:endParaRPr>
          </a:p>
          <a:p>
            <a:pPr defTabSz="924458">
              <a:lnSpc>
                <a:spcPct val="100000"/>
              </a:lnSpc>
              <a:spcAft>
                <a:spcPts val="0"/>
              </a:spcAft>
              <a:defRPr/>
            </a:pPr>
            <a:r>
              <a:rPr lang="en-US" sz="900" b="1" u="sng" kern="1200" dirty="0">
                <a:solidFill>
                  <a:schemeClr val="tx1"/>
                </a:solidFill>
                <a:latin typeface="Segoe UI Light" pitchFamily="34" charset="0"/>
                <a:ea typeface="+mn-ea"/>
                <a:cs typeface="+mn-cs"/>
              </a:rPr>
              <a:t>Sources</a:t>
            </a:r>
          </a:p>
          <a:p>
            <a:pPr defTabSz="924458">
              <a:lnSpc>
                <a:spcPct val="100000"/>
              </a:lnSpc>
              <a:spcAft>
                <a:spcPts val="0"/>
              </a:spcAft>
              <a:defRPr/>
            </a:pPr>
            <a:endParaRPr lang="en-US" sz="900" b="1" u="sng" kern="1200" dirty="0">
              <a:solidFill>
                <a:schemeClr val="tx1"/>
              </a:solidFill>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900" b="0" u="none" kern="1200" baseline="30000" dirty="0">
                <a:solidFill>
                  <a:schemeClr val="tx1"/>
                </a:solidFill>
                <a:latin typeface="Segoe UI Light" pitchFamily="34" charset="0"/>
                <a:ea typeface="+mn-ea"/>
                <a:cs typeface="+mn-cs"/>
              </a:rPr>
              <a:t>1 </a:t>
            </a:r>
            <a:r>
              <a:rPr lang="en-US" sz="900" kern="1200" dirty="0">
                <a:solidFill>
                  <a:schemeClr val="tx1"/>
                </a:solidFill>
                <a:effectLst/>
                <a:latin typeface="Segoe UI Light" pitchFamily="34" charset="0"/>
                <a:ea typeface="+mn-ea"/>
                <a:cs typeface="+mn-cs"/>
                <a:hlinkClick r:id="rId3"/>
              </a:rPr>
              <a:t>http://www.verizonenterprise.com/resources/reports/rp_dbir-2016-executive-summary_xg_en.pdf</a:t>
            </a:r>
            <a:endParaRPr lang="en-US" sz="900" kern="1200" dirty="0">
              <a:solidFill>
                <a:schemeClr val="tx1"/>
              </a:solidFill>
              <a:effectLst/>
              <a:latin typeface="Segoe UI Light" pitchFamily="34" charset="0"/>
              <a:ea typeface="+mn-ea"/>
              <a:cs typeface="+mn-cs"/>
            </a:endParaRPr>
          </a:p>
          <a:p>
            <a:pPr defTabSz="924458">
              <a:lnSpc>
                <a:spcPct val="100000"/>
              </a:lnSpc>
              <a:spcAft>
                <a:spcPts val="0"/>
              </a:spcAft>
              <a:defRPr/>
            </a:pPr>
            <a:endParaRPr lang="en-US" sz="900" b="0" u="none" kern="1200" baseline="30000" dirty="0">
              <a:solidFill>
                <a:schemeClr val="tx1"/>
              </a:solidFill>
              <a:latin typeface="Segoe UI Light" pitchFamily="34" charset="0"/>
              <a:ea typeface="+mn-ea"/>
              <a:cs typeface="+mn-cs"/>
            </a:endParaRPr>
          </a:p>
          <a:p>
            <a:pPr defTabSz="924458">
              <a:lnSpc>
                <a:spcPct val="100000"/>
              </a:lnSpc>
              <a:spcAft>
                <a:spcPts val="0"/>
              </a:spcAft>
              <a:defRPr/>
            </a:pPr>
            <a:r>
              <a:rPr lang="en-US" sz="900" b="0" u="none" kern="1200" baseline="30000" dirty="0">
                <a:solidFill>
                  <a:schemeClr val="tx1"/>
                </a:solidFill>
                <a:latin typeface="Segoe UI Light" pitchFamily="34" charset="0"/>
                <a:ea typeface="+mn-ea"/>
                <a:cs typeface="+mn-cs"/>
              </a:rPr>
              <a:t>2 </a:t>
            </a:r>
            <a:r>
              <a:rPr lang="en-US" sz="900" u="sng" kern="1200" dirty="0">
                <a:solidFill>
                  <a:schemeClr val="tx1"/>
                </a:solidFill>
                <a:effectLst/>
                <a:latin typeface="Segoe UI Light" pitchFamily="34" charset="0"/>
                <a:ea typeface="+mn-ea"/>
                <a:cs typeface="+mn-cs"/>
                <a:hlinkClick r:id="rId4"/>
              </a:rPr>
              <a:t>https://www.wired.com/2011/03/australian-pm-hacked/</a:t>
            </a:r>
            <a:endParaRPr lang="en-US" sz="900" u="sng" kern="1200" dirty="0">
              <a:solidFill>
                <a:schemeClr val="tx1"/>
              </a:solidFill>
              <a:effectLst/>
              <a:latin typeface="Segoe UI Light" pitchFamily="34" charset="0"/>
              <a:ea typeface="+mn-ea"/>
              <a:cs typeface="+mn-cs"/>
            </a:endParaRPr>
          </a:p>
          <a:p>
            <a:pPr defTabSz="924458">
              <a:lnSpc>
                <a:spcPct val="100000"/>
              </a:lnSpc>
              <a:spcAft>
                <a:spcPts val="0"/>
              </a:spcAft>
              <a:defRPr/>
            </a:pPr>
            <a:endParaRPr lang="en-US" sz="900" b="0" u="none" kern="1200" baseline="30000" dirty="0">
              <a:solidFill>
                <a:schemeClr val="tx1"/>
              </a:solidFill>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900" b="0" u="none" kern="1200" baseline="30000" dirty="0">
                <a:solidFill>
                  <a:schemeClr val="tx1"/>
                </a:solidFill>
                <a:effectLst/>
                <a:latin typeface="Segoe UI Light" pitchFamily="34" charset="0"/>
                <a:ea typeface="+mn-ea"/>
                <a:cs typeface="+mn-cs"/>
              </a:rPr>
              <a:t>3 </a:t>
            </a:r>
            <a:r>
              <a:rPr lang="en-US" sz="900" u="sng" kern="1200" dirty="0">
                <a:solidFill>
                  <a:schemeClr val="tx1"/>
                </a:solidFill>
                <a:effectLst/>
                <a:latin typeface="Segoe UI Light" pitchFamily="34" charset="0"/>
                <a:ea typeface="+mn-ea"/>
                <a:cs typeface="+mn-cs"/>
                <a:hlinkClick r:id="rId5"/>
              </a:rPr>
              <a:t>http://www.cbc.ca/news/politics/foreign-hackers-attack-canadian-government-1.982618</a:t>
            </a:r>
            <a:endParaRPr lang="en-US" sz="900" kern="1200" dirty="0">
              <a:solidFill>
                <a:schemeClr val="tx1"/>
              </a:solidFill>
              <a:effectLst/>
              <a:latin typeface="Segoe UI Light" pitchFamily="34" charset="0"/>
              <a:ea typeface="+mn-ea"/>
              <a:cs typeface="+mn-cs"/>
            </a:endParaRPr>
          </a:p>
          <a:p>
            <a:pPr defTabSz="924458">
              <a:lnSpc>
                <a:spcPct val="100000"/>
              </a:lnSpc>
              <a:spcAft>
                <a:spcPts val="0"/>
              </a:spcAft>
              <a:defRPr/>
            </a:pPr>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pPr defTabSz="966613">
              <a:lnSpc>
                <a:spcPct val="100000"/>
              </a:lnSpc>
              <a:spcAft>
                <a:spcPts val="0"/>
              </a:spcAft>
              <a:defRPr/>
            </a:pPr>
            <a:endParaRPr lang="en-US" sz="1300" dirty="0"/>
          </a:p>
        </p:txBody>
      </p:sp>
      <p:sp>
        <p:nvSpPr>
          <p:cNvPr id="4" name="Slide Number Placeholder 3"/>
          <p:cNvSpPr>
            <a:spLocks noGrp="1"/>
          </p:cNvSpPr>
          <p:nvPr>
            <p:ph type="sldNum" sz="quarter" idx="10"/>
          </p:nvPr>
        </p:nvSpPr>
        <p:spPr/>
        <p:txBody>
          <a:bodyPr/>
          <a:lstStyle/>
          <a:p>
            <a:fld id="{071D558A-8F81-4840-95D6-849BAE0BE8E2}" type="slidenum">
              <a:rPr lang="en-US" smtClean="0"/>
              <a:t>10</a:t>
            </a:fld>
            <a:endParaRPr lang="en-US" dirty="0"/>
          </a:p>
        </p:txBody>
      </p:sp>
    </p:spTree>
    <p:extLst>
      <p:ext uri="{BB962C8B-B14F-4D97-AF65-F5344CB8AC3E}">
        <p14:creationId xmlns:p14="http://schemas.microsoft.com/office/powerpoint/2010/main" val="364746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3 minutes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Windows Information Protection (WIP) feature function and benefits.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Tax auditors are required to engage with citizens, collaborate with government agencies, and handle lots of sensitive information. In this scenario, a tax auditor is onsite at a local business conducting a tax audit. He accidentally</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copies and pastes a piece of sensitive government information into a personal e-mail. Windows Information Protection (WIP) helps stop him when he pastes the data, warning him that he’s taking unauthorized actions.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Windows Information Protection (WIP) distinguishes between corporate and personal information </a:t>
            </a:r>
            <a:r>
              <a:rPr lang="en-US" sz="900" kern="1200" dirty="0">
                <a:solidFill>
                  <a:schemeClr val="tx1"/>
                </a:solidFill>
                <a:effectLst/>
                <a:latin typeface="Segoe UI Light" pitchFamily="34" charset="0"/>
                <a:ea typeface="+mn-ea"/>
                <a:cs typeface="+mn-cs"/>
              </a:rPr>
              <a:t>and </a:t>
            </a:r>
            <a:r>
              <a:rPr lang="en-US" sz="900" b="1" kern="1200" dirty="0">
                <a:solidFill>
                  <a:schemeClr val="tx1"/>
                </a:solidFill>
                <a:effectLst/>
                <a:latin typeface="Segoe UI Light" pitchFamily="34" charset="0"/>
                <a:ea typeface="+mn-ea"/>
                <a:cs typeface="+mn-cs"/>
              </a:rPr>
              <a:t>helps</a:t>
            </a:r>
            <a:r>
              <a:rPr lang="en-US" sz="900" kern="1200" dirty="0">
                <a:solidFill>
                  <a:schemeClr val="tx1"/>
                </a:solidFill>
                <a:effectLst/>
                <a:latin typeface="Segoe UI Light" pitchFamily="34" charset="0"/>
                <a:ea typeface="+mn-ea"/>
                <a:cs typeface="+mn-cs"/>
              </a:rPr>
              <a:t> </a:t>
            </a:r>
            <a:r>
              <a:rPr lang="en-US" sz="900" b="1" kern="1200" dirty="0">
                <a:solidFill>
                  <a:schemeClr val="tx1"/>
                </a:solidFill>
                <a:effectLst/>
                <a:latin typeface="Segoe UI Light" pitchFamily="34" charset="0"/>
                <a:ea typeface="+mn-ea"/>
                <a:cs typeface="+mn-cs"/>
              </a:rPr>
              <a:t>encrypt the data per policy. All seamlessly for your users.</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
            </a:r>
            <a:br>
              <a:rPr lang="en-US" sz="900"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With WIP, this happens under the hood, unseen by the user. It’s only when a policy kicks in that they see the info. This is great news for employees who may otherwise be distracted by policy configurations—and for you, to ensure that data is more secure.</a:t>
            </a:r>
            <a:br>
              <a:rPr lang="en-US" sz="900"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
            </a:r>
            <a:br>
              <a:rPr lang="en-US" sz="900"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Here’s a bit more about what WIP can do:</a:t>
            </a:r>
          </a:p>
          <a:p>
            <a:pPr lvl="0"/>
            <a:endParaRPr lang="en-US" sz="900" b="1" kern="1200" dirty="0">
              <a:solidFill>
                <a:schemeClr val="tx1"/>
              </a:solidFill>
              <a:effectLst/>
              <a:latin typeface="Segoe UI Light" pitchFamily="34" charset="0"/>
              <a:ea typeface="+mn-ea"/>
              <a:cs typeface="+mn-cs"/>
            </a:endParaRPr>
          </a:p>
          <a:p>
            <a:pPr marL="228600" lvl="0" indent="-228600">
              <a:buFont typeface="+mj-lt"/>
              <a:buAutoNum type="arabicPeriod"/>
            </a:pPr>
            <a:r>
              <a:rPr lang="en-US" sz="900" b="1" kern="1200" dirty="0">
                <a:solidFill>
                  <a:schemeClr val="tx1"/>
                </a:solidFill>
                <a:effectLst/>
                <a:latin typeface="Segoe UI Light" pitchFamily="34" charset="0"/>
                <a:ea typeface="+mn-ea"/>
                <a:cs typeface="+mn-cs"/>
              </a:rPr>
              <a:t>Separate personal and professional data.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Windows Information Protection (WIP) helps IT and users prevent accidental leaks by separating personal and business data. WIP allows IT administrators to apply rules to control how business data can be used. WIP recognizes business data as it arrives on devices, is generated by business applications, or when it is designated as business data by the user. What this means is your security team can set policies for corporate data. Even if a user stores corporate data on a personal device, the encryption policies will stay with the files.</a:t>
            </a:r>
            <a:endParaRPr lang="en-US" sz="900" b="1" kern="1200" dirty="0">
              <a:solidFill>
                <a:schemeClr val="tx1"/>
              </a:solidFill>
              <a:effectLst/>
              <a:latin typeface="Segoe UI Light" pitchFamily="34" charset="0"/>
              <a:ea typeface="+mn-ea"/>
              <a:cs typeface="+mn-cs"/>
            </a:endParaRPr>
          </a:p>
          <a:p>
            <a:pPr marL="228600" lvl="0" indent="-228600">
              <a:buFont typeface="+mj-lt"/>
              <a:buAutoNum type="arabicPeriod"/>
            </a:pPr>
            <a:r>
              <a:rPr lang="en-US" sz="900" b="1" kern="1200" dirty="0">
                <a:solidFill>
                  <a:schemeClr val="tx1"/>
                </a:solidFill>
                <a:effectLst/>
                <a:latin typeface="Segoe UI Light" pitchFamily="34" charset="0"/>
                <a:ea typeface="+mn-ea"/>
                <a:cs typeface="+mn-cs"/>
              </a:rPr>
              <a:t>User and app access control.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WIP enables IT to set policies that define which applications and users are authorized to access business data. WIP also enables IT to define which rights a user has, allowing IT to either help block leaks or, optionally, help warn the user before content is copied to unauthorized websites and personal documents (as in our scenario story, above). </a:t>
            </a:r>
            <a:br>
              <a:rPr lang="en-US" sz="900"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WIP also helps protect business data that is placed on removable storage by ensuring all business data is better encrypted and accessible only by authorized users. So if your users store corporate data on a personal USB device, for example, the files are encrypted.</a:t>
            </a:r>
            <a:endParaRPr lang="en-US" sz="900" b="1" kern="1200" dirty="0">
              <a:solidFill>
                <a:schemeClr val="tx1"/>
              </a:solidFill>
              <a:effectLst/>
              <a:latin typeface="Segoe UI Light" pitchFamily="34" charset="0"/>
              <a:ea typeface="+mn-ea"/>
              <a:cs typeface="+mn-cs"/>
            </a:endParaRPr>
          </a:p>
          <a:p>
            <a:pPr marL="228600" lvl="0" indent="-228600">
              <a:buFont typeface="+mj-lt"/>
              <a:buAutoNum type="arabicPeriod"/>
            </a:pPr>
            <a:r>
              <a:rPr lang="en-US" sz="900" b="1" kern="1200" dirty="0">
                <a:solidFill>
                  <a:schemeClr val="tx1"/>
                </a:solidFill>
                <a:effectLst/>
                <a:latin typeface="Segoe UI Light" pitchFamily="34" charset="0"/>
                <a:ea typeface="+mn-ea"/>
                <a:cs typeface="+mn-cs"/>
              </a:rPr>
              <a:t>Provides greater IT control with a seamless experience for users.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Business data protection takes place completely behind the scenes. Users only get notifications when they’re attempting to take an unauthorized action. So they aren’t distracted or interrupted by policies.</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rPr>
              <a:t>And, your IT team has full control of keys and protected data, making it easy to perform a remote wipe of business data on demand while leaving personal data untouched. </a:t>
            </a: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WIP gives you enterprise-ready security that is easy to manage and use—for mobile and desktop platforms. </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WIP allows you to better encrypt at the file level to help ensure only the right user can access the file. It also helps prevents copy and paste, as we saw in the example.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Your big takeaway is that your users remain focused on getting work done, and you get the corporate data protection you need with more straightforward manageability.</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Real example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the example scenario, we’re putting the trust on the tax auditor that he did not intentionally wish to leak data. His was an error.</a:t>
            </a:r>
          </a:p>
          <a:p>
            <a:r>
              <a:rPr lang="en-US" sz="900" kern="1200" dirty="0">
                <a:solidFill>
                  <a:schemeClr val="tx1"/>
                </a:solidFill>
                <a:effectLst/>
                <a:latin typeface="Segoe UI Light" pitchFamily="34" charset="0"/>
                <a:ea typeface="+mn-ea"/>
                <a:cs typeface="+mn-cs"/>
              </a:rPr>
              <a:t>But in some cases, there’s malicious intent. Take the example from 2012 leak of US Government documents by Edward Snowden.</a:t>
            </a:r>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 </a:t>
            </a: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learn more about WIP for yourself, reference the Windows 10 Commercial Storybook </a:t>
            </a:r>
            <a:r>
              <a:rPr lang="en-US" sz="900" kern="1200" baseline="0" dirty="0">
                <a:solidFill>
                  <a:schemeClr val="tx1"/>
                </a:solidFill>
                <a:effectLst/>
                <a:latin typeface="Segoe UI Light" pitchFamily="34" charset="0"/>
                <a:ea typeface="+mn-ea"/>
                <a:cs typeface="+mn-cs"/>
              </a:rPr>
              <a:t>https://microsoft.sharepoint.com/sites/Infopedia_G02KC/Pages/Custom/Windows10Storybooks.aspx</a:t>
            </a:r>
          </a:p>
          <a:p>
            <a:r>
              <a:rPr lang="en-US" sz="900" kern="1200" dirty="0">
                <a:solidFill>
                  <a:schemeClr val="tx1"/>
                </a:solidFill>
                <a:effectLst/>
                <a:latin typeface="Segoe UI Light" pitchFamily="34" charset="0"/>
                <a:ea typeface="+mn-ea"/>
                <a:cs typeface="+mn-cs"/>
              </a:rPr>
              <a:t>To share more information about WIP with your customer, you can visit this TechNet page: https://technet.microsoft.com/en-us/itpro/windows/keep-secure/protect-enterprise-data-using-wip&gt; </a:t>
            </a:r>
          </a:p>
          <a:p>
            <a:endParaRPr lang="en-US" sz="1300" dirty="0"/>
          </a:p>
          <a:p>
            <a:r>
              <a:rPr lang="en-US" sz="1300" b="1" dirty="0"/>
              <a:t>[Advance slide]</a:t>
            </a:r>
          </a:p>
          <a:p>
            <a:endParaRPr lang="en-US" sz="1300" b="1" dirty="0"/>
          </a:p>
          <a:p>
            <a:pPr defTabSz="924458">
              <a:lnSpc>
                <a:spcPct val="100000"/>
              </a:lnSpc>
              <a:spcAft>
                <a:spcPts val="0"/>
              </a:spcAft>
              <a:defRPr/>
            </a:pPr>
            <a:r>
              <a:rPr lang="en-US" sz="1400" b="1" u="sng" kern="1200" dirty="0">
                <a:solidFill>
                  <a:schemeClr val="tx1"/>
                </a:solidFill>
                <a:latin typeface="Segoe UI Light" pitchFamily="34" charset="0"/>
                <a:ea typeface="+mn-ea"/>
                <a:cs typeface="+mn-cs"/>
              </a:rPr>
              <a:t>Sources</a:t>
            </a:r>
          </a:p>
          <a:p>
            <a:pPr defTabSz="924458">
              <a:lnSpc>
                <a:spcPct val="100000"/>
              </a:lnSpc>
              <a:spcAft>
                <a:spcPts val="0"/>
              </a:spcAft>
              <a:defRPr/>
            </a:pPr>
            <a:endParaRPr lang="en-US" sz="1400" b="1" u="sng" kern="1200" dirty="0">
              <a:solidFill>
                <a:schemeClr val="tx1"/>
              </a:solidFill>
              <a:latin typeface="Segoe UI Light" pitchFamily="34" charset="0"/>
              <a:ea typeface="+mn-ea"/>
              <a:cs typeface="+mn-cs"/>
            </a:endParaRPr>
          </a:p>
          <a:p>
            <a:pPr defTabSz="924458">
              <a:lnSpc>
                <a:spcPct val="100000"/>
              </a:lnSpc>
              <a:spcAft>
                <a:spcPts val="0"/>
              </a:spcAft>
              <a:defRPr/>
            </a:pPr>
            <a:r>
              <a:rPr lang="en-US" sz="1400" b="0" u="none" kern="1200" baseline="30000" dirty="0">
                <a:solidFill>
                  <a:schemeClr val="tx1"/>
                </a:solidFill>
                <a:latin typeface="Segoe UI Light" pitchFamily="34" charset="0"/>
                <a:ea typeface="+mn-ea"/>
                <a:cs typeface="+mn-cs"/>
              </a:rPr>
              <a:t>1 </a:t>
            </a:r>
            <a:r>
              <a:rPr lang="en-US" sz="1400" u="sng" kern="1200" dirty="0">
                <a:solidFill>
                  <a:schemeClr val="tx1"/>
                </a:solidFill>
                <a:effectLst/>
                <a:latin typeface="Segoe UI Light" pitchFamily="34" charset="0"/>
                <a:ea typeface="+mn-ea"/>
                <a:cs typeface="+mn-cs"/>
                <a:hlinkClick r:id="rId3"/>
              </a:rPr>
              <a:t>http://www.pbs.org/wgbh/frontline/article/how-edward-snowden-leaked-thousands-of-nsa-documents/</a:t>
            </a:r>
            <a:endParaRPr lang="en-US" sz="1400" kern="1200" dirty="0">
              <a:solidFill>
                <a:schemeClr val="tx1"/>
              </a:solidFill>
              <a:effectLst/>
              <a:latin typeface="Segoe UI Light" pitchFamily="34" charset="0"/>
              <a:ea typeface="+mn-ea"/>
              <a:cs typeface="+mn-cs"/>
            </a:endParaRPr>
          </a:p>
          <a:p>
            <a:endParaRPr lang="en-US" sz="1300" b="1" dirty="0"/>
          </a:p>
        </p:txBody>
      </p:sp>
      <p:sp>
        <p:nvSpPr>
          <p:cNvPr id="4" name="Slide Number Placeholder 3"/>
          <p:cNvSpPr>
            <a:spLocks noGrp="1"/>
          </p:cNvSpPr>
          <p:nvPr>
            <p:ph type="sldNum" sz="quarter" idx="10"/>
          </p:nvPr>
        </p:nvSpPr>
        <p:spPr/>
        <p:txBody>
          <a:bodyPr/>
          <a:lstStyle/>
          <a:p>
            <a:fld id="{071D558A-8F81-4840-95D6-849BAE0BE8E2}" type="slidenum">
              <a:rPr lang="en-US" smtClean="0"/>
              <a:t>11</a:t>
            </a:fld>
            <a:endParaRPr lang="en-US" dirty="0"/>
          </a:p>
        </p:txBody>
      </p:sp>
    </p:spTree>
    <p:extLst>
      <p:ext uri="{BB962C8B-B14F-4D97-AF65-F5344CB8AC3E}">
        <p14:creationId xmlns:p14="http://schemas.microsoft.com/office/powerpoint/2010/main" val="2429352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4 minutes</a:t>
            </a:r>
          </a:p>
          <a:p>
            <a:endParaRPr lang="en-US" sz="900" b="1" kern="1200" dirty="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b="1" kern="1200" dirty="0">
                <a:solidFill>
                  <a:schemeClr val="tx1"/>
                </a:solidFill>
                <a:effectLst/>
                <a:latin typeface="Segoe UI Light" pitchFamily="34" charset="0"/>
                <a:ea typeface="+mn-ea"/>
                <a:cs typeface="+mn-cs"/>
              </a:rPr>
              <a:t>Key points to cover</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Device Guard feature function and benefits.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 citizen services case manager helps citizens navigate government and get things done. He assists with paperwork and filing forms. He works with lots of sensitive data but often completes the same set of tasks over and over. In this scenario, he is out on a site visit</a:t>
            </a:r>
            <a:r>
              <a:rPr lang="en-US" sz="900" kern="1200" baseline="0" dirty="0">
                <a:solidFill>
                  <a:schemeClr val="tx1"/>
                </a:solidFill>
                <a:effectLst/>
                <a:latin typeface="Segoe UI Light" pitchFamily="34" charset="0"/>
                <a:ea typeface="+mn-ea"/>
                <a:cs typeface="+mn-cs"/>
              </a:rPr>
              <a:t> and needs to extract files from a compressed folder. He goes online to try and download a file compression utility app from the Internet instead of waiting for IT to send him an approved app.</a:t>
            </a:r>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When he attempts to install the app, Windows Device Guard makes a determination on whether that app is trustworthy. </a:t>
            </a:r>
            <a:r>
              <a:rPr lang="en-US" sz="900" kern="1200" dirty="0">
                <a:solidFill>
                  <a:schemeClr val="tx1"/>
                </a:solidFill>
                <a:effectLst/>
                <a:latin typeface="Segoe UI Light" pitchFamily="34" charset="0"/>
                <a:ea typeface="+mn-ea"/>
                <a:cs typeface="+mn-cs"/>
              </a:rPr>
              <a:t>He is blocked from the action.</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Device Guard</a:t>
            </a:r>
            <a:r>
              <a:rPr lang="en-US" sz="900" kern="1200" dirty="0">
                <a:solidFill>
                  <a:schemeClr val="tx1"/>
                </a:solidFill>
                <a:effectLst/>
                <a:latin typeface="Segoe UI Light" pitchFamily="34" charset="0"/>
                <a:ea typeface="+mn-ea"/>
                <a:cs typeface="+mn-cs"/>
              </a:rPr>
              <a:t> can help protect the Windows system core and helps prevent untrusted apps and executables from starting. </a:t>
            </a:r>
          </a:p>
          <a:p>
            <a:r>
              <a:rPr lang="en-US" sz="900" kern="1200" dirty="0">
                <a:solidFill>
                  <a:schemeClr val="tx1"/>
                </a:solidFill>
                <a:effectLst/>
                <a:latin typeface="Segoe UI Light" pitchFamily="34" charset="0"/>
                <a:ea typeface="+mn-ea"/>
                <a:cs typeface="+mn-cs"/>
              </a:rPr>
              <a:t>With Device Guard you can lock down devices, granting access only to apps from trusted sources. Device Guard uses hardware-based isolation and virtualization to help protect itself and the Windows system core from vulnerability and zero-day exploits.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Its Hyper-V Code Integrity Service feature enforces best practices for running drivers and other software at the highest level of privilege.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Here’s more about what Device Guard can do:</a:t>
            </a:r>
          </a:p>
          <a:p>
            <a:endParaRPr lang="en-US" sz="900" kern="1200" dirty="0">
              <a:solidFill>
                <a:schemeClr val="tx1"/>
              </a:solidFill>
              <a:effectLst/>
              <a:latin typeface="Segoe UI Light" pitchFamily="34" charset="0"/>
              <a:ea typeface="+mn-ea"/>
              <a:cs typeface="+mn-cs"/>
            </a:endParaRPr>
          </a:p>
          <a:p>
            <a:pPr lvl="0"/>
            <a:r>
              <a:rPr lang="en-US" sz="900" b="1" kern="1200" dirty="0">
                <a:solidFill>
                  <a:schemeClr val="tx1"/>
                </a:solidFill>
                <a:effectLst/>
                <a:latin typeface="Segoe UI Light" pitchFamily="34" charset="0"/>
                <a:ea typeface="+mn-ea"/>
                <a:cs typeface="+mn-cs"/>
              </a:rPr>
              <a:t>Help</a:t>
            </a:r>
            <a:r>
              <a:rPr lang="en-US" sz="900" b="1" kern="1200" baseline="0" dirty="0">
                <a:solidFill>
                  <a:schemeClr val="tx1"/>
                </a:solidFill>
                <a:effectLst/>
                <a:latin typeface="Segoe UI Light" pitchFamily="34" charset="0"/>
                <a:ea typeface="+mn-ea"/>
                <a:cs typeface="+mn-cs"/>
              </a:rPr>
              <a:t> p</a:t>
            </a:r>
            <a:r>
              <a:rPr lang="en-US" sz="900" b="1" kern="1200" dirty="0">
                <a:solidFill>
                  <a:schemeClr val="tx1"/>
                </a:solidFill>
                <a:effectLst/>
                <a:latin typeface="Segoe UI Light" pitchFamily="34" charset="0"/>
                <a:ea typeface="+mn-ea"/>
                <a:cs typeface="+mn-cs"/>
              </a:rPr>
              <a:t>rotect against malware.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Help secure your environment and prevent untrusted apps and code from running by using the ultimate form of app control. Using virtualization-based security, the Device Guard feature in Windows 10 offers a solution more powerful than traditional app control products, providing more rigorous protection from tampering and bypass. </a:t>
            </a:r>
          </a:p>
          <a:p>
            <a:pPr lvl="0"/>
            <a:endParaRPr lang="en-US" sz="900" kern="1200" dirty="0">
              <a:solidFill>
                <a:schemeClr val="tx1"/>
              </a:solidFill>
              <a:effectLst/>
              <a:latin typeface="Segoe UI Light" pitchFamily="34" charset="0"/>
              <a:ea typeface="+mn-ea"/>
              <a:cs typeface="+mn-cs"/>
            </a:endParaRPr>
          </a:p>
          <a:p>
            <a:pPr lvl="0"/>
            <a:r>
              <a:rPr lang="en-US" sz="900" b="1" kern="1200" dirty="0">
                <a:solidFill>
                  <a:schemeClr val="tx1"/>
                </a:solidFill>
                <a:effectLst/>
                <a:latin typeface="Segoe UI Light" pitchFamily="34" charset="0"/>
                <a:ea typeface="+mn-ea"/>
                <a:cs typeface="+mn-cs"/>
              </a:rPr>
              <a:t>Hardware rooted app control.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Device Guard uses virtualization-based security to isolate and help protect Device Guard features, such as the Hyper-V Code Integrity Service (HVCI), from malware and attacks, even if Windows itself has been compromised. HVCI enables Device Guard to help protect kernel mode processes from in-memory attacks, giving you a strong defense against zero-day exploits.</a:t>
            </a:r>
          </a:p>
          <a:p>
            <a:pPr lvl="0"/>
            <a:endParaRPr lang="en-US" sz="900" kern="1200" dirty="0">
              <a:solidFill>
                <a:schemeClr val="tx1"/>
              </a:solidFill>
              <a:effectLst/>
              <a:latin typeface="Segoe UI Light" pitchFamily="34" charset="0"/>
              <a:ea typeface="+mn-ea"/>
              <a:cs typeface="+mn-cs"/>
            </a:endParaRPr>
          </a:p>
          <a:p>
            <a:pPr lvl="0"/>
            <a:r>
              <a:rPr lang="en-US" sz="900" b="1" kern="1200" dirty="0">
                <a:solidFill>
                  <a:schemeClr val="tx1"/>
                </a:solidFill>
                <a:effectLst/>
                <a:latin typeface="Segoe UI Light" pitchFamily="34" charset="0"/>
                <a:ea typeface="+mn-ea"/>
                <a:cs typeface="+mn-cs"/>
              </a:rPr>
              <a:t>Only run trusted apps. </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Device Guard helps enable your IT department to decide which software vendors and apps can be trusted within your environment. IT can designate as trustworthy the right combination of apps for your organization, from internal line-of-business apps to everything from the Windows Store to apps from specific software vendors. Device Guard works with Windows Classic apps and Universal Windows Platform apps, and it includes tools that make it easy to sign your existing apps.</a:t>
            </a:r>
          </a:p>
          <a:p>
            <a:r>
              <a:rPr lang="en-US" sz="900" kern="1200" dirty="0">
                <a:solidFill>
                  <a:schemeClr val="tx1"/>
                </a:solidFill>
                <a:effectLst/>
                <a:latin typeface="Segoe UI Light" pitchFamily="34" charset="0"/>
                <a:ea typeface="+mn-ea"/>
                <a:cs typeface="+mn-cs"/>
              </a:rPr>
              <a:t>Device Guard completely restricts what you can run on the device.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our scenario story, when the case manager attempted to install the app, he could have installed malware on the machine without even knowing it—potentially stopping his firewall software from running and affecting the whole network. But with Device Guard installed, apps have to first earn their trust—before they can be installed.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With Device Guard on Windows 10, </a:t>
            </a:r>
            <a:r>
              <a:rPr lang="en-US" sz="900" b="1" i="1" kern="1200" dirty="0">
                <a:solidFill>
                  <a:schemeClr val="tx1"/>
                </a:solidFill>
                <a:effectLst/>
                <a:latin typeface="Segoe UI Light" pitchFamily="34" charset="0"/>
                <a:ea typeface="+mn-ea"/>
                <a:cs typeface="+mn-cs"/>
              </a:rPr>
              <a:t>you are in better</a:t>
            </a:r>
            <a:r>
              <a:rPr lang="en-US" sz="900" b="1" i="1" kern="1200" baseline="0" dirty="0">
                <a:solidFill>
                  <a:schemeClr val="tx1"/>
                </a:solidFill>
                <a:effectLst/>
                <a:latin typeface="Segoe UI Light" pitchFamily="34" charset="0"/>
                <a:ea typeface="+mn-ea"/>
                <a:cs typeface="+mn-cs"/>
              </a:rPr>
              <a:t> c</a:t>
            </a:r>
            <a:r>
              <a:rPr lang="en-US" sz="900" b="1" i="1" kern="1200" dirty="0">
                <a:solidFill>
                  <a:schemeClr val="tx1"/>
                </a:solidFill>
                <a:effectLst/>
                <a:latin typeface="Segoe UI Light" pitchFamily="34" charset="0"/>
                <a:ea typeface="+mn-ea"/>
                <a:cs typeface="+mn-cs"/>
              </a:rPr>
              <a:t>ontrol of your environment and a step ahead of malware. </a:t>
            </a:r>
            <a:r>
              <a:rPr lang="en-US" sz="900" kern="1200" dirty="0">
                <a:solidFill>
                  <a:schemeClr val="tx1"/>
                </a:solidFill>
                <a:effectLst/>
                <a:latin typeface="Segoe UI Light" pitchFamily="34" charset="0"/>
                <a:ea typeface="+mn-ea"/>
                <a:cs typeface="+mn-cs"/>
              </a:rPr>
              <a:t>You can help safeguard against threats—current and future—all built in, at no extra cost. </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Real example</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2013 a cyberattacked nick-named “</a:t>
            </a:r>
            <a:r>
              <a:rPr lang="en-US" sz="900" kern="1200" dirty="0" err="1">
                <a:solidFill>
                  <a:schemeClr val="tx1"/>
                </a:solidFill>
                <a:effectLst/>
                <a:latin typeface="Segoe UI Light" pitchFamily="34" charset="0"/>
                <a:ea typeface="+mn-ea"/>
                <a:cs typeface="+mn-cs"/>
              </a:rPr>
              <a:t>MiniDuke</a:t>
            </a:r>
            <a:r>
              <a:rPr lang="en-US" sz="900" kern="1200" dirty="0">
                <a:solidFill>
                  <a:schemeClr val="tx1"/>
                </a:solidFill>
                <a:effectLst/>
                <a:latin typeface="Segoe UI Light" pitchFamily="34" charset="0"/>
                <a:ea typeface="+mn-ea"/>
                <a:cs typeface="+mn-cs"/>
              </a:rPr>
              <a:t>” attacked government computer systems of more than 20 countries including Ireland and Romania. The attack was launched via a cleverly disguised Adobe PDF attachment to an email. Once is was opened, the malware would install itself on a victim’s computer.</a:t>
            </a:r>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 </a:t>
            </a: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learn more about Device Guard for yourself, reference the Windows 10 Commercial Storybook https://microsoft.sharepoint.com/sites/Infopedia_G02KC/Pages/Custom/Windows10Storybooks.aspx</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[Advance slide]</a:t>
            </a:r>
            <a:endParaRPr lang="en-US" sz="900" kern="1200" dirty="0">
              <a:solidFill>
                <a:schemeClr val="tx1"/>
              </a:solidFill>
              <a:effectLst/>
              <a:latin typeface="Segoe UI Light" pitchFamily="34" charset="0"/>
              <a:ea typeface="+mn-ea"/>
              <a:cs typeface="+mn-cs"/>
            </a:endParaRPr>
          </a:p>
          <a:p>
            <a:endParaRPr lang="en-US" sz="1300" b="1" i="1" dirty="0"/>
          </a:p>
          <a:p>
            <a:pPr defTabSz="924458">
              <a:lnSpc>
                <a:spcPct val="100000"/>
              </a:lnSpc>
              <a:spcAft>
                <a:spcPts val="0"/>
              </a:spcAft>
              <a:defRPr/>
            </a:pPr>
            <a:r>
              <a:rPr lang="en-US" sz="1400" b="1" u="sng" kern="1200" dirty="0">
                <a:solidFill>
                  <a:schemeClr val="tx1"/>
                </a:solidFill>
                <a:latin typeface="Segoe UI Light" pitchFamily="34" charset="0"/>
                <a:ea typeface="+mn-ea"/>
                <a:cs typeface="+mn-cs"/>
              </a:rPr>
              <a:t>Sources</a:t>
            </a:r>
          </a:p>
          <a:p>
            <a:pPr defTabSz="924458">
              <a:lnSpc>
                <a:spcPct val="100000"/>
              </a:lnSpc>
              <a:spcAft>
                <a:spcPts val="0"/>
              </a:spcAft>
              <a:defRPr/>
            </a:pPr>
            <a:endParaRPr lang="en-US" sz="1400" b="1" u="sng" kern="1200" dirty="0">
              <a:solidFill>
                <a:schemeClr val="tx1"/>
              </a:solidFill>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b="0" u="none" kern="1200" baseline="30000" dirty="0">
                <a:solidFill>
                  <a:schemeClr val="tx1"/>
                </a:solidFill>
                <a:latin typeface="Segoe UI Light" pitchFamily="34" charset="0"/>
                <a:ea typeface="+mn-ea"/>
                <a:cs typeface="+mn-cs"/>
              </a:rPr>
              <a:t>1 </a:t>
            </a:r>
            <a:r>
              <a:rPr lang="en-US" sz="1400" u="sng" kern="1200" dirty="0">
                <a:solidFill>
                  <a:schemeClr val="tx1"/>
                </a:solidFill>
                <a:effectLst/>
                <a:latin typeface="Segoe UI Light" pitchFamily="34" charset="0"/>
                <a:ea typeface="+mn-ea"/>
                <a:cs typeface="+mn-cs"/>
                <a:hlinkClick r:id="rId3"/>
              </a:rPr>
              <a:t>https://www.theguardian.com/technology/2013/feb/27/hackers-attack-european-governments-miniduke</a:t>
            </a:r>
            <a:endParaRPr lang="en-US" sz="1400" u="sng" kern="1200" dirty="0">
              <a:solidFill>
                <a:schemeClr val="tx1"/>
              </a:solidFill>
              <a:effectLst/>
              <a:latin typeface="Segoe UI Light" pitchFamily="34" charset="0"/>
              <a:ea typeface="+mn-ea"/>
              <a:cs typeface="+mn-cs"/>
            </a:endParaRPr>
          </a:p>
          <a:p>
            <a:pPr defTabSz="924458">
              <a:lnSpc>
                <a:spcPct val="100000"/>
              </a:lnSpc>
              <a:spcAft>
                <a:spcPts val="0"/>
              </a:spcAft>
              <a:defRPr/>
            </a:pPr>
            <a:endParaRPr lang="en-US" sz="1400" b="0" u="none" kern="1200" baseline="30000" dirty="0">
              <a:solidFill>
                <a:schemeClr val="tx1"/>
              </a:solidFill>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fld id="{071D558A-8F81-4840-95D6-849BAE0BE8E2}" type="slidenum">
              <a:rPr lang="en-US" smtClean="0"/>
              <a:t>12</a:t>
            </a:fld>
            <a:endParaRPr lang="en-US" dirty="0"/>
          </a:p>
        </p:txBody>
      </p:sp>
    </p:spTree>
    <p:extLst>
      <p:ext uri="{BB962C8B-B14F-4D97-AF65-F5344CB8AC3E}">
        <p14:creationId xmlns:p14="http://schemas.microsoft.com/office/powerpoint/2010/main" val="3377465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4 minutes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Windows Defender Application Guard feature function and benefits.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government scientist needs to collaborate with colleagues, write reports and analysis, and communicate with other agencies. She often performs research via the Internet. Here she has performed an Internet search via Microsoft Edge and visits an unfamiliar website. Her agency has already set up an approved whitelist of URLs that can be opened more</a:t>
            </a:r>
            <a:r>
              <a:rPr lang="en-US" sz="900" kern="1200" baseline="0" dirty="0">
                <a:solidFill>
                  <a:schemeClr val="tx1"/>
                </a:solidFill>
                <a:effectLst/>
                <a:latin typeface="Segoe UI Light" pitchFamily="34" charset="0"/>
                <a:ea typeface="+mn-ea"/>
                <a:cs typeface="+mn-cs"/>
              </a:rPr>
              <a:t> safely</a:t>
            </a:r>
            <a:r>
              <a:rPr lang="en-US" sz="900" kern="1200" dirty="0">
                <a:solidFill>
                  <a:schemeClr val="tx1"/>
                </a:solidFill>
                <a:effectLst/>
                <a:latin typeface="Segoe UI Light" pitchFamily="34" charset="0"/>
                <a:ea typeface="+mn-ea"/>
                <a:cs typeface="+mn-cs"/>
              </a:rPr>
              <a:t>, and this website is not on that list.</a:t>
            </a: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Microsoft Edge, when in Windows Defender Application Guard mode, does not recognize this as a trusted website. </a:t>
            </a:r>
            <a:r>
              <a:rPr lang="en-US" sz="900" kern="1200" dirty="0">
                <a:solidFill>
                  <a:schemeClr val="tx1"/>
                </a:solidFill>
                <a:effectLst/>
                <a:latin typeface="Segoe UI Light" pitchFamily="34" charset="0"/>
                <a:ea typeface="+mn-ea"/>
                <a:cs typeface="+mn-cs"/>
              </a:rPr>
              <a:t>It is not on the agency-approved list of accessible URLs. </a:t>
            </a:r>
            <a:r>
              <a:rPr lang="en-US" sz="900" b="1" i="1" kern="1200" dirty="0">
                <a:solidFill>
                  <a:schemeClr val="tx1"/>
                </a:solidFill>
                <a:effectLst/>
                <a:latin typeface="Segoe UI Light" pitchFamily="34" charset="0"/>
                <a:ea typeface="+mn-ea"/>
                <a:cs typeface="+mn-cs"/>
              </a:rPr>
              <a:t>It’s important to note that Microsoft Edge does allow her to visit the website</a:t>
            </a:r>
            <a:r>
              <a:rPr lang="en-US" sz="900" kern="1200" dirty="0">
                <a:solidFill>
                  <a:schemeClr val="tx1"/>
                </a:solidFill>
                <a:effectLst/>
                <a:latin typeface="Segoe UI Light" pitchFamily="34" charset="0"/>
                <a:ea typeface="+mn-ea"/>
                <a:cs typeface="+mn-cs"/>
              </a:rPr>
              <a:t>—after all, the employee needs to be able to do her job and visit many different websites each day. </a:t>
            </a:r>
            <a:r>
              <a:rPr lang="en-US" sz="900" b="1" i="1" kern="1200" dirty="0">
                <a:solidFill>
                  <a:schemeClr val="tx1"/>
                </a:solidFill>
                <a:effectLst/>
                <a:latin typeface="Segoe UI Light" pitchFamily="34" charset="0"/>
                <a:ea typeface="+mn-ea"/>
                <a:cs typeface="+mn-cs"/>
              </a:rPr>
              <a:t>But, it opens the site in a secured container powered by Windows Defender Application Guard, </a:t>
            </a:r>
            <a:r>
              <a:rPr lang="en-US" sz="900" kern="1200" dirty="0">
                <a:solidFill>
                  <a:schemeClr val="tx1"/>
                </a:solidFill>
                <a:effectLst/>
                <a:latin typeface="Segoe UI Light" pitchFamily="34" charset="0"/>
                <a:ea typeface="+mn-ea"/>
                <a:cs typeface="+mn-cs"/>
              </a:rPr>
              <a:t>allowing her to get the information she needs, while better protecting the devices, apps, and data from potential malware, vulnerability exploits, and even zero days.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Features</a:t>
            </a:r>
            <a:br>
              <a:rPr lang="en-US" sz="900" b="1"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Microsoft Edge when in Windows Defender Application Guard mode isolates untrusted user activity such as browsing the Internet with Microsoft Edge, using light-weight, hardware-based virtual machines (containers).</a:t>
            </a:r>
          </a:p>
          <a:p>
            <a:r>
              <a:rPr lang="en-US" sz="900" kern="1200" dirty="0">
                <a:solidFill>
                  <a:schemeClr val="tx1"/>
                </a:solidFill>
                <a:effectLst/>
                <a:latin typeface="Segoe UI Light" pitchFamily="34" charset="0"/>
                <a:ea typeface="+mn-ea"/>
                <a:cs typeface="+mn-cs"/>
              </a:rPr>
              <a:t>It automatically runs a virtualized instance of the browser and contains the browsing activity away from the rest of the system.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When the new browser window appears, it features a window decoration indicating the session is running a container as the user lands on an untrusted website. A user can then make a determination to close the Microsoft Edge window and the entire session is discarded, including any malware.</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host network is left untouched, as any malware is not able to jump out of the container. </a:t>
            </a:r>
          </a:p>
          <a:p>
            <a:r>
              <a:rPr lang="en-US" sz="900" kern="1200" dirty="0">
                <a:solidFill>
                  <a:schemeClr val="tx1"/>
                </a:solidFill>
                <a:effectLst/>
                <a:latin typeface="Segoe UI Light" pitchFamily="34" charset="0"/>
                <a:ea typeface="+mn-ea"/>
                <a:cs typeface="+mn-cs"/>
              </a:rPr>
              <a:t>Documents downloaded in the container are not persisted between container sessions; documents downloaded in the container are blocked from being downloaded or saved to the host.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As well, the state of the container is not persisted between sessions. I.e. cookies, remembered passwords, favorites, and temporary files will not be persisted from session to session in a container.</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our scenario story, when the government scientist visited the website, it could have contained something harmful that would have infiltrated her PC and network. But with Microsoft Edge when in Windows Defender Application Guard mode, the employee can visit the website that she needs while the operating system is better</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protected from malware.</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[Advance slide]</a:t>
            </a:r>
            <a:endParaRPr lang="en-US" sz="900" kern="1200" dirty="0">
              <a:solidFill>
                <a:schemeClr val="tx1"/>
              </a:solidFill>
              <a:effectLst/>
              <a:latin typeface="Segoe UI Light" pitchFamily="34" charset="0"/>
              <a:ea typeface="+mn-ea"/>
              <a:cs typeface="+mn-cs"/>
            </a:endParaRPr>
          </a:p>
          <a:p>
            <a:endParaRPr lang="en-US" sz="1300" b="1" i="1" dirty="0"/>
          </a:p>
          <a:p>
            <a:endParaRPr lang="en-US" sz="1300" b="1" i="1" dirty="0"/>
          </a:p>
        </p:txBody>
      </p:sp>
      <p:sp>
        <p:nvSpPr>
          <p:cNvPr id="4" name="Slide Number Placeholder 3"/>
          <p:cNvSpPr>
            <a:spLocks noGrp="1"/>
          </p:cNvSpPr>
          <p:nvPr>
            <p:ph type="sldNum" sz="quarter" idx="10"/>
          </p:nvPr>
        </p:nvSpPr>
        <p:spPr/>
        <p:txBody>
          <a:bodyPr/>
          <a:lstStyle/>
          <a:p>
            <a:fld id="{071D558A-8F81-4840-95D6-849BAE0BE8E2}" type="slidenum">
              <a:rPr lang="en-US" smtClean="0"/>
              <a:t>13</a:t>
            </a:fld>
            <a:endParaRPr lang="en-US" dirty="0"/>
          </a:p>
        </p:txBody>
      </p:sp>
    </p:spTree>
    <p:extLst>
      <p:ext uri="{BB962C8B-B14F-4D97-AF65-F5344CB8AC3E}">
        <p14:creationId xmlns:p14="http://schemas.microsoft.com/office/powerpoint/2010/main" val="296647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2-3 minutes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Functions and benefits of Windows 10 hardware.</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The Government CIO and IT team must maintain control over a wide variety of devices in the IT environment, manage IT networks, and set and execute compliance and security strategy for the organization. As well, they must set up new devices for the distributed field teams to use. These roles need to better secure all of the devices and connections, which is possible using a variety of tools already built in to Windows 10.</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Features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Here are some of the features built in to Windows 10 Enterprise Edition that help enable your organization to protect devices, leverage modern access controls, ensure trusted boots, and ensure that only certified apps are running.</a:t>
            </a:r>
          </a:p>
          <a:p>
            <a:pPr lvl="0"/>
            <a:endParaRPr lang="en-US" sz="900" b="1" kern="1200" dirty="0">
              <a:solidFill>
                <a:schemeClr val="tx1"/>
              </a:solidFill>
              <a:effectLst/>
              <a:latin typeface="Segoe UI Light" pitchFamily="34" charset="0"/>
              <a:ea typeface="+mn-ea"/>
              <a:cs typeface="+mn-cs"/>
            </a:endParaRPr>
          </a:p>
          <a:p>
            <a:pPr marL="231115" indent="-231115">
              <a:buFont typeface="+mj-lt"/>
              <a:buAutoNum type="arabicPeriod"/>
            </a:pPr>
            <a:r>
              <a:rPr lang="en-US" sz="900" b="1" kern="1200" dirty="0">
                <a:solidFill>
                  <a:schemeClr val="tx1"/>
                </a:solidFill>
                <a:latin typeface="Segoe UI Light" pitchFamily="34" charset="0"/>
                <a:ea typeface="+mn-ea"/>
                <a:cs typeface="+mn-cs"/>
              </a:rPr>
              <a:t>App-specific VPN access </a:t>
            </a:r>
            <a:r>
              <a:rPr lang="en-US" sz="900" kern="1200" dirty="0">
                <a:solidFill>
                  <a:schemeClr val="tx1"/>
                </a:solidFill>
                <a:latin typeface="Segoe UI Light" pitchFamily="34" charset="0"/>
                <a:ea typeface="+mn-ea"/>
                <a:cs typeface="+mn-cs"/>
              </a:rPr>
              <a:t>helps you maintain the integrity of your devices and your organization’s platform by determining trustworthiness using Unified Extensible Firmware Interface </a:t>
            </a:r>
            <a:r>
              <a:rPr lang="en-US" sz="900" b="1" kern="1200" dirty="0">
                <a:solidFill>
                  <a:schemeClr val="tx1"/>
                </a:solidFill>
                <a:latin typeface="Segoe UI Light" pitchFamily="34" charset="0"/>
                <a:ea typeface="+mn-ea"/>
                <a:cs typeface="+mn-cs"/>
              </a:rPr>
              <a:t>(UEFI)</a:t>
            </a:r>
            <a:r>
              <a:rPr lang="en-US" sz="900" kern="1200" dirty="0">
                <a:solidFill>
                  <a:schemeClr val="tx1"/>
                </a:solidFill>
                <a:latin typeface="Segoe UI Light" pitchFamily="34" charset="0"/>
                <a:ea typeface="+mn-ea"/>
                <a:cs typeface="+mn-cs"/>
              </a:rPr>
              <a:t> and Trusted Platform Module </a:t>
            </a:r>
            <a:r>
              <a:rPr lang="en-US" sz="900" b="1" kern="1200" dirty="0">
                <a:solidFill>
                  <a:schemeClr val="tx1"/>
                </a:solidFill>
                <a:latin typeface="Segoe UI Light" pitchFamily="34" charset="0"/>
                <a:ea typeface="+mn-ea"/>
                <a:cs typeface="+mn-cs"/>
              </a:rPr>
              <a:t>(TPM)</a:t>
            </a:r>
            <a:r>
              <a:rPr lang="en-US" sz="900" kern="1200" dirty="0">
                <a:solidFill>
                  <a:schemeClr val="tx1"/>
                </a:solidFill>
                <a:latin typeface="Segoe UI Light" pitchFamily="34" charset="0"/>
                <a:ea typeface="+mn-ea"/>
                <a:cs typeface="+mn-cs"/>
              </a:rPr>
              <a:t>. </a:t>
            </a:r>
            <a:r>
              <a:rPr lang="en-US" sz="800" kern="1200" dirty="0">
                <a:solidFill>
                  <a:schemeClr val="tx1"/>
                </a:solidFill>
                <a:effectLst/>
                <a:latin typeface="Segoe UI Light" pitchFamily="34" charset="0"/>
                <a:ea typeface="+mn-ea"/>
                <a:cs typeface="+mn-cs"/>
              </a:rPr>
              <a:t>This helps ensure</a:t>
            </a:r>
            <a:r>
              <a:rPr lang="en-US" sz="800" kern="1200" baseline="0" dirty="0">
                <a:solidFill>
                  <a:schemeClr val="tx1"/>
                </a:solidFill>
                <a:effectLst/>
                <a:latin typeface="Segoe UI Light" pitchFamily="34" charset="0"/>
                <a:ea typeface="+mn-ea"/>
                <a:cs typeface="+mn-cs"/>
              </a:rPr>
              <a:t> that only authorized a</a:t>
            </a:r>
            <a:r>
              <a:rPr lang="en-US" sz="800" kern="1200" dirty="0">
                <a:solidFill>
                  <a:schemeClr val="tx1"/>
                </a:solidFill>
                <a:effectLst/>
                <a:latin typeface="Segoe UI Light" pitchFamily="34" charset="0"/>
                <a:ea typeface="+mn-ea"/>
                <a:cs typeface="+mn-cs"/>
              </a:rPr>
              <a:t>pps can communicate across the VPN—and that malware on the client won’t propagate to</a:t>
            </a:r>
            <a:r>
              <a:rPr lang="en-US" sz="800" kern="1200" baseline="0" dirty="0">
                <a:solidFill>
                  <a:schemeClr val="tx1"/>
                </a:solidFill>
                <a:effectLst/>
                <a:latin typeface="Segoe UI Light" pitchFamily="34" charset="0"/>
                <a:ea typeface="+mn-ea"/>
                <a:cs typeface="+mn-cs"/>
              </a:rPr>
              <a:t> your organization’s network.</a:t>
            </a:r>
            <a:endParaRPr lang="en-US" sz="900" kern="1200" dirty="0">
              <a:solidFill>
                <a:schemeClr val="tx1"/>
              </a:solidFill>
              <a:latin typeface="Segoe UI Light" pitchFamily="34" charset="0"/>
              <a:ea typeface="+mn-ea"/>
              <a:cs typeface="+mn-cs"/>
            </a:endParaRPr>
          </a:p>
          <a:p>
            <a:pPr marL="231115" indent="-231115">
              <a:buFont typeface="+mj-lt"/>
              <a:buAutoNum type="arabicPeriod"/>
            </a:pPr>
            <a:r>
              <a:rPr lang="en-US" sz="900" b="1" kern="1200" dirty="0">
                <a:solidFill>
                  <a:schemeClr val="tx1"/>
                </a:solidFill>
                <a:latin typeface="Segoe UI Light" pitchFamily="34" charset="0"/>
                <a:ea typeface="+mn-ea"/>
                <a:cs typeface="+mn-cs"/>
              </a:rPr>
              <a:t>Ensure trusted boot</a:t>
            </a:r>
            <a:r>
              <a:rPr lang="en-US" sz="900" kern="1200" dirty="0">
                <a:solidFill>
                  <a:schemeClr val="tx1"/>
                </a:solidFill>
                <a:latin typeface="Segoe UI Light" pitchFamily="34" charset="0"/>
                <a:ea typeface="+mn-ea"/>
                <a:cs typeface="+mn-cs"/>
              </a:rPr>
              <a:t> by closing off the pathways that allow malware to hide. With </a:t>
            </a:r>
            <a:r>
              <a:rPr lang="en-US" sz="900" b="1" kern="1200" dirty="0">
                <a:solidFill>
                  <a:schemeClr val="tx1"/>
                </a:solidFill>
                <a:latin typeface="Segoe UI Light" pitchFamily="34" charset="0"/>
                <a:ea typeface="+mn-ea"/>
                <a:cs typeface="+mn-cs"/>
              </a:rPr>
              <a:t>Windows trusted boot</a:t>
            </a:r>
            <a:r>
              <a:rPr lang="en-US" sz="900" kern="1200" dirty="0">
                <a:solidFill>
                  <a:schemeClr val="tx1"/>
                </a:solidFill>
                <a:latin typeface="Segoe UI Light" pitchFamily="34" charset="0"/>
                <a:ea typeface="+mn-ea"/>
                <a:cs typeface="+mn-cs"/>
              </a:rPr>
              <a:t>, used in combination with </a:t>
            </a:r>
            <a:r>
              <a:rPr lang="en-US" sz="900" b="1" kern="1200" dirty="0">
                <a:solidFill>
                  <a:schemeClr val="tx1"/>
                </a:solidFill>
                <a:latin typeface="Segoe UI Light" pitchFamily="34" charset="0"/>
                <a:ea typeface="+mn-ea"/>
                <a:cs typeface="+mn-cs"/>
              </a:rPr>
              <a:t>UEFI Secure Boot</a:t>
            </a:r>
            <a:r>
              <a:rPr lang="en-US" sz="900" kern="1200" dirty="0">
                <a:solidFill>
                  <a:schemeClr val="tx1"/>
                </a:solidFill>
                <a:latin typeface="Segoe UI Light" pitchFamily="34" charset="0"/>
                <a:ea typeface="+mn-ea"/>
                <a:cs typeface="+mn-cs"/>
              </a:rPr>
              <a:t>, you help make sure that your PC boots more securely and that only trusted software can run during start-up.</a:t>
            </a:r>
          </a:p>
          <a:p>
            <a:pPr marL="231115" indent="-231115">
              <a:buFont typeface="+mj-lt"/>
              <a:buAutoNum type="arabicPeriod"/>
            </a:pPr>
            <a:r>
              <a:rPr lang="en-US" sz="900" b="1" kern="1200" dirty="0">
                <a:solidFill>
                  <a:schemeClr val="tx1"/>
                </a:solidFill>
                <a:latin typeface="Segoe UI Light" pitchFamily="34" charset="0"/>
                <a:ea typeface="+mn-ea"/>
                <a:cs typeface="+mn-cs"/>
              </a:rPr>
              <a:t>Device Integrity </a:t>
            </a:r>
            <a:r>
              <a:rPr lang="en-US" sz="900" b="0" kern="1200" dirty="0">
                <a:solidFill>
                  <a:schemeClr val="tx1"/>
                </a:solidFill>
                <a:latin typeface="Segoe UI Light" pitchFamily="34" charset="0"/>
                <a:ea typeface="+mn-ea"/>
                <a:cs typeface="+mn-cs"/>
              </a:rPr>
              <a:t>helps you maintain </a:t>
            </a:r>
            <a:r>
              <a:rPr lang="en-US" sz="900" kern="1200" dirty="0">
                <a:solidFill>
                  <a:schemeClr val="tx1"/>
                </a:solidFill>
                <a:latin typeface="Segoe UI Light" pitchFamily="34" charset="0"/>
                <a:ea typeface="+mn-ea"/>
                <a:cs typeface="+mn-cs"/>
              </a:rPr>
              <a:t>the integrity of the device itself (i.e.,</a:t>
            </a:r>
            <a:r>
              <a:rPr lang="en-US" sz="900" kern="1200" baseline="0" dirty="0">
                <a:solidFill>
                  <a:schemeClr val="tx1"/>
                </a:solidFill>
                <a:latin typeface="Segoe UI Light" pitchFamily="34" charset="0"/>
                <a:ea typeface="+mn-ea"/>
                <a:cs typeface="+mn-cs"/>
              </a:rPr>
              <a:t> </a:t>
            </a:r>
            <a:r>
              <a:rPr lang="en-US" sz="900" kern="1200" dirty="0">
                <a:solidFill>
                  <a:schemeClr val="tx1"/>
                </a:solidFill>
                <a:latin typeface="Segoe UI Light" pitchFamily="34" charset="0"/>
                <a:ea typeface="+mn-ea"/>
                <a:cs typeface="+mn-cs"/>
              </a:rPr>
              <a:t>firmware) and start a tamper-free version of the desired operating system.</a:t>
            </a:r>
          </a:p>
          <a:p>
            <a:pPr marL="231115" indent="-231115">
              <a:buFont typeface="+mj-lt"/>
              <a:buAutoNum type="arabicPeriod"/>
            </a:pPr>
            <a:r>
              <a:rPr lang="en-US" sz="900" kern="1200" dirty="0">
                <a:solidFill>
                  <a:schemeClr val="tx1"/>
                </a:solidFill>
                <a:latin typeface="Segoe UI Light" pitchFamily="34" charset="0"/>
                <a:ea typeface="+mn-ea"/>
                <a:cs typeface="+mn-cs"/>
              </a:rPr>
              <a:t>Hardware-based </a:t>
            </a:r>
            <a:r>
              <a:rPr lang="en-US" sz="900" b="1" kern="1200" dirty="0">
                <a:solidFill>
                  <a:schemeClr val="tx1"/>
                </a:solidFill>
                <a:latin typeface="Segoe UI Light" pitchFamily="34" charset="0"/>
                <a:ea typeface="+mn-ea"/>
                <a:cs typeface="+mn-cs"/>
              </a:rPr>
              <a:t>cryptographic processing </a:t>
            </a:r>
            <a:r>
              <a:rPr lang="en-US" sz="900" kern="1200" dirty="0">
                <a:solidFill>
                  <a:schemeClr val="tx1"/>
                </a:solidFill>
                <a:latin typeface="Segoe UI Light" pitchFamily="34" charset="0"/>
                <a:ea typeface="+mn-ea"/>
                <a:cs typeface="+mn-cs"/>
              </a:rPr>
              <a:t>(i.e., TPM)</a:t>
            </a:r>
            <a:r>
              <a:rPr lang="en-US" sz="900" kern="1200" baseline="0" dirty="0">
                <a:solidFill>
                  <a:schemeClr val="tx1"/>
                </a:solidFill>
                <a:latin typeface="Segoe UI Light" pitchFamily="34" charset="0"/>
                <a:ea typeface="+mn-ea"/>
                <a:cs typeface="+mn-cs"/>
              </a:rPr>
              <a:t> helps </a:t>
            </a:r>
            <a:r>
              <a:rPr lang="en-US" sz="900" kern="1200" dirty="0">
                <a:solidFill>
                  <a:schemeClr val="tx1"/>
                </a:solidFill>
                <a:latin typeface="Segoe UI Light" pitchFamily="34" charset="0"/>
                <a:ea typeface="+mn-ea"/>
                <a:cs typeface="+mn-cs"/>
              </a:rPr>
              <a:t>create keys, sign sensitive data, and</a:t>
            </a:r>
            <a:r>
              <a:rPr lang="en-US" sz="900" kern="1200" baseline="0" dirty="0">
                <a:solidFill>
                  <a:schemeClr val="tx1"/>
                </a:solidFill>
                <a:latin typeface="Segoe UI Light" pitchFamily="34" charset="0"/>
                <a:ea typeface="+mn-ea"/>
                <a:cs typeface="+mn-cs"/>
              </a:rPr>
              <a:t> a</a:t>
            </a:r>
            <a:r>
              <a:rPr lang="en-US" sz="900" kern="1200" dirty="0">
                <a:solidFill>
                  <a:schemeClr val="tx1"/>
                </a:solidFill>
                <a:latin typeface="Segoe UI Light" pitchFamily="34" charset="0"/>
                <a:ea typeface="+mn-ea"/>
                <a:cs typeface="+mn-cs"/>
              </a:rPr>
              <a:t>ssist in integrity validation (example:</a:t>
            </a:r>
            <a:r>
              <a:rPr lang="en-US" sz="900" kern="1200" baseline="0" dirty="0">
                <a:solidFill>
                  <a:schemeClr val="tx1"/>
                </a:solidFill>
                <a:latin typeface="Segoe UI Light" pitchFamily="34" charset="0"/>
                <a:ea typeface="+mn-ea"/>
                <a:cs typeface="+mn-cs"/>
              </a:rPr>
              <a:t> </a:t>
            </a:r>
            <a:r>
              <a:rPr lang="en-US" sz="900" kern="1200" dirty="0">
                <a:solidFill>
                  <a:schemeClr val="tx1"/>
                </a:solidFill>
                <a:latin typeface="Segoe UI Light" pitchFamily="34" charset="0"/>
                <a:ea typeface="+mn-ea"/>
                <a:cs typeface="+mn-cs"/>
              </a:rPr>
              <a:t>remote attestation).</a:t>
            </a:r>
          </a:p>
          <a:p>
            <a:pPr marL="231115" indent="-231115">
              <a:buFont typeface="+mj-lt"/>
              <a:buAutoNum type="arabicPeriod"/>
            </a:pPr>
            <a:r>
              <a:rPr lang="en-US" sz="900" b="0" kern="1200" dirty="0">
                <a:solidFill>
                  <a:schemeClr val="tx1"/>
                </a:solidFill>
                <a:latin typeface="Segoe UI Light" pitchFamily="34" charset="0"/>
                <a:ea typeface="+mn-ea"/>
                <a:cs typeface="+mn-cs"/>
              </a:rPr>
              <a:t>Use </a:t>
            </a:r>
            <a:r>
              <a:rPr lang="en-US" sz="900" b="1" kern="1200" dirty="0">
                <a:solidFill>
                  <a:schemeClr val="tx1"/>
                </a:solidFill>
                <a:latin typeface="Segoe UI Light" pitchFamily="34" charset="0"/>
                <a:ea typeface="+mn-ea"/>
                <a:cs typeface="+mn-cs"/>
              </a:rPr>
              <a:t>Virtualization</a:t>
            </a:r>
            <a:r>
              <a:rPr lang="en-US" sz="900" b="0" kern="1200" baseline="0" dirty="0">
                <a:solidFill>
                  <a:schemeClr val="tx1"/>
                </a:solidFill>
                <a:latin typeface="Segoe UI Light" pitchFamily="34" charset="0"/>
                <a:ea typeface="+mn-ea"/>
                <a:cs typeface="+mn-cs"/>
              </a:rPr>
              <a:t> to ma</a:t>
            </a:r>
            <a:r>
              <a:rPr lang="en-US" sz="900" kern="1200" dirty="0">
                <a:solidFill>
                  <a:schemeClr val="tx1"/>
                </a:solidFill>
                <a:latin typeface="Segoe UI Light" pitchFamily="34" charset="0"/>
                <a:ea typeface="+mn-ea"/>
                <a:cs typeface="+mn-cs"/>
              </a:rPr>
              <a:t>ke use of hardware-based technologies so that they can move some of the most sensitive Windows processes into containers that can prevent tampering—even if the Windows kernel has been fully compromised.</a:t>
            </a:r>
          </a:p>
          <a:p>
            <a:pPr marL="231115" indent="-231115">
              <a:buFont typeface="+mj-lt"/>
              <a:buAutoNum type="arabicPeriod"/>
            </a:pPr>
            <a:r>
              <a:rPr lang="en-US" sz="900" b="0" kern="1200" dirty="0">
                <a:solidFill>
                  <a:schemeClr val="tx1"/>
                </a:solidFill>
                <a:latin typeface="Segoe UI Light" pitchFamily="34" charset="0"/>
                <a:ea typeface="+mn-ea"/>
                <a:cs typeface="+mn-cs"/>
              </a:rPr>
              <a:t>Fi</a:t>
            </a:r>
            <a:r>
              <a:rPr lang="en-US" sz="900" kern="1200" dirty="0">
                <a:solidFill>
                  <a:schemeClr val="tx1"/>
                </a:solidFill>
                <a:latin typeface="Segoe UI Light" pitchFamily="34" charset="0"/>
                <a:ea typeface="+mn-ea"/>
                <a:cs typeface="+mn-cs"/>
              </a:rPr>
              <a:t>nally, while not necessarily required, you need to move to stronger forms of identity.</a:t>
            </a:r>
            <a:r>
              <a:rPr lang="en-US" sz="900" kern="1200" baseline="0" dirty="0">
                <a:solidFill>
                  <a:schemeClr val="tx1"/>
                </a:solidFill>
                <a:latin typeface="Segoe UI Light" pitchFamily="34" charset="0"/>
                <a:ea typeface="+mn-ea"/>
                <a:cs typeface="+mn-cs"/>
              </a:rPr>
              <a:t> </a:t>
            </a:r>
            <a:r>
              <a:rPr lang="en-US" sz="900" b="1" kern="1200" baseline="0" dirty="0">
                <a:solidFill>
                  <a:schemeClr val="tx1"/>
                </a:solidFill>
                <a:latin typeface="Segoe UI Light" pitchFamily="34" charset="0"/>
                <a:ea typeface="+mn-ea"/>
                <a:cs typeface="+mn-cs"/>
              </a:rPr>
              <a:t>B</a:t>
            </a:r>
            <a:r>
              <a:rPr lang="en-US" sz="900" b="1" kern="1200" dirty="0">
                <a:solidFill>
                  <a:schemeClr val="tx1"/>
                </a:solidFill>
                <a:latin typeface="Segoe UI Light" pitchFamily="34" charset="0"/>
                <a:ea typeface="+mn-ea"/>
                <a:cs typeface="+mn-cs"/>
              </a:rPr>
              <a:t>iometric sensors </a:t>
            </a:r>
            <a:r>
              <a:rPr lang="en-US" sz="900" kern="1200" dirty="0">
                <a:solidFill>
                  <a:schemeClr val="tx1"/>
                </a:solidFill>
                <a:latin typeface="Segoe UI Light" pitchFamily="34" charset="0"/>
                <a:ea typeface="+mn-ea"/>
                <a:cs typeface="+mn-cs"/>
              </a:rPr>
              <a:t>offer a means to eliminate the use of passwords and other sharable secrets to access resources.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In today’s modern workplace, numerous devices connect to your networks every day. From employees to visitors to cybercriminals, you can’t know everyone who is trying to connect.</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Windows 10 security feature's help you and your security team protect devices wherever they are, to help maintain the integrity of devices and organization platform, determine trustworthiness, and block unhealthy devices. Your security team sets up a more secure desktop, meaning employees can work versus wait for software to run authentication. And you can be confident knowing that pathways that might allow malware to hide are closed.</a:t>
            </a:r>
          </a:p>
          <a:p>
            <a:r>
              <a:rPr lang="en-US" sz="900" kern="1200" dirty="0">
                <a:solidFill>
                  <a:schemeClr val="tx1"/>
                </a:solidFill>
                <a:effectLst/>
                <a:latin typeface="Segoe UI Light" pitchFamily="34" charset="0"/>
                <a:ea typeface="+mn-ea"/>
                <a:cs typeface="+mn-cs"/>
              </a:rPr>
              <a:t> </a:t>
            </a:r>
          </a:p>
          <a:p>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learn more about App-specific VPN and UEFI Secure Boot for yourself, reference the Windows 10 Commercial Storybook https://microsoft.sharepoint.com/sites/Infopedia_G02KC/Pages/Custom/Windows10Storybooks.aspx</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[Advance slide]</a:t>
            </a:r>
            <a:endParaRPr lang="en-US" sz="900" kern="1200" dirty="0">
              <a:solidFill>
                <a:schemeClr val="tx1"/>
              </a:solidFill>
              <a:effectLst/>
              <a:latin typeface="Segoe UI Light" pitchFamily="34" charset="0"/>
              <a:ea typeface="+mn-ea"/>
              <a:cs typeface="+mn-cs"/>
            </a:endParaRPr>
          </a:p>
          <a:p>
            <a:endParaRPr lang="en-US" sz="1300" dirty="0"/>
          </a:p>
          <a:p>
            <a:endParaRPr lang="en-US" sz="1300" dirty="0"/>
          </a:p>
        </p:txBody>
      </p:sp>
      <p:sp>
        <p:nvSpPr>
          <p:cNvPr id="4" name="Slide Number Placeholder 3"/>
          <p:cNvSpPr>
            <a:spLocks noGrp="1"/>
          </p:cNvSpPr>
          <p:nvPr>
            <p:ph type="sldNum" sz="quarter" idx="10"/>
          </p:nvPr>
        </p:nvSpPr>
        <p:spPr/>
        <p:txBody>
          <a:bodyPr/>
          <a:lstStyle/>
          <a:p>
            <a:fld id="{071D558A-8F81-4840-95D6-849BAE0BE8E2}" type="slidenum">
              <a:rPr lang="en-US" smtClean="0"/>
              <a:t>14</a:t>
            </a:fld>
            <a:endParaRPr lang="en-US" dirty="0"/>
          </a:p>
        </p:txBody>
      </p:sp>
    </p:spTree>
    <p:extLst>
      <p:ext uri="{BB962C8B-B14F-4D97-AF65-F5344CB8AC3E}">
        <p14:creationId xmlns:p14="http://schemas.microsoft.com/office/powerpoint/2010/main" val="1817309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Microsoft offers a one stop shop for the security you need in software and hardware so can be trusted with your security needs. </a:t>
            </a:r>
          </a:p>
          <a:p>
            <a:endParaRPr lang="en-US" b="1" i="1" dirty="0"/>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ysClr val="windowText" lastClr="000000"/>
                </a:solidFill>
                <a:effectLst/>
                <a:uLnTx/>
                <a:uFillTx/>
                <a:latin typeface="+mn-lt"/>
                <a:ea typeface="+mn-ea"/>
                <a:cs typeface="+mn-cs"/>
              </a:rPr>
              <a:t>A total security solution for the cloud must begin with the device;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kumimoji="0" lang="en-US" sz="1200" b="0" i="0" u="none" strike="noStrike" kern="0" cap="none" spc="0" normalizeH="0" baseline="0" noProof="0" dirty="0">
                <a:ln>
                  <a:noFill/>
                </a:ln>
                <a:solidFill>
                  <a:sysClr val="windowText" lastClr="000000"/>
                </a:solidFill>
                <a:effectLst/>
                <a:uLnTx/>
                <a:uFillTx/>
                <a:latin typeface="+mn-lt"/>
                <a:ea typeface="+mn-ea"/>
                <a:cs typeface="+mn-cs"/>
              </a:rPr>
              <a:t>Security features in the hardware and Windows 10 OS strengthen end-to-end security posture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1"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7C1A6-3F6E-4A0C-A01A-2F04D27288E6}" type="slidenum">
              <a:rPr kumimoji="0" lang="en-GB"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9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b="1" kern="1200" dirty="0">
                <a:solidFill>
                  <a:schemeClr val="tx1"/>
                </a:solidFill>
                <a:effectLst/>
                <a:latin typeface="Segoe UI Light" pitchFamily="34" charset="0"/>
                <a:ea typeface="+mn-ea"/>
                <a:cs typeface="+mn-cs"/>
              </a:rPr>
              <a:t>Key points to cover</a:t>
            </a:r>
            <a:endParaRPr lang="en-US" sz="12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Surface stands out as the only PC</a:t>
            </a:r>
            <a:r>
              <a:rPr lang="en-US" sz="1200" kern="1200" baseline="0" dirty="0">
                <a:solidFill>
                  <a:schemeClr val="tx1"/>
                </a:solidFill>
                <a:effectLst/>
                <a:latin typeface="Segoe UI Light" pitchFamily="34" charset="0"/>
                <a:ea typeface="+mn-ea"/>
                <a:cs typeface="+mn-cs"/>
              </a:rPr>
              <a:t> manufacturer with an additional layer of hardware security at the UEFI level</a:t>
            </a:r>
          </a:p>
          <a:p>
            <a:pPr marL="171450" lvl="0" indent="-171450">
              <a:buFont typeface="Arial" panose="020B0604020202020204" pitchFamily="34" charset="0"/>
              <a:buChar char="•"/>
            </a:pPr>
            <a:r>
              <a:rPr lang="en-US" sz="1200" kern="1200" baseline="0" dirty="0">
                <a:solidFill>
                  <a:schemeClr val="tx1"/>
                </a:solidFill>
                <a:effectLst/>
                <a:latin typeface="Segoe UI Light" pitchFamily="34" charset="0"/>
                <a:ea typeface="+mn-ea"/>
                <a:cs typeface="+mn-cs"/>
              </a:rPr>
              <a:t>SEMM or Surface Enterprise Management Mode is only offered with Surface.  </a:t>
            </a:r>
          </a:p>
          <a:p>
            <a:pPr marL="171450" lvl="0" indent="-171450">
              <a:buFont typeface="Arial" panose="020B0604020202020204" pitchFamily="34" charset="0"/>
              <a:buChar char="•"/>
            </a:pPr>
            <a:r>
              <a:rPr lang="en-US" sz="1200" kern="1200" baseline="0" dirty="0">
                <a:solidFill>
                  <a:schemeClr val="tx1"/>
                </a:solidFill>
                <a:effectLst/>
                <a:latin typeface="Segoe UI Light" pitchFamily="34" charset="0"/>
                <a:ea typeface="+mn-ea"/>
                <a:cs typeface="+mn-cs"/>
              </a:rPr>
              <a:t>SEMM is already deployed on all your Surface device (Pro3, Pro4, Book, and Studio)</a:t>
            </a:r>
            <a:endParaRPr lang="en-US" sz="1200" kern="1200" dirty="0">
              <a:solidFill>
                <a:schemeClr val="tx1"/>
              </a:solidFill>
              <a:effectLst/>
              <a:latin typeface="Segoe UI Light" pitchFamily="34" charset="0"/>
              <a:ea typeface="+mn-ea"/>
              <a:cs typeface="+mn-cs"/>
            </a:endParaRPr>
          </a:p>
          <a:p>
            <a:endParaRPr lang="en-US" sz="1200" b="1" kern="1200" dirty="0">
              <a:solidFill>
                <a:schemeClr val="tx1"/>
              </a:solidFill>
              <a:effectLst/>
              <a:latin typeface="Segoe UI Light" pitchFamily="34" charset="0"/>
              <a:ea typeface="+mn-ea"/>
              <a:cs typeface="+mn-cs"/>
            </a:endParaRPr>
          </a:p>
          <a:p>
            <a:r>
              <a:rPr lang="en-US" sz="1200" b="1" kern="1200" dirty="0">
                <a:solidFill>
                  <a:schemeClr val="tx1"/>
                </a:solidFill>
                <a:effectLst/>
                <a:latin typeface="Segoe UI Light" pitchFamily="34" charset="0"/>
                <a:ea typeface="+mn-ea"/>
                <a:cs typeface="+mn-cs"/>
              </a:rPr>
              <a:t>Speaker notes</a:t>
            </a:r>
            <a:endParaRPr lang="en-US" sz="1200" kern="1200" dirty="0">
              <a:solidFill>
                <a:schemeClr val="tx1"/>
              </a:solidFill>
              <a:effectLst/>
              <a:latin typeface="Segoe UI Light" pitchFamily="34" charset="0"/>
              <a:ea typeface="+mn-ea"/>
              <a:cs typeface="+mn-cs"/>
            </a:endParaRP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Let’s revisit an</a:t>
            </a:r>
            <a:r>
              <a:rPr lang="en-US" sz="1200" kern="1200" baseline="0" dirty="0">
                <a:solidFill>
                  <a:schemeClr val="tx1"/>
                </a:solidFill>
                <a:effectLst/>
                <a:latin typeface="Segoe UI Light" pitchFamily="34" charset="0"/>
                <a:ea typeface="+mn-ea"/>
                <a:cs typeface="+mn-cs"/>
              </a:rPr>
              <a:t> earlier</a:t>
            </a:r>
            <a:r>
              <a:rPr lang="en-US" sz="1200" kern="1200" dirty="0">
                <a:solidFill>
                  <a:schemeClr val="tx1"/>
                </a:solidFill>
                <a:effectLst/>
                <a:latin typeface="Segoe UI Light" pitchFamily="34" charset="0"/>
                <a:ea typeface="+mn-ea"/>
                <a:cs typeface="+mn-cs"/>
              </a:rPr>
              <a:t> slide</a:t>
            </a:r>
            <a:r>
              <a:rPr lang="en-US" sz="1200" kern="1200" baseline="0" dirty="0">
                <a:solidFill>
                  <a:schemeClr val="tx1"/>
                </a:solidFill>
                <a:effectLst/>
                <a:latin typeface="Segoe UI Light" pitchFamily="34" charset="0"/>
                <a:ea typeface="+mn-ea"/>
                <a:cs typeface="+mn-cs"/>
              </a:rPr>
              <a:t> where we discussed why it is important to upgrade your PC when migrating to Windows 10. As per our earlier discussion, we know that you are going to get the full suite of Windows10 security features when you upgrade to a modern device (</a:t>
            </a:r>
            <a:r>
              <a:rPr lang="en-US" sz="1200" kern="1200" baseline="0" dirty="0">
                <a:solidFill>
                  <a:schemeClr val="tx1"/>
                </a:solidFill>
                <a:effectLst/>
                <a:latin typeface="+mn-lt"/>
                <a:ea typeface="+mn-ea"/>
                <a:cs typeface="+mn-cs"/>
              </a:rPr>
              <a:t>Device n</a:t>
            </a:r>
            <a:r>
              <a:rPr lang="en-US" baseline="0" dirty="0"/>
              <a:t>eeds to have 64 bit and have UEFI secure mode enabled)</a:t>
            </a:r>
            <a:r>
              <a:rPr lang="en-US" sz="1200" kern="1200" baseline="0" dirty="0">
                <a:solidFill>
                  <a:schemeClr val="tx1"/>
                </a:solidFill>
                <a:effectLst/>
                <a:latin typeface="Segoe UI Light" pitchFamily="34" charset="0"/>
                <a:ea typeface="+mn-ea"/>
                <a:cs typeface="+mn-cs"/>
              </a:rPr>
              <a:t>.  However there is one additional Surface security feature which is unique to Surface and our Windows 10 customers.  I want to introduce Surface Enterprise Management Mode, or SEMM.  SEMM is already deployed to all of your Surface devices, you probably don’t even realize that you have this valuable enterprise management tool on your devices.</a:t>
            </a:r>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10/23/17</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800" b="0" i="0" u="none" strike="noStrike" kern="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503596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Segoe UI Normal" charset="0"/>
                <a:ea typeface="+mn-ea"/>
                <a:cs typeface="+mn-cs"/>
              </a:rPr>
              <a:t>And this is why we’re in the devices business. To allow governments to meet the growing expectation of the public to deliver a better service. They</a:t>
            </a:r>
            <a:r>
              <a:rPr lang="en-US" sz="1200" b="0" i="0" kern="1200" baseline="0" dirty="0">
                <a:solidFill>
                  <a:schemeClr val="tx1"/>
                </a:solidFill>
                <a:effectLst/>
                <a:latin typeface="Segoe UI Normal" charset="0"/>
                <a:ea typeface="+mn-ea"/>
                <a:cs typeface="+mn-cs"/>
              </a:rPr>
              <a:t> need to be able to trust and rely on technology to innovate, collaborate, communicate and make cost efficiencies. </a:t>
            </a:r>
            <a:endParaRPr lang="en-US" sz="1200" b="0" i="0" kern="1200" dirty="0">
              <a:solidFill>
                <a:schemeClr val="tx1"/>
              </a:solidFill>
              <a:effectLst/>
              <a:latin typeface="Segoe UI Normal" charset="0"/>
              <a:ea typeface="+mn-ea"/>
              <a:cs typeface="+mn-cs"/>
            </a:endParaRPr>
          </a:p>
          <a:p>
            <a:endParaRPr lang="en-US" sz="1200" b="0" i="0" kern="1200" dirty="0">
              <a:solidFill>
                <a:schemeClr val="tx1"/>
              </a:solidFill>
              <a:effectLst/>
              <a:latin typeface="Segoe UI Normal" charset="0"/>
              <a:ea typeface="+mn-ea"/>
              <a:cs typeface="+mn-cs"/>
            </a:endParaRPr>
          </a:p>
          <a:p>
            <a:r>
              <a:rPr lang="en-US" sz="1200" b="0" i="0" kern="1200" dirty="0">
                <a:solidFill>
                  <a:schemeClr val="tx1"/>
                </a:solidFill>
                <a:effectLst/>
                <a:latin typeface="Segoe UI Normal" charset="0"/>
                <a:ea typeface="+mn-ea"/>
                <a:cs typeface="+mn-cs"/>
              </a:rPr>
              <a:t>We are redefining device categories, and empowering governments to achieve more. And to do so securely.  </a:t>
            </a:r>
            <a:endParaRPr lang="en-GB" sz="1200" b="0" i="0" kern="1200" dirty="0">
              <a:solidFill>
                <a:schemeClr val="tx1"/>
              </a:solidFill>
              <a:effectLst/>
              <a:latin typeface="Segoe UI Normal" charset="0"/>
              <a:ea typeface="+mn-ea"/>
              <a:cs typeface="+mn-cs"/>
            </a:endParaRPr>
          </a:p>
          <a:p>
            <a:endParaRPr lang="en-GB" sz="1200" b="0" i="0" kern="1200" dirty="0">
              <a:solidFill>
                <a:schemeClr val="tx1"/>
              </a:solidFill>
              <a:effectLst/>
              <a:latin typeface="Segoe UI Normal" charset="0"/>
              <a:ea typeface="+mn-ea"/>
              <a:cs typeface="+mn-cs"/>
            </a:endParaRPr>
          </a:p>
          <a:p>
            <a:r>
              <a:rPr lang="en-GB" sz="1200" b="0" i="0" kern="1200" dirty="0">
                <a:solidFill>
                  <a:schemeClr val="tx1"/>
                </a:solidFill>
                <a:effectLst/>
                <a:latin typeface="Segoe UI Normal" charset="0"/>
                <a:ea typeface="+mn-ea"/>
                <a:cs typeface="+mn-cs"/>
              </a:rPr>
              <a:t>Our devices put people in the driver’s seat with </a:t>
            </a:r>
            <a:r>
              <a:rPr lang="en-GB" sz="1200" b="1" i="0" kern="1200" dirty="0">
                <a:solidFill>
                  <a:schemeClr val="tx1"/>
                </a:solidFill>
                <a:effectLst/>
                <a:latin typeface="Segoe UI Normal" charset="0"/>
                <a:ea typeface="+mn-ea"/>
                <a:cs typeface="+mn-cs"/>
              </a:rPr>
              <a:t>natural and personal interactions</a:t>
            </a:r>
            <a:r>
              <a:rPr lang="en-GB" sz="1200" b="0" i="0" kern="1200" dirty="0">
                <a:solidFill>
                  <a:schemeClr val="tx1"/>
                </a:solidFill>
                <a:effectLst/>
                <a:latin typeface="Segoe UI Normal" charset="0"/>
                <a:ea typeface="+mn-ea"/>
                <a:cs typeface="+mn-cs"/>
              </a:rPr>
              <a:t> (pen, touch, voice, gesture) that engage multiple senses. </a:t>
            </a:r>
          </a:p>
          <a:p>
            <a:endParaRPr lang="en-GB" sz="1200" b="0" i="0" kern="1200" dirty="0">
              <a:solidFill>
                <a:schemeClr val="tx1"/>
              </a:solidFill>
              <a:effectLst/>
              <a:latin typeface="Segoe UI Normal" charset="0"/>
              <a:ea typeface="+mn-ea"/>
              <a:cs typeface="+mn-cs"/>
            </a:endParaRPr>
          </a:p>
          <a:p>
            <a:r>
              <a:rPr lang="en-GB" sz="1200" b="0" i="0" kern="1200" dirty="0">
                <a:solidFill>
                  <a:schemeClr val="tx1"/>
                </a:solidFill>
                <a:effectLst/>
                <a:latin typeface="Segoe UI Normal" charset="0"/>
                <a:ea typeface="+mn-ea"/>
                <a:cs typeface="+mn-cs"/>
              </a:rPr>
              <a:t>They also push the envelope on what </a:t>
            </a:r>
            <a:r>
              <a:rPr lang="en-GB" sz="1200" b="1" i="0" kern="1200" dirty="0">
                <a:solidFill>
                  <a:schemeClr val="tx1"/>
                </a:solidFill>
                <a:effectLst/>
                <a:latin typeface="Segoe UI Normal" charset="0"/>
                <a:ea typeface="+mn-ea"/>
                <a:cs typeface="+mn-cs"/>
              </a:rPr>
              <a:t>versatility</a:t>
            </a:r>
            <a:r>
              <a:rPr lang="en-GB" sz="1200" b="0" i="0" kern="1200" dirty="0">
                <a:solidFill>
                  <a:schemeClr val="tx1"/>
                </a:solidFill>
                <a:effectLst/>
                <a:latin typeface="Segoe UI Normal" charset="0"/>
                <a:ea typeface="+mn-ea"/>
                <a:cs typeface="+mn-cs"/>
              </a:rPr>
              <a:t> means, by easily adapting to be more than just a smartphone or a tablet. They adapt and move with you</a:t>
            </a:r>
            <a:r>
              <a:rPr lang="en-GB" sz="1200" b="0" i="0" kern="1200" dirty="0">
                <a:solidFill>
                  <a:schemeClr val="tx1"/>
                </a:solidFill>
                <a:effectLst/>
                <a:latin typeface="Arial" panose="020B0604020202020204" pitchFamily="34" charset="0"/>
                <a:ea typeface="+mn-ea"/>
                <a:cs typeface="Arial" panose="020B0604020202020204" pitchFamily="34" charset="0"/>
              </a:rPr>
              <a:t>―</a:t>
            </a:r>
            <a:r>
              <a:rPr lang="en-GB" sz="1200" b="0" i="0" kern="1200" dirty="0">
                <a:solidFill>
                  <a:schemeClr val="tx1"/>
                </a:solidFill>
                <a:effectLst/>
                <a:latin typeface="Segoe UI Normal" charset="0"/>
                <a:ea typeface="+mn-ea"/>
                <a:cs typeface="+mn-cs"/>
              </a:rPr>
              <a:t>at a desk, in your lap, on the go, in a meeting. </a:t>
            </a:r>
          </a:p>
          <a:p>
            <a:endParaRPr lang="en-GB" sz="1200" b="0" i="0" kern="1200" dirty="0">
              <a:solidFill>
                <a:schemeClr val="tx1"/>
              </a:solidFill>
              <a:effectLst/>
              <a:latin typeface="Segoe UI Normal" charset="0"/>
              <a:ea typeface="+mn-ea"/>
              <a:cs typeface="+mn-cs"/>
            </a:endParaRPr>
          </a:p>
          <a:p>
            <a:r>
              <a:rPr lang="en-GB" sz="1200" b="0" i="0" kern="1200" dirty="0">
                <a:solidFill>
                  <a:schemeClr val="tx1"/>
                </a:solidFill>
                <a:effectLst/>
                <a:latin typeface="Segoe UI Normal" charset="0"/>
                <a:ea typeface="+mn-ea"/>
                <a:cs typeface="+mn-cs"/>
              </a:rPr>
              <a:t>Plus, we obsess over every detail. We’ve used the best cameras, so your face can be your log in. Our Surface Pens feel just right in your hand, for a paper-like experience. Everything is </a:t>
            </a:r>
            <a:r>
              <a:rPr lang="en-GB" sz="1200" b="1" i="0" kern="1200" dirty="0">
                <a:solidFill>
                  <a:schemeClr val="tx1"/>
                </a:solidFill>
                <a:effectLst/>
                <a:latin typeface="Segoe UI Normal" charset="0"/>
                <a:ea typeface="+mn-ea"/>
                <a:cs typeface="+mn-cs"/>
              </a:rPr>
              <a:t>meticulously crafted</a:t>
            </a:r>
            <a:r>
              <a:rPr lang="en-GB" sz="1200" b="0" i="0" kern="1200" dirty="0">
                <a:solidFill>
                  <a:schemeClr val="tx1"/>
                </a:solidFill>
                <a:effectLst/>
                <a:latin typeface="Segoe UI Normal" charset="0"/>
                <a:ea typeface="+mn-ea"/>
                <a:cs typeface="+mn-cs"/>
              </a:rPr>
              <a:t>.</a:t>
            </a:r>
          </a:p>
          <a:p>
            <a:endParaRPr lang="en-US" sz="1200" b="0" i="0" kern="1200" dirty="0">
              <a:solidFill>
                <a:schemeClr val="tx1"/>
              </a:solidFill>
              <a:effectLst/>
              <a:latin typeface="Segoe UI Normal" charset="0"/>
              <a:ea typeface="+mn-ea"/>
              <a:cs typeface="+mn-cs"/>
            </a:endParaRPr>
          </a:p>
          <a:p>
            <a:r>
              <a:rPr lang="en-US" sz="1200" b="0" i="0" kern="1200" dirty="0">
                <a:solidFill>
                  <a:schemeClr val="tx1"/>
                </a:solidFill>
                <a:effectLst/>
                <a:latin typeface="Segoe UI Normal" charset="0"/>
                <a:ea typeface="+mn-ea"/>
                <a:cs typeface="+mn-cs"/>
              </a:rPr>
              <a:t>And everything works together too. You can work from place to place, and swap from device to device, without any loss of productivity. You get the same </a:t>
            </a:r>
            <a:r>
              <a:rPr lang="en-US" sz="1200" b="1" i="0" kern="1200" dirty="0">
                <a:solidFill>
                  <a:schemeClr val="tx1"/>
                </a:solidFill>
                <a:effectLst/>
                <a:latin typeface="Segoe UI Normal" charset="0"/>
                <a:ea typeface="+mn-ea"/>
                <a:cs typeface="+mn-cs"/>
              </a:rPr>
              <a:t>connected experience</a:t>
            </a:r>
            <a:r>
              <a:rPr lang="en-US" sz="1200" b="0" i="0" kern="1200" dirty="0">
                <a:solidFill>
                  <a:schemeClr val="tx1"/>
                </a:solidFill>
                <a:effectLst/>
                <a:latin typeface="Segoe UI Normal" charset="0"/>
                <a:ea typeface="+mn-ea"/>
                <a:cs typeface="+mn-cs"/>
              </a:rPr>
              <a:t> every time.</a:t>
            </a:r>
            <a:endParaRPr lang="en-GB" sz="1200" b="0" i="0" kern="1200" dirty="0">
              <a:solidFill>
                <a:schemeClr val="tx1"/>
              </a:solidFill>
              <a:effectLst/>
              <a:latin typeface="Segoe UI Normal" charset="0"/>
              <a:ea typeface="+mn-ea"/>
              <a:cs typeface="+mn-cs"/>
            </a:endParaRPr>
          </a:p>
        </p:txBody>
      </p:sp>
      <p:sp>
        <p:nvSpPr>
          <p:cNvPr id="4" name="Slide Number Placeholder 3"/>
          <p:cNvSpPr>
            <a:spLocks noGrp="1"/>
          </p:cNvSpPr>
          <p:nvPr>
            <p:ph type="sldNum" sz="quarter" idx="10"/>
          </p:nvPr>
        </p:nvSpPr>
        <p:spPr/>
        <p:txBody>
          <a:bodyPr/>
          <a:lstStyle/>
          <a:p>
            <a:fld id="{B3555D3C-6CC3-4FC6-87E1-7F67112DFA0C}" type="slidenum">
              <a:rPr lang="en-US" smtClean="0"/>
              <a:pPr/>
              <a:t>17</a:t>
            </a:fld>
            <a:endParaRPr lang="en-US" dirty="0"/>
          </a:p>
        </p:txBody>
      </p:sp>
    </p:spTree>
    <p:extLst>
      <p:ext uri="{BB962C8B-B14F-4D97-AF65-F5344CB8AC3E}">
        <p14:creationId xmlns:p14="http://schemas.microsoft.com/office/powerpoint/2010/main" val="1709502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Segoe UI Light" pitchFamily="34" charset="0"/>
                <a:ea typeface="+mn-ea"/>
                <a:cs typeface="+mn-cs"/>
              </a:rPr>
              <a:t>W</a:t>
            </a:r>
            <a:r>
              <a:rPr lang="en-US" sz="900" b="0" i="0" kern="1200" dirty="0">
                <a:solidFill>
                  <a:schemeClr val="tx1"/>
                </a:solidFill>
                <a:effectLst/>
                <a:latin typeface="Segoe UI Normal" charset="0"/>
                <a:ea typeface="+mn-ea"/>
                <a:cs typeface="+mn-cs"/>
              </a:rPr>
              <a:t>e’re in the devices business to not just evolve and improve, but to revolutionize the way we work – the way we create, the way we innovate. </a:t>
            </a:r>
            <a:r>
              <a:rPr lang="en-GB" sz="900" dirty="0"/>
              <a:t>To re-define and establish new categories of devices. To empower every business on the planet to achieve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dirty="0"/>
          </a:p>
          <a:p>
            <a:endParaRPr lang="en-US" dirty="0"/>
          </a:p>
        </p:txBody>
      </p:sp>
      <p:sp>
        <p:nvSpPr>
          <p:cNvPr id="4" name="Header Placeholder 3"/>
          <p:cNvSpPr>
            <a:spLocks noGrp="1"/>
          </p:cNvSpPr>
          <p:nvPr>
            <p:ph type="hdr" sz="quarter" idx="10"/>
          </p:nvPr>
        </p:nvSpPr>
        <p:spPr/>
        <p:txBody>
          <a:bodyPr/>
          <a:lstStyle/>
          <a:p>
            <a:r>
              <a:rPr lang="en-US"/>
              <a:t>S4, Solution Specialist Sales Summit</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10/23/17 10:30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4094599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four key scenarios where Surface can make</a:t>
            </a:r>
            <a:r>
              <a:rPr lang="en-US" baseline="0" dirty="0"/>
              <a:t> the most impact for your organization: </a:t>
            </a:r>
          </a:p>
          <a:p>
            <a:endParaRPr lang="en-US" b="1" dirty="0"/>
          </a:p>
        </p:txBody>
      </p:sp>
      <p:sp>
        <p:nvSpPr>
          <p:cNvPr id="4" name="Slide Number Placeholder 3"/>
          <p:cNvSpPr>
            <a:spLocks noGrp="1"/>
          </p:cNvSpPr>
          <p:nvPr>
            <p:ph type="sldNum" sz="quarter" idx="10"/>
          </p:nvPr>
        </p:nvSpPr>
        <p:spPr/>
        <p:txBody>
          <a:bodyPr/>
          <a:lstStyle/>
          <a:p>
            <a:fld id="{FB2A3DD3-6777-4459-897E-3211381F3236}" type="slidenum">
              <a:rPr lang="en-US" smtClean="0"/>
              <a:t>19</a:t>
            </a:fld>
            <a:endParaRPr lang="en-US"/>
          </a:p>
        </p:txBody>
      </p:sp>
    </p:spTree>
    <p:extLst>
      <p:ext uri="{BB962C8B-B14F-4D97-AF65-F5344CB8AC3E}">
        <p14:creationId xmlns:p14="http://schemas.microsoft.com/office/powerpoint/2010/main" val="3026575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Jot these down with Surface Pen on the screen…</a:t>
            </a:r>
          </a:p>
          <a:p>
            <a:endParaRPr lang="en-US" dirty="0"/>
          </a:p>
          <a:p>
            <a:r>
              <a:rPr lang="en-US" dirty="0"/>
              <a:t>Pressures on your industry</a:t>
            </a:r>
          </a:p>
          <a:p>
            <a:r>
              <a:rPr lang="en-US" dirty="0"/>
              <a:t>Challenges your business is facing. Do they fall into these </a:t>
            </a:r>
            <a:r>
              <a:rPr lang="en-US" dirty="0" err="1"/>
              <a:t>catagories</a:t>
            </a:r>
            <a:r>
              <a:rPr lang="en-US" dirty="0"/>
              <a:t>:</a:t>
            </a:r>
          </a:p>
          <a:p>
            <a:r>
              <a:rPr lang="en-US" dirty="0"/>
              <a:t>	1. empowering employees</a:t>
            </a:r>
          </a:p>
          <a:p>
            <a:r>
              <a:rPr lang="en-US" dirty="0"/>
              <a:t>	2. engaging with customers</a:t>
            </a:r>
          </a:p>
          <a:p>
            <a:r>
              <a:rPr lang="en-US" dirty="0"/>
              <a:t>	3. finding operational efficiencies</a:t>
            </a:r>
          </a:p>
          <a:p>
            <a:r>
              <a:rPr lang="en-US" dirty="0"/>
              <a:t>	4. transforming your products or services</a:t>
            </a:r>
          </a:p>
          <a:p>
            <a:r>
              <a:rPr lang="en-US" dirty="0"/>
              <a:t>How does technology currently play a role?</a:t>
            </a:r>
          </a:p>
          <a:p>
            <a:r>
              <a:rPr lang="en-US" dirty="0"/>
              <a:t>How is technology holding you back?</a:t>
            </a:r>
          </a:p>
          <a:p>
            <a:r>
              <a:rPr lang="en-US" dirty="0"/>
              <a:t>What are the main user types/scenarios in your business? </a:t>
            </a:r>
          </a:p>
          <a:p>
            <a:r>
              <a:rPr lang="en-US" dirty="0"/>
              <a:t>What technology do they currently use?</a:t>
            </a:r>
          </a:p>
          <a:p>
            <a:r>
              <a:rPr lang="en-US" dirty="0"/>
              <a:t>What sort of improvements would you like to see? Are there metrics you’re trying to meet? (increased productivity, improved operations, improved sales close rates?)</a:t>
            </a:r>
          </a:p>
        </p:txBody>
      </p:sp>
      <p:sp>
        <p:nvSpPr>
          <p:cNvPr id="4" name="Slide Number Placeholder 3"/>
          <p:cNvSpPr>
            <a:spLocks noGrp="1"/>
          </p:cNvSpPr>
          <p:nvPr>
            <p:ph type="sldNum" sz="quarter" idx="10"/>
          </p:nvPr>
        </p:nvSpPr>
        <p:spPr/>
        <p:txBody>
          <a:bodyPr/>
          <a:lstStyle/>
          <a:p>
            <a:fld id="{FB2A3DD3-6777-4459-897E-3211381F3236}" type="slidenum">
              <a:rPr lang="en-US" smtClean="0"/>
              <a:t>2</a:t>
            </a:fld>
            <a:endParaRPr lang="en-US"/>
          </a:p>
        </p:txBody>
      </p:sp>
    </p:spTree>
    <p:extLst>
      <p:ext uri="{BB962C8B-B14F-4D97-AF65-F5344CB8AC3E}">
        <p14:creationId xmlns:p14="http://schemas.microsoft.com/office/powerpoint/2010/main" val="336573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dirty="0"/>
          </a:p>
          <a:p>
            <a:r>
              <a:rPr lang="en-GB" b="0" i="0" u="none" dirty="0"/>
              <a:t>Executives</a:t>
            </a:r>
            <a:r>
              <a:rPr lang="en-GB" b="0" i="0" u="none" baseline="0" dirty="0"/>
              <a:t> are increasingly needing to be mobile yet are hampered by the need to use office desktop computers for security reasons. Surface devices protect confidential information on mobile devices so security can be maintained on lighter, portable equipment.</a:t>
            </a:r>
            <a:endParaRPr lang="en-GB" b="1" i="1" u="sng" dirty="0"/>
          </a:p>
        </p:txBody>
      </p:sp>
      <p:sp>
        <p:nvSpPr>
          <p:cNvPr id="4" name="Slide Number Placeholder 3"/>
          <p:cNvSpPr>
            <a:spLocks noGrp="1"/>
          </p:cNvSpPr>
          <p:nvPr>
            <p:ph type="sldNum" sz="quarter" idx="10"/>
          </p:nvPr>
        </p:nvSpPr>
        <p:spPr/>
        <p:txBody>
          <a:bodyPr/>
          <a:lstStyle/>
          <a:p>
            <a:fld id="{FB2A3DD3-6777-4459-897E-3211381F3236}" type="slidenum">
              <a:rPr lang="en-US" smtClean="0"/>
              <a:t>20</a:t>
            </a:fld>
            <a:endParaRPr lang="en-US"/>
          </a:p>
        </p:txBody>
      </p:sp>
    </p:spTree>
    <p:extLst>
      <p:ext uri="{BB962C8B-B14F-4D97-AF65-F5344CB8AC3E}">
        <p14:creationId xmlns:p14="http://schemas.microsoft.com/office/powerpoint/2010/main" val="4119062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21</a:t>
            </a:fld>
            <a:endParaRPr lang="en-US"/>
          </a:p>
        </p:txBody>
      </p:sp>
    </p:spTree>
    <p:extLst>
      <p:ext uri="{BB962C8B-B14F-4D97-AF65-F5344CB8AC3E}">
        <p14:creationId xmlns:p14="http://schemas.microsoft.com/office/powerpoint/2010/main" val="369610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i="0" kern="1200" dirty="0">
                <a:solidFill>
                  <a:schemeClr val="tx1"/>
                </a:solidFill>
                <a:effectLst/>
                <a:latin typeface="+mn-lt"/>
                <a:ea typeface="+mn-ea"/>
                <a:cs typeface="+mn-cs"/>
              </a:rPr>
              <a:t>Surface Pro 4</a:t>
            </a:r>
          </a:p>
          <a:p>
            <a:r>
              <a:rPr lang="en-US" sz="1200" b="0" i="0" kern="1200" dirty="0">
                <a:solidFill>
                  <a:schemeClr val="tx1"/>
                </a:solidFill>
                <a:effectLst/>
                <a:latin typeface="+mn-lt"/>
                <a:ea typeface="+mn-ea"/>
                <a:cs typeface="+mn-cs"/>
              </a:rPr>
              <a:t>12.3-inch PixelSense touchscreen display</a:t>
            </a:r>
          </a:p>
          <a:p>
            <a:r>
              <a:rPr lang="en-US" sz="1200" b="0" i="0" kern="1200" dirty="0">
                <a:solidFill>
                  <a:schemeClr val="tx1"/>
                </a:solidFill>
                <a:effectLst/>
                <a:latin typeface="+mn-lt"/>
                <a:ea typeface="+mn-ea"/>
                <a:cs typeface="+mn-cs"/>
              </a:rPr>
              <a:t>Up to 9 hours of battery life</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RAM/256GB SSD</a:t>
            </a:r>
            <a:r>
              <a:rPr lang="en-US" sz="1200" b="0" i="0" kern="1200" baseline="30000" dirty="0">
                <a:solidFill>
                  <a:schemeClr val="tx1"/>
                </a:solidFill>
                <a:effectLst/>
                <a:latin typeface="+mn-lt"/>
                <a:ea typeface="+mn-ea"/>
                <a:cs typeface="+mn-cs"/>
              </a:rPr>
              <a:t>3</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i5/i7: 0.78 kg m3: 0.76 kg</a:t>
            </a:r>
          </a:p>
          <a:p>
            <a:r>
              <a:rPr lang="en-US" sz="1200" b="0" i="0" kern="1200" dirty="0">
                <a:solidFill>
                  <a:schemeClr val="tx1"/>
                </a:solidFill>
                <a:effectLst/>
                <a:latin typeface="+mn-lt"/>
                <a:ea typeface="+mn-ea"/>
                <a:cs typeface="+mn-cs"/>
              </a:rPr>
              <a:t>Surface Pen included</a:t>
            </a:r>
          </a:p>
          <a:p>
            <a:pPr lvl="0" defTabSz="1218835">
              <a:spcAft>
                <a:spcPts val="800"/>
              </a:spcAft>
            </a:pPr>
            <a:endParaRPr lang="en-US" dirty="0"/>
          </a:p>
          <a:p>
            <a:pPr lvl="0" defTabSz="1218835">
              <a:spcAft>
                <a:spcPts val="800"/>
              </a:spcAft>
            </a:pPr>
            <a:r>
              <a:rPr lang="en-US" baseline="30000" dirty="0"/>
              <a:t>1</a:t>
            </a:r>
            <a:r>
              <a:rPr lang="en-US"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baseline="30000" dirty="0"/>
              <a:t>3</a:t>
            </a:r>
            <a:r>
              <a:rPr lang="en-US" dirty="0"/>
              <a:t>System software uses significant storage space. Available storage is subject to change based on system software updates and apps usage. 1 GB= 1 billion bytes. See Surface.com/Storage for more details.</a:t>
            </a:r>
          </a:p>
          <a:p>
            <a:pPr lvl="0" defTabSz="1218835">
              <a:spcAft>
                <a:spcPts val="800"/>
              </a:spcAft>
            </a:pPr>
            <a:endParaRPr lang="en-US" dirty="0"/>
          </a:p>
          <a:p>
            <a:r>
              <a:rPr lang="en-US" sz="1200" b="1" i="0" kern="1200" dirty="0">
                <a:solidFill>
                  <a:schemeClr val="tx1"/>
                </a:solidFill>
                <a:effectLst/>
                <a:latin typeface="+mn-lt"/>
                <a:ea typeface="+mn-ea"/>
                <a:cs typeface="+mn-cs"/>
              </a:rPr>
              <a:t>Surface Book</a:t>
            </a:r>
          </a:p>
          <a:p>
            <a:r>
              <a:rPr lang="en-US" sz="1200" b="0" i="0" kern="1200" dirty="0">
                <a:solidFill>
                  <a:schemeClr val="tx1"/>
                </a:solidFill>
                <a:effectLst/>
                <a:latin typeface="+mn-lt"/>
                <a:ea typeface="+mn-ea"/>
                <a:cs typeface="+mn-cs"/>
              </a:rPr>
              <a:t>13.5-inch PixelSense touchscreen display</a:t>
            </a:r>
          </a:p>
          <a:p>
            <a:r>
              <a:rPr lang="en-US" sz="1200" b="0" i="0" kern="1200" dirty="0">
                <a:solidFill>
                  <a:schemeClr val="tx1"/>
                </a:solidFill>
                <a:effectLst/>
                <a:latin typeface="+mn-lt"/>
                <a:ea typeface="+mn-ea"/>
                <a:cs typeface="+mn-cs"/>
              </a:rPr>
              <a:t>Up to 12 hours of battery life</a:t>
            </a:r>
            <a:r>
              <a:rPr lang="en-US" sz="1200" b="0" i="0" kern="1200" baseline="300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Up to 16GB RAM/1TB SSD</a:t>
            </a:r>
            <a:r>
              <a:rPr lang="en-US" sz="1200" b="0" i="0" kern="1200" baseline="30000" dirty="0">
                <a:solidFill>
                  <a:schemeClr val="tx1"/>
                </a:solidFill>
                <a:effectLst/>
                <a:latin typeface="+mn-lt"/>
                <a:ea typeface="+mn-ea"/>
                <a:cs typeface="+mn-cs"/>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1.51 kg</a:t>
            </a:r>
          </a:p>
          <a:p>
            <a:r>
              <a:rPr lang="en-US" sz="1200" b="0" i="0" kern="1200" dirty="0">
                <a:solidFill>
                  <a:schemeClr val="tx1"/>
                </a:solidFill>
                <a:effectLst/>
                <a:latin typeface="+mn-lt"/>
                <a:ea typeface="+mn-ea"/>
                <a:cs typeface="+mn-cs"/>
              </a:rPr>
              <a:t>Surface Pen included</a:t>
            </a:r>
          </a:p>
          <a:p>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Surface.com/Storage for more details.</a:t>
            </a:r>
            <a:endParaRPr lang="en-US"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7594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0" u="sng" baseline="0" dirty="0"/>
          </a:p>
          <a:p>
            <a:r>
              <a:rPr lang="en-GB" b="1" i="1" u="none" baseline="0" dirty="0"/>
              <a:t>Case workers and field workers face similar challenges. Each needs to be mobile while maintaining secure connection with colleagues. Often their multiple devices are incompatible, leading to duplication of effort. </a:t>
            </a:r>
            <a:endParaRPr lang="en-GB" b="1" i="1" u="none" dirty="0"/>
          </a:p>
        </p:txBody>
      </p:sp>
      <p:sp>
        <p:nvSpPr>
          <p:cNvPr id="4" name="Slide Number Placeholder 3"/>
          <p:cNvSpPr>
            <a:spLocks noGrp="1"/>
          </p:cNvSpPr>
          <p:nvPr>
            <p:ph type="sldNum" sz="quarter" idx="10"/>
          </p:nvPr>
        </p:nvSpPr>
        <p:spPr/>
        <p:txBody>
          <a:bodyPr/>
          <a:lstStyle/>
          <a:p>
            <a:fld id="{FB2A3DD3-6777-4459-897E-3211381F3236}" type="slidenum">
              <a:rPr lang="en-US" smtClean="0"/>
              <a:t>23</a:t>
            </a:fld>
            <a:endParaRPr lang="en-US"/>
          </a:p>
        </p:txBody>
      </p:sp>
    </p:spTree>
    <p:extLst>
      <p:ext uri="{BB962C8B-B14F-4D97-AF65-F5344CB8AC3E}">
        <p14:creationId xmlns:p14="http://schemas.microsoft.com/office/powerpoint/2010/main" val="733318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dirty="0"/>
          </a:p>
          <a:p>
            <a:r>
              <a:rPr lang="en-GB" b="0" i="0" u="none" dirty="0"/>
              <a:t>Emphasise</a:t>
            </a:r>
            <a:r>
              <a:rPr lang="en-GB" dirty="0"/>
              <a:t> the Surface</a:t>
            </a:r>
            <a:r>
              <a:rPr lang="en-GB" baseline="0" dirty="0"/>
              <a:t> P</a:t>
            </a:r>
            <a:r>
              <a:rPr lang="en-GB" dirty="0"/>
              <a:t>en here as it can help save time making case notes.</a:t>
            </a:r>
          </a:p>
          <a:p>
            <a:endParaRPr lang="en-GB" dirty="0"/>
          </a:p>
          <a:p>
            <a:r>
              <a:rPr lang="en-GB" dirty="0"/>
              <a:t>Other</a:t>
            </a:r>
            <a:r>
              <a:rPr lang="en-GB" baseline="0" dirty="0"/>
              <a:t> </a:t>
            </a:r>
            <a:r>
              <a:rPr lang="en-GB" dirty="0"/>
              <a:t>benefits include: </a:t>
            </a:r>
          </a:p>
          <a:p>
            <a:endParaRPr lang="en-GB" dirty="0"/>
          </a:p>
          <a:p>
            <a:pPr marL="176400" lvl="1" indent="-176400">
              <a:lnSpc>
                <a:spcPts val="1900"/>
              </a:lnSpc>
              <a:spcAft>
                <a:spcPts val="1800"/>
              </a:spcAft>
              <a:buFont typeface="Arial" charset="0"/>
              <a:buChar char="•"/>
            </a:pPr>
            <a:r>
              <a:rPr lang="en-US" sz="1200" kern="1200" dirty="0">
                <a:solidFill>
                  <a:schemeClr val="tx1"/>
                </a:solidFill>
                <a:latin typeface="+mn-lt"/>
                <a:ea typeface="Segoe UI Light" charset="0"/>
                <a:cs typeface="Segoe UI Light" charset="0"/>
              </a:rPr>
              <a:t>The lightweight and all-day battery life of Surface gives inspectors real-time visibility of dashboards and notifications. </a:t>
            </a:r>
            <a:r>
              <a:rPr lang="en-GB" sz="1200" kern="1200" dirty="0">
                <a:solidFill>
                  <a:schemeClr val="tx1"/>
                </a:solidFill>
                <a:latin typeface="+mn-lt"/>
                <a:ea typeface="Segoe UI Light" charset="0"/>
                <a:cs typeface="Segoe UI Light" charset="0"/>
              </a:rPr>
              <a:t>They can even provide remote authorization of services with a digital signature, using Surface Pen.</a:t>
            </a:r>
            <a:endParaRPr lang="en-US" sz="1200" kern="1200" dirty="0">
              <a:solidFill>
                <a:schemeClr val="tx1"/>
              </a:solidFill>
              <a:latin typeface="+mn-lt"/>
              <a:ea typeface="Segoe UI Light" charset="0"/>
              <a:cs typeface="Segoe UI Light" charset="0"/>
            </a:endParaRPr>
          </a:p>
          <a:p>
            <a:pPr marL="176400" lvl="1" indent="-176400">
              <a:lnSpc>
                <a:spcPts val="1900"/>
              </a:lnSpc>
              <a:spcAft>
                <a:spcPts val="1800"/>
              </a:spcAft>
              <a:buFont typeface="Arial" charset="0"/>
              <a:buChar char="•"/>
            </a:pPr>
            <a:r>
              <a:rPr lang="en-GB" sz="1200" kern="1200" dirty="0">
                <a:solidFill>
                  <a:schemeClr val="tx1"/>
                </a:solidFill>
                <a:latin typeface="+mn-lt"/>
                <a:ea typeface="Segoe UI Light" charset="0"/>
                <a:cs typeface="Segoe UI Light" charset="0"/>
              </a:rPr>
              <a:t>Capture a rich variety of information in the field – such as photos, videos, text, and audio – with the HD camera, Surface Pen, Type Cover, and microphone. </a:t>
            </a:r>
            <a:endParaRPr lang="en-US" sz="1200" kern="1200" dirty="0">
              <a:solidFill>
                <a:schemeClr val="tx1"/>
              </a:solidFill>
              <a:latin typeface="+mn-lt"/>
              <a:ea typeface="Segoe UI Light" charset="0"/>
              <a:cs typeface="Segoe UI Light" charset="0"/>
            </a:endParaRPr>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24</a:t>
            </a:fld>
            <a:endParaRPr lang="en-US"/>
          </a:p>
        </p:txBody>
      </p:sp>
    </p:spTree>
    <p:extLst>
      <p:ext uri="{BB962C8B-B14F-4D97-AF65-F5344CB8AC3E}">
        <p14:creationId xmlns:p14="http://schemas.microsoft.com/office/powerpoint/2010/main" val="3194724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28600" marR="0" lvl="0" indent="-228600" algn="l" defTabSz="932688"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prstClr val="black"/>
              </a:solidFill>
              <a:effectLst/>
              <a:uLnTx/>
              <a:uFillTx/>
              <a:latin typeface="+mn-lt"/>
            </a:endParaRPr>
          </a:p>
          <a:p>
            <a:pPr marL="228600" marR="0" lvl="0" indent="-228600" algn="l" defTabSz="932688"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prstClr val="black"/>
              </a:solidFill>
              <a:effectLst/>
              <a:uLnTx/>
              <a:uFillTx/>
              <a:latin typeface="+mn-lt"/>
            </a:endParaRPr>
          </a:p>
          <a:p>
            <a:pPr marL="228600" marR="0" lvl="0" indent="-228600" algn="l" defTabSz="932688" rtl="0" eaLnBrk="1" fontAlgn="auto" latinLnBrk="0" hangingPunct="1">
              <a:lnSpc>
                <a:spcPct val="100000"/>
              </a:lnSpc>
              <a:spcBef>
                <a:spcPts val="0"/>
              </a:spcBef>
              <a:spcAft>
                <a:spcPts val="0"/>
              </a:spcAft>
              <a:buClrTx/>
              <a:buSzTx/>
              <a:buFont typeface="+mj-lt"/>
              <a:buAutoNum type="arabicPeriod"/>
              <a:tabLst/>
              <a:defRPr/>
            </a:pPr>
            <a:r>
              <a:rPr kumimoji="0" lang="en-US" sz="900" b="1" i="0" u="none" strike="noStrike" kern="1200" cap="none" spc="0" normalizeH="0" baseline="0" noProof="0" dirty="0">
                <a:ln>
                  <a:noFill/>
                </a:ln>
                <a:solidFill>
                  <a:prstClr val="black"/>
                </a:solidFill>
                <a:effectLst/>
                <a:uLnTx/>
                <a:uFillTx/>
                <a:latin typeface="+mn-lt"/>
              </a:rPr>
              <a:t>Scenario 1. </a:t>
            </a:r>
            <a:r>
              <a:rPr kumimoji="0" lang="en-US" sz="900" b="0" i="0" u="none" strike="noStrike" kern="1200" cap="none" spc="0" normalizeH="0" baseline="0" noProof="0" dirty="0">
                <a:ln>
                  <a:noFill/>
                </a:ln>
                <a:solidFill>
                  <a:prstClr val="black"/>
                </a:solidFill>
                <a:effectLst/>
                <a:uLnTx/>
                <a:uFillTx/>
                <a:latin typeface="+mn-lt"/>
              </a:rPr>
              <a:t>A case worker has a meeting early in the day with her team and uses the </a:t>
            </a:r>
            <a:r>
              <a:rPr kumimoji="0" lang="en-US" sz="900" b="1" i="0" u="none" strike="noStrike" kern="1200" cap="none" spc="0" normalizeH="0" baseline="0" noProof="0" dirty="0">
                <a:ln>
                  <a:noFill/>
                </a:ln>
                <a:solidFill>
                  <a:prstClr val="black"/>
                </a:solidFill>
                <a:effectLst/>
                <a:uLnTx/>
                <a:uFillTx/>
                <a:latin typeface="+mn-lt"/>
              </a:rPr>
              <a:t>Surface Pro 4 </a:t>
            </a:r>
            <a:r>
              <a:rPr kumimoji="0" lang="en-US" sz="900" b="0" i="0" u="none" strike="noStrike" kern="1200" cap="none" spc="0" normalizeH="0" baseline="0" noProof="0" dirty="0">
                <a:ln>
                  <a:noFill/>
                </a:ln>
                <a:solidFill>
                  <a:prstClr val="black"/>
                </a:solidFill>
                <a:effectLst/>
                <a:uLnTx/>
                <a:uFillTx/>
                <a:latin typeface="+mn-lt"/>
              </a:rPr>
              <a:t>to share the meeting notes on OneDrive. Then as she travels throughout the day to homes of local constituents she can quickly and accurately take notes using the pen, recording and saving to the centralized network –all protected with Windows 10 security features. Getting people to sign online documents is easy, and she can do it whilst presenting her data on a great screen. </a:t>
            </a:r>
          </a:p>
          <a:p>
            <a:pPr marL="228600" marR="0" lvl="0" indent="-228600" algn="l" defTabSz="932688" rtl="0" eaLnBrk="1" fontAlgn="auto" latinLnBrk="0" hangingPunct="1">
              <a:lnSpc>
                <a:spcPct val="100000"/>
              </a:lnSpc>
              <a:spcBef>
                <a:spcPts val="0"/>
              </a:spcBef>
              <a:spcAft>
                <a:spcPts val="0"/>
              </a:spcAft>
              <a:buClrTx/>
              <a:buSzTx/>
              <a:buFont typeface="+mj-lt"/>
              <a:buAutoNum type="arabicPeriod"/>
              <a:tabLst/>
              <a:defRPr/>
            </a:pPr>
            <a:r>
              <a:rPr kumimoji="0" lang="en-US" sz="900" b="1" i="0" u="none" strike="noStrike" kern="1200" cap="none" spc="0" normalizeH="0" baseline="0" noProof="0" dirty="0">
                <a:ln>
                  <a:noFill/>
                </a:ln>
                <a:solidFill>
                  <a:prstClr val="black"/>
                </a:solidFill>
                <a:effectLst/>
                <a:uLnTx/>
                <a:uFillTx/>
                <a:latin typeface="+mn-lt"/>
              </a:rPr>
              <a:t>Scenario 2. </a:t>
            </a:r>
            <a:r>
              <a:rPr kumimoji="0" lang="en-US" sz="900" b="0" i="0" u="none" strike="noStrike" kern="1200" cap="none" spc="0" normalizeH="0" baseline="0" noProof="0" dirty="0">
                <a:ln>
                  <a:noFill/>
                </a:ln>
                <a:solidFill>
                  <a:prstClr val="black"/>
                </a:solidFill>
                <a:effectLst/>
                <a:uLnTx/>
                <a:uFillTx/>
                <a:latin typeface="+mn-lt"/>
              </a:rPr>
              <a:t>Multitasking is easy on the move when a field worker has his Surface Book. Whilst conducting visits he sees something that doesn’t seem right. He takes pictures and shares them with a colleague back at the office and receives real time feedback that he needs to take a closer look and create a new case file. He can do this whilst keeping the images on the same screen so he doesn’t have to flick back and forth between pages. </a:t>
            </a:r>
          </a:p>
          <a:p>
            <a:pPr marL="228600" marR="0" lvl="0" indent="-228600" algn="l" defTabSz="932688" rtl="0" eaLnBrk="1" fontAlgn="auto" latinLnBrk="0" hangingPunct="1">
              <a:lnSpc>
                <a:spcPct val="100000"/>
              </a:lnSpc>
              <a:spcBef>
                <a:spcPts val="0"/>
              </a:spcBef>
              <a:spcAft>
                <a:spcPts val="0"/>
              </a:spcAft>
              <a:buClrTx/>
              <a:buSzTx/>
              <a:buFont typeface="+mj-lt"/>
              <a:buAutoNum type="arabicPeriod"/>
              <a:tabLst/>
              <a:defRPr/>
            </a:pPr>
            <a:endParaRPr kumimoji="0" lang="en-US" sz="900" b="0" i="0" u="none" strike="noStrike" kern="1200" cap="none" spc="0" normalizeH="0" baseline="0" noProof="0" dirty="0">
              <a:ln>
                <a:noFill/>
              </a:ln>
              <a:solidFill>
                <a:prstClr val="black"/>
              </a:solidFill>
              <a:effectLst/>
              <a:uLnTx/>
              <a:uFillTx/>
              <a:latin typeface="+mn-lt"/>
            </a:endParaRP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mn-lt"/>
              </a:rPr>
              <a:t>Surface Pro 4 benefits:</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rPr>
              <a:t>The tablet that can replace your laptop.</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rPr>
              <a:t>Perfect for those who prefer a tablet but want the processing power and versatility to use it as a laptop.</a:t>
            </a:r>
          </a:p>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mn-lt"/>
              </a:rPr>
              <a:t>Beats laptops because it's thinner, lighter, and more versatile, with instant touch and pen functionality.</a:t>
            </a:r>
          </a:p>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900" b="1" i="1" u="none" strike="noStrike" kern="1200" cap="none" spc="0" normalizeH="0" baseline="0" noProof="0" dirty="0">
              <a:ln>
                <a:noFill/>
              </a:ln>
              <a:solidFill>
                <a:prstClr val="black"/>
              </a:solidFill>
              <a:effectLst/>
              <a:uLnTx/>
              <a:uFillTx/>
              <a:latin typeface="+mn-lt"/>
            </a:endParaRPr>
          </a:p>
          <a:p>
            <a:pPr marL="0" marR="0" lvl="0" indent="0">
              <a:lnSpc>
                <a:spcPct val="107000"/>
              </a:lnSpc>
              <a:spcBef>
                <a:spcPts val="0"/>
              </a:spcBef>
              <a:spcAft>
                <a:spcPts val="0"/>
              </a:spcAft>
              <a:buFont typeface="+mj-lt"/>
              <a:buNone/>
            </a:pPr>
            <a:r>
              <a:rPr lang="en-US" sz="900" b="1" baseline="0" dirty="0">
                <a:effectLst/>
                <a:latin typeface="Calibri" panose="020F0502020204030204" pitchFamily="34" charset="0"/>
                <a:ea typeface="Calibri" panose="020F0502020204030204" pitchFamily="34" charset="0"/>
                <a:cs typeface="Times New Roman" panose="02020603050405020304" pitchFamily="18" charset="0"/>
              </a:rPr>
              <a:t>Surface Pro 4 features:</a:t>
            </a:r>
          </a:p>
          <a:p>
            <a:r>
              <a:rPr lang="en-US" sz="900" b="0" i="0" kern="1200" dirty="0">
                <a:solidFill>
                  <a:schemeClr val="tx1"/>
                </a:solidFill>
                <a:effectLst/>
                <a:latin typeface="+mn-lt"/>
                <a:ea typeface="+mn-ea"/>
                <a:cs typeface="+mn-cs"/>
              </a:rPr>
              <a:t>12.3-inch PixelSense touchscreen display</a:t>
            </a:r>
          </a:p>
          <a:p>
            <a:r>
              <a:rPr lang="en-US" sz="900" b="0" i="0" kern="1200" dirty="0">
                <a:solidFill>
                  <a:schemeClr val="tx1"/>
                </a:solidFill>
                <a:effectLst/>
                <a:latin typeface="+mn-lt"/>
                <a:ea typeface="+mn-ea"/>
                <a:cs typeface="+mn-cs"/>
              </a:rPr>
              <a:t>Up to 9 hours of battery life</a:t>
            </a:r>
            <a:r>
              <a:rPr lang="en-US" sz="900" b="0" i="0" kern="1200" baseline="30000" dirty="0">
                <a:solidFill>
                  <a:schemeClr val="tx1"/>
                </a:solidFill>
                <a:effectLst/>
                <a:latin typeface="+mn-lt"/>
                <a:ea typeface="+mn-ea"/>
                <a:cs typeface="+mn-cs"/>
              </a:rPr>
              <a:t>1</a:t>
            </a:r>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Up to 16GB RAM/256GB SSD</a:t>
            </a:r>
            <a:r>
              <a:rPr lang="en-US" sz="900" b="0" i="0" kern="1200" baseline="30000" dirty="0">
                <a:solidFill>
                  <a:schemeClr val="tx1"/>
                </a:solidFill>
                <a:effectLst/>
                <a:latin typeface="+mn-lt"/>
                <a:ea typeface="+mn-ea"/>
                <a:cs typeface="+mn-cs"/>
              </a:rPr>
              <a:t>3</a:t>
            </a:r>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i5/i7: 0.78 kg m3: 0.76 kg</a:t>
            </a:r>
          </a:p>
          <a:p>
            <a:r>
              <a:rPr lang="en-US" sz="900" b="0" i="0" kern="1200" dirty="0">
                <a:solidFill>
                  <a:schemeClr val="tx1"/>
                </a:solidFill>
                <a:effectLst/>
                <a:latin typeface="+mn-lt"/>
                <a:ea typeface="+mn-ea"/>
                <a:cs typeface="+mn-cs"/>
              </a:rPr>
              <a:t>Surface Pen included</a:t>
            </a:r>
          </a:p>
          <a:p>
            <a:pPr lvl="0" defTabSz="1218835">
              <a:spcAft>
                <a:spcPts val="800"/>
              </a:spcAft>
            </a:pPr>
            <a:endParaRPr lang="en-US" sz="900" dirty="0"/>
          </a:p>
          <a:p>
            <a:pPr lvl="0" defTabSz="1218835">
              <a:spcAft>
                <a:spcPts val="800"/>
              </a:spcAft>
            </a:pPr>
            <a:r>
              <a:rPr lang="en-US" sz="900" baseline="30000" dirty="0"/>
              <a:t>1</a:t>
            </a:r>
            <a:r>
              <a:rPr lang="en-US" sz="900" dirty="0"/>
              <a:t>Up to 9 hours of video playback. Testing conducted by Microsoft in September 2015 using preproduction Intel Core i5, 256GB, 8GB RAM device. Testing consisted of full battery discharge during video playback. All settings were default except: Wi-Fi was associated with a network. Battery life varies significantly with settings, usage and other factors.</a:t>
            </a:r>
          </a:p>
          <a:p>
            <a:pPr lvl="0" defTabSz="1218835">
              <a:spcAft>
                <a:spcPts val="800"/>
              </a:spcAft>
            </a:pPr>
            <a:r>
              <a:rPr lang="en-US" sz="900" baseline="30000" dirty="0"/>
              <a:t>3</a:t>
            </a:r>
            <a:r>
              <a:rPr lang="en-US" sz="900" dirty="0"/>
              <a:t>System software uses significant storage space. Available storage is subject to change based on system software updates and apps usage. 1 GB= 1 billion bytes. See </a:t>
            </a:r>
            <a:r>
              <a:rPr lang="en-US" sz="900" dirty="0" err="1"/>
              <a:t>Surface.com</a:t>
            </a:r>
            <a:r>
              <a:rPr lang="en-US" sz="900" dirty="0"/>
              <a:t>/Storage for more details.</a:t>
            </a:r>
          </a:p>
          <a:p>
            <a:pPr lvl="0" defTabSz="1218835">
              <a:spcAft>
                <a:spcPts val="800"/>
              </a:spcAft>
            </a:pPr>
            <a:endParaRPr lang="en-US" sz="900" b="1" dirty="0"/>
          </a:p>
          <a:p>
            <a:pPr lvl="0" defTabSz="1218835">
              <a:spcAft>
                <a:spcPts val="800"/>
              </a:spcAft>
            </a:pPr>
            <a:r>
              <a:rPr lang="en-US" sz="900" b="1" dirty="0"/>
              <a:t>Surface Book benefits: </a:t>
            </a:r>
          </a:p>
          <a:p>
            <a:pPr lvl="0" defTabSz="1218835">
              <a:spcAft>
                <a:spcPts val="800"/>
              </a:spcAft>
            </a:pPr>
            <a:r>
              <a:rPr lang="en-US" sz="900" b="0" dirty="0"/>
              <a:t>The ultimate laptop.</a:t>
            </a:r>
          </a:p>
          <a:p>
            <a:pPr lvl="0" defTabSz="1218835">
              <a:spcAft>
                <a:spcPts val="800"/>
              </a:spcAft>
            </a:pPr>
            <a:r>
              <a:rPr lang="en-US" sz="900" b="0" dirty="0"/>
              <a:t>Perfect for those who prefer a laptop and want the ultimate power and versatility to work in new ways.</a:t>
            </a:r>
          </a:p>
          <a:p>
            <a:pPr lvl="0" defTabSz="1218835">
              <a:spcAft>
                <a:spcPts val="800"/>
              </a:spcAft>
            </a:pPr>
            <a:r>
              <a:rPr lang="en-US" sz="900" b="0" dirty="0"/>
              <a:t>Beats laptops because its screen detaches to become a tablet, it has an incredible keyboard and it works with touch and pen.</a:t>
            </a:r>
          </a:p>
          <a:p>
            <a:pPr lvl="0" defTabSz="1218835">
              <a:spcAft>
                <a:spcPts val="800"/>
              </a:spcAft>
            </a:pPr>
            <a:endParaRPr lang="en-US" sz="900" b="1" dirty="0"/>
          </a:p>
          <a:p>
            <a:pPr lvl="0" defTabSz="1218835">
              <a:spcAft>
                <a:spcPts val="800"/>
              </a:spcAft>
            </a:pPr>
            <a:r>
              <a:rPr lang="en-US" sz="900" b="1" dirty="0"/>
              <a:t>Surface Book</a:t>
            </a:r>
            <a:r>
              <a:rPr lang="en-US" sz="900" b="1" baseline="0" dirty="0"/>
              <a:t> features:</a:t>
            </a:r>
          </a:p>
          <a:p>
            <a:r>
              <a:rPr lang="en-US" sz="900" b="0" i="0" kern="1200" dirty="0">
                <a:solidFill>
                  <a:schemeClr val="tx1"/>
                </a:solidFill>
                <a:effectLst/>
                <a:latin typeface="+mn-lt"/>
                <a:ea typeface="+mn-ea"/>
                <a:cs typeface="+mn-cs"/>
              </a:rPr>
              <a:t>13.5-inch PixelSense touchscreen display</a:t>
            </a:r>
          </a:p>
          <a:p>
            <a:r>
              <a:rPr lang="en-US" sz="900" b="0" i="0" kern="1200" dirty="0">
                <a:solidFill>
                  <a:schemeClr val="tx1"/>
                </a:solidFill>
                <a:effectLst/>
                <a:latin typeface="+mn-lt"/>
                <a:ea typeface="+mn-ea"/>
                <a:cs typeface="+mn-cs"/>
              </a:rPr>
              <a:t>Up to 12 hours of battery life</a:t>
            </a:r>
            <a:r>
              <a:rPr lang="en-US" sz="900" b="0" i="0" kern="1200" baseline="30000" dirty="0">
                <a:solidFill>
                  <a:schemeClr val="tx1"/>
                </a:solidFill>
                <a:effectLst/>
                <a:latin typeface="+mn-lt"/>
                <a:ea typeface="+mn-ea"/>
                <a:cs typeface="+mn-cs"/>
              </a:rPr>
              <a:t>*</a:t>
            </a:r>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Up to 16GB RAM/1TB SSD</a:t>
            </a:r>
            <a:r>
              <a:rPr lang="en-US" sz="900" b="0" i="0" kern="1200" baseline="30000" dirty="0">
                <a:solidFill>
                  <a:schemeClr val="tx1"/>
                </a:solidFill>
                <a:effectLst/>
                <a:latin typeface="+mn-lt"/>
                <a:ea typeface="+mn-ea"/>
                <a:cs typeface="+mn-cs"/>
              </a:rPr>
              <a:t>1</a:t>
            </a:r>
            <a:endParaRPr lang="en-US" sz="900" b="0" i="0" kern="1200" dirty="0">
              <a:solidFill>
                <a:schemeClr val="tx1"/>
              </a:solidFill>
              <a:effectLst/>
              <a:latin typeface="+mn-lt"/>
              <a:ea typeface="+mn-ea"/>
              <a:cs typeface="+mn-cs"/>
            </a:endParaRPr>
          </a:p>
          <a:p>
            <a:r>
              <a:rPr lang="en-US" sz="900" b="0" i="0" kern="1200" dirty="0">
                <a:solidFill>
                  <a:schemeClr val="tx1"/>
                </a:solidFill>
                <a:effectLst/>
                <a:latin typeface="+mn-lt"/>
                <a:ea typeface="+mn-ea"/>
                <a:cs typeface="+mn-cs"/>
              </a:rPr>
              <a:t>1.51 kg</a:t>
            </a:r>
          </a:p>
          <a:p>
            <a:r>
              <a:rPr lang="en-US" sz="900" b="0" i="0" kern="1200" dirty="0">
                <a:solidFill>
                  <a:schemeClr val="tx1"/>
                </a:solidFill>
                <a:effectLst/>
                <a:latin typeface="+mn-lt"/>
                <a:ea typeface="+mn-ea"/>
                <a:cs typeface="+mn-cs"/>
              </a:rPr>
              <a:t>Surface Pen included</a:t>
            </a:r>
          </a:p>
          <a:p>
            <a:endParaRPr lang="en-US" sz="900" b="0" i="0" kern="1200" dirty="0">
              <a:solidFill>
                <a:schemeClr val="tx1"/>
              </a:solidFill>
              <a:effectLst/>
              <a:latin typeface="+mn-lt"/>
              <a:ea typeface="+mn-ea"/>
              <a:cs typeface="+mn-cs"/>
            </a:endParaRPr>
          </a:p>
          <a:p>
            <a:pPr marL="171450" indent="-171450">
              <a:buFont typeface="Arial" charset="0"/>
              <a:buChar char="•"/>
            </a:pPr>
            <a:r>
              <a:rPr lang="en-US" sz="900" b="0" i="0" kern="1200" dirty="0">
                <a:solidFill>
                  <a:schemeClr val="tx1"/>
                </a:solidFill>
                <a:effectLst/>
                <a:latin typeface="+mn-lt"/>
                <a:ea typeface="+mn-ea"/>
                <a:cs typeface="+mn-cs"/>
              </a:rPr>
              <a:t>Up to 12 hours of video playback. Testing conducted by Microsoft in September 2015 using preproduction Intel Core i5, 256GB, 8 GB RAM device. Testing consisted of full battery discharge during video playback. All settings were default except: Wi-Fi was associated with a network and Auto-Brightness disabled. Battery life varies significantly with settings, usage and other factors.</a:t>
            </a:r>
          </a:p>
          <a:p>
            <a:pPr marL="0" indent="0">
              <a:buFont typeface="Arial" charset="0"/>
              <a:buNone/>
            </a:pPr>
            <a:r>
              <a:rPr lang="en-US" sz="900" b="0" i="0" kern="1200" baseline="30000" dirty="0">
                <a:solidFill>
                  <a:schemeClr val="tx1"/>
                </a:solidFill>
                <a:effectLst/>
                <a:latin typeface="+mn-lt"/>
                <a:ea typeface="+mn-ea"/>
                <a:cs typeface="+mn-cs"/>
              </a:rPr>
              <a:t>1</a:t>
            </a:r>
            <a:r>
              <a:rPr lang="en-US" sz="900" b="0" i="0" kern="1200" dirty="0">
                <a:solidFill>
                  <a:schemeClr val="tx1"/>
                </a:solidFill>
                <a:effectLst/>
                <a:latin typeface="+mn-lt"/>
                <a:ea typeface="+mn-ea"/>
                <a:cs typeface="+mn-cs"/>
              </a:rPr>
              <a:t> System software uses significant storage space. Available storage is subject to change based on system software updates and apps usage. 1 GB= 1 billion bytes. See </a:t>
            </a:r>
            <a:r>
              <a:rPr lang="en-US" sz="900" b="0" i="0" kern="1200" dirty="0" err="1">
                <a:solidFill>
                  <a:schemeClr val="tx1"/>
                </a:solidFill>
                <a:effectLst/>
                <a:latin typeface="+mn-lt"/>
                <a:ea typeface="+mn-ea"/>
                <a:cs typeface="+mn-cs"/>
              </a:rPr>
              <a:t>Surface.com</a:t>
            </a:r>
            <a:r>
              <a:rPr lang="en-US" sz="900" b="0" i="0" kern="1200" dirty="0">
                <a:solidFill>
                  <a:schemeClr val="tx1"/>
                </a:solidFill>
                <a:effectLst/>
                <a:latin typeface="+mn-lt"/>
                <a:ea typeface="+mn-ea"/>
                <a:cs typeface="+mn-cs"/>
              </a:rPr>
              <a:t>/Storage for more details.</a:t>
            </a:r>
            <a:endParaRPr lang="en-US" sz="900" dirty="0"/>
          </a:p>
          <a:p>
            <a:pPr lvl="0" defTabSz="1218835">
              <a:spcAft>
                <a:spcPts val="800"/>
              </a:spcAft>
            </a:pPr>
            <a:endParaRPr lang="en-US" sz="900" dirty="0"/>
          </a:p>
          <a:p>
            <a:pPr lvl="0" defTabSz="1218835">
              <a:spcAft>
                <a:spcPts val="800"/>
              </a:spcAft>
            </a:pPr>
            <a:endParaRPr lang="en-US" dirty="0"/>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Light"/>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Light"/>
              <a:ea typeface="+mn-ea"/>
              <a:cs typeface="+mn-cs"/>
            </a:endParaRPr>
          </a:p>
        </p:txBody>
      </p:sp>
    </p:spTree>
    <p:extLst>
      <p:ext uri="{BB962C8B-B14F-4D97-AF65-F5344CB8AC3E}">
        <p14:creationId xmlns:p14="http://schemas.microsoft.com/office/powerpoint/2010/main" val="216263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Mecklenburg County, North Carolina has a population of nearly 1 million people, many of whom live in Charlotte - the fifth fastest growing city in the United States.</a:t>
            </a:r>
          </a:p>
          <a:p>
            <a:endParaRPr lang="en-US" dirty="0"/>
          </a:p>
          <a:p>
            <a:r>
              <a:rPr lang="en-US" dirty="0"/>
              <a:t>They chose to equip restaurant inspectors, medical examiners, parks and recreation, social workers with Surface on a 1-person 1-device initiative. </a:t>
            </a:r>
          </a:p>
          <a:p>
            <a:endParaRPr lang="en-US" dirty="0"/>
          </a:p>
          <a:p>
            <a:r>
              <a:rPr lang="en-US" dirty="0"/>
              <a:t>Restaurant inspectors, medical examiners, and Parks &amp; Rec can now enter their findings digitally on site, saving time and resources. IT can easily manage security of mobile data with BitLocker and remote wipe capability.</a:t>
            </a:r>
          </a:p>
          <a:p>
            <a:endParaRPr lang="en-US" dirty="0"/>
          </a:p>
          <a:p>
            <a:r>
              <a:rPr lang="en-US" dirty="0"/>
              <a:t>The country now saves an average of $3.2 million/year though increased productivity just in their Youth and Family Services Department. </a:t>
            </a:r>
          </a:p>
          <a:p>
            <a:endParaRPr lang="en-US" dirty="0"/>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26</a:t>
            </a:fld>
            <a:endParaRPr lang="en-US"/>
          </a:p>
        </p:txBody>
      </p:sp>
    </p:spTree>
    <p:extLst>
      <p:ext uri="{BB962C8B-B14F-4D97-AF65-F5344CB8AC3E}">
        <p14:creationId xmlns:p14="http://schemas.microsoft.com/office/powerpoint/2010/main" val="19504098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200" rtl="0" eaLnBrk="1" fontAlgn="base" latinLnBrk="0" hangingPunct="1">
              <a:lnSpc>
                <a:spcPct val="90000"/>
              </a:lnSpc>
              <a:spcBef>
                <a:spcPct val="0"/>
              </a:spcBef>
              <a:spcAft>
                <a:spcPct val="0"/>
              </a:spcAft>
              <a:buClrTx/>
              <a:buSzTx/>
              <a:buFontTx/>
              <a:buNone/>
              <a:tabLst/>
              <a:defRPr/>
            </a:pPr>
            <a:r>
              <a:rPr lang="en-US" sz="1000" kern="1200" dirty="0">
                <a:solidFill>
                  <a:schemeClr val="tx1"/>
                </a:solidFill>
                <a:effectLst/>
                <a:latin typeface="+mn-lt"/>
                <a:ea typeface="+mn-ea"/>
                <a:cs typeface="+mn-cs"/>
              </a:rPr>
              <a:t>16K</a:t>
            </a:r>
            <a:r>
              <a:rPr lang="en-US" sz="1000" kern="1200" baseline="0" dirty="0">
                <a:solidFill>
                  <a:schemeClr val="tx1"/>
                </a:solidFill>
                <a:effectLst/>
                <a:latin typeface="+mn-lt"/>
                <a:ea typeface="+mn-ea"/>
                <a:cs typeface="+mn-cs"/>
              </a:rPr>
              <a:t> Surface devices</a:t>
            </a:r>
          </a:p>
          <a:p>
            <a:pPr marL="0" marR="0" lvl="0" indent="0" algn="l" defTabSz="1371200" rtl="0" eaLnBrk="1" fontAlgn="base" latinLnBrk="0" hangingPunct="1">
              <a:lnSpc>
                <a:spcPct val="90000"/>
              </a:lnSpc>
              <a:spcBef>
                <a:spcPct val="0"/>
              </a:spcBef>
              <a:spcAft>
                <a:spcPct val="0"/>
              </a:spcAft>
              <a:buClrTx/>
              <a:buSzTx/>
              <a:buFontTx/>
              <a:buNone/>
              <a:tabLst/>
              <a:defRPr/>
            </a:pPr>
            <a:r>
              <a:rPr lang="en-US" sz="1000" kern="1200" dirty="0">
                <a:solidFill>
                  <a:schemeClr val="tx1"/>
                </a:solidFill>
                <a:effectLst/>
                <a:latin typeface="+mn-lt"/>
                <a:ea typeface="+mn-ea"/>
                <a:cs typeface="+mn-cs"/>
              </a:rPr>
              <a:t>18 </a:t>
            </a:r>
            <a:r>
              <a:rPr lang="en-US" sz="1000" kern="1200" dirty="0" err="1">
                <a:solidFill>
                  <a:schemeClr val="tx1"/>
                </a:solidFill>
                <a:effectLst/>
                <a:latin typeface="+mn-lt"/>
                <a:ea typeface="+mn-ea"/>
                <a:cs typeface="+mn-cs"/>
              </a:rPr>
              <a:t>mo</a:t>
            </a:r>
            <a:r>
              <a:rPr lang="en-US" sz="1000" kern="1200" baseline="0" dirty="0">
                <a:solidFill>
                  <a:schemeClr val="tx1"/>
                </a:solidFill>
                <a:effectLst/>
                <a:latin typeface="+mn-lt"/>
                <a:ea typeface="+mn-ea"/>
                <a:cs typeface="+mn-cs"/>
              </a:rPr>
              <a:t> process</a:t>
            </a:r>
          </a:p>
          <a:p>
            <a:pPr marL="0" marR="0" lvl="0" indent="0" algn="l" defTabSz="1371200" rtl="0" eaLnBrk="1" fontAlgn="base" latinLnBrk="0" hangingPunct="1">
              <a:lnSpc>
                <a:spcPct val="90000"/>
              </a:lnSpc>
              <a:spcBef>
                <a:spcPct val="0"/>
              </a:spcBef>
              <a:spcAft>
                <a:spcPct val="0"/>
              </a:spcAft>
              <a:buClrTx/>
              <a:buSzTx/>
              <a:buFontTx/>
              <a:buNone/>
              <a:tabLst/>
              <a:defRPr/>
            </a:pPr>
            <a:endParaRPr lang="en-US" sz="1000" kern="1200" dirty="0">
              <a:solidFill>
                <a:schemeClr val="tx1"/>
              </a:solidFill>
              <a:effectLst/>
              <a:latin typeface="+mn-lt"/>
              <a:ea typeface="+mn-ea"/>
              <a:cs typeface="+mn-cs"/>
            </a:endParaRPr>
          </a:p>
          <a:p>
            <a:pPr defTabSz="1371200" fontAlgn="base">
              <a:lnSpc>
                <a:spcPct val="90000"/>
              </a:lnSpc>
              <a:spcBef>
                <a:spcPct val="0"/>
              </a:spcBef>
              <a:spcAft>
                <a:spcPct val="0"/>
              </a:spcAft>
            </a:pPr>
            <a:endParaRPr lang="en-US" sz="1000" kern="1200" dirty="0">
              <a:gradFill>
                <a:gsLst>
                  <a:gs pos="0">
                    <a:srgbClr val="FFFFFF"/>
                  </a:gs>
                  <a:gs pos="100000">
                    <a:srgbClr val="FFFFFF"/>
                  </a:gs>
                </a:gsLst>
                <a:lin ang="5400000" scaled="0"/>
              </a:gradFill>
              <a:latin typeface="+mn-lt"/>
              <a:ea typeface="Segoe UI" pitchFamily="34" charset="0"/>
              <a:cs typeface="Segoe UI" pitchFamily="34" charset="0"/>
            </a:endParaRP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31ADC34-B3FB-42EC-8FAB-DB31B937407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27221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Miami's metro area is the fourth-largest urban area in the United States, with a population of around 5.5 million.</a:t>
            </a:r>
          </a:p>
          <a:p>
            <a:endParaRPr lang="en-US" dirty="0"/>
          </a:p>
          <a:p>
            <a:r>
              <a:rPr lang="en-US" dirty="0"/>
              <a:t>As part of their ‘smart government</a:t>
            </a:r>
            <a:r>
              <a:rPr lang="en-US" baseline="0" dirty="0"/>
              <a:t> strategy’ they</a:t>
            </a:r>
            <a:r>
              <a:rPr lang="en-US" dirty="0"/>
              <a:t> chose to equip inspectors with Surface Pro as a single 3-in-1 device – a tablet, laptop, &amp; camera. For executives, Surface Pro replaces a laptop.</a:t>
            </a:r>
          </a:p>
          <a:p>
            <a:endParaRPr lang="en-US" dirty="0"/>
          </a:p>
          <a:p>
            <a:r>
              <a:rPr lang="en-US" dirty="0"/>
              <a:t>The inspectors are able to use all of the inputs to increase productivity: pen, voice, touch, keyboard, &amp; mouse.</a:t>
            </a:r>
          </a:p>
          <a:p>
            <a:endParaRPr lang="en-US" dirty="0"/>
          </a:p>
          <a:p>
            <a:r>
              <a:rPr lang="en-US" dirty="0"/>
              <a:t>This means fewer trips to and from the office, enables report writing, and provides permanent access to information systems from any place.</a:t>
            </a:r>
          </a:p>
          <a:p>
            <a:endParaRPr lang="en-US" dirty="0"/>
          </a:p>
          <a:p>
            <a:r>
              <a:rPr lang="en-US" dirty="0"/>
              <a:t>They’ve experienced a performance gain of more than 20% when running multiple apps versus on their previous laptops. </a:t>
            </a:r>
          </a:p>
        </p:txBody>
      </p:sp>
      <p:sp>
        <p:nvSpPr>
          <p:cNvPr id="4" name="Slide Number Placeholder 3"/>
          <p:cNvSpPr>
            <a:spLocks noGrp="1"/>
          </p:cNvSpPr>
          <p:nvPr>
            <p:ph type="sldNum" sz="quarter" idx="10"/>
          </p:nvPr>
        </p:nvSpPr>
        <p:spPr/>
        <p:txBody>
          <a:bodyPr/>
          <a:lstStyle/>
          <a:p>
            <a:fld id="{FB2A3DD3-6777-4459-897E-3211381F3236}" type="slidenum">
              <a:rPr lang="en-US" smtClean="0"/>
              <a:t>29</a:t>
            </a:fld>
            <a:endParaRPr lang="en-US"/>
          </a:p>
        </p:txBody>
      </p:sp>
    </p:spTree>
    <p:extLst>
      <p:ext uri="{BB962C8B-B14F-4D97-AF65-F5344CB8AC3E}">
        <p14:creationId xmlns:p14="http://schemas.microsoft.com/office/powerpoint/2010/main" val="131269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u="sng" dirty="0"/>
          </a:p>
          <a:p>
            <a:r>
              <a:rPr lang="en-GB" b="0" i="0" u="none" dirty="0"/>
              <a:t>Command and Control</a:t>
            </a:r>
            <a:r>
              <a:rPr lang="en-GB" b="0" i="0" u="none" baseline="0" dirty="0"/>
              <a:t> tend to use static white boards, projectors and conference systems. These simply add to the challenges they face.</a:t>
            </a:r>
          </a:p>
          <a:p>
            <a:endParaRPr lang="en-GB" b="1" i="1" u="none" baseline="0" dirty="0"/>
          </a:p>
          <a:p>
            <a:endParaRPr lang="en-GB" b="1" i="1" u="none" dirty="0"/>
          </a:p>
        </p:txBody>
      </p:sp>
      <p:sp>
        <p:nvSpPr>
          <p:cNvPr id="4" name="Slide Number Placeholder 3"/>
          <p:cNvSpPr>
            <a:spLocks noGrp="1"/>
          </p:cNvSpPr>
          <p:nvPr>
            <p:ph type="sldNum" sz="quarter" idx="10"/>
          </p:nvPr>
        </p:nvSpPr>
        <p:spPr/>
        <p:txBody>
          <a:bodyPr/>
          <a:lstStyle/>
          <a:p>
            <a:fld id="{FB2A3DD3-6777-4459-897E-3211381F3236}" type="slidenum">
              <a:rPr lang="en-US" smtClean="0"/>
              <a:t>30</a:t>
            </a:fld>
            <a:endParaRPr lang="en-US"/>
          </a:p>
        </p:txBody>
      </p:sp>
    </p:spTree>
    <p:extLst>
      <p:ext uri="{BB962C8B-B14F-4D97-AF65-F5344CB8AC3E}">
        <p14:creationId xmlns:p14="http://schemas.microsoft.com/office/powerpoint/2010/main" val="1440822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ADC34-B3FB-42EC-8FAB-DB31B937407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0551560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dirty="0"/>
          </a:p>
          <a:p>
            <a:pPr marL="0" marR="0" indent="0" algn="l" defTabSz="914400" rtl="0" eaLnBrk="1" fontAlgn="auto" latinLnBrk="0" hangingPunct="1">
              <a:lnSpc>
                <a:spcPct val="100000"/>
              </a:lnSpc>
              <a:spcBef>
                <a:spcPts val="0"/>
              </a:spcBef>
              <a:spcAft>
                <a:spcPts val="0"/>
              </a:spcAft>
              <a:buClrTx/>
              <a:buSzTx/>
              <a:buFontTx/>
              <a:buNone/>
              <a:tabLst/>
              <a:defRPr/>
            </a:pPr>
            <a:r>
              <a:rPr lang="en-GB" b="0" i="0" dirty="0"/>
              <a:t>Surface Hub is</a:t>
            </a:r>
            <a:r>
              <a:rPr lang="en-GB" b="0" i="0" baseline="0" dirty="0"/>
              <a:t> a powerful team collaboration device designed to advance the way people work together naturally. </a:t>
            </a:r>
            <a:r>
              <a:rPr lang="en-GB" b="0" i="0" u="none" dirty="0"/>
              <a:t>It provides agencies across the public sector with a telecommunications device for groups to collaborate on, utilizing advanced technology, while leveraging their current investments in telecommunications software, legacy business systems, and security systems.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i="1" u="none" dirty="0"/>
          </a:p>
          <a:p>
            <a:endParaRPr lang="en-GB" b="1" i="1"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GB" b="0" i="0" u="none" dirty="0"/>
              <a:t>Surface Hub provides government works with a device that is designed for:</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GB" b="0" i="0" u="none" dirty="0"/>
              <a:t>Clear and concise communications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GB" b="0" i="0" u="none" dirty="0"/>
              <a:t>Collaboration with any user</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GB" b="0" i="0" u="none" dirty="0"/>
              <a:t>A platform for amazing large screen apps</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en-GB" b="0" i="0" u="none" dirty="0"/>
              <a:t>Advanced technology for the modern workplace</a:t>
            </a:r>
          </a:p>
          <a:p>
            <a:pPr marL="457200" marR="0" lvl="1" indent="0" algn="l" defTabSz="914400" rtl="0" eaLnBrk="1" fontAlgn="auto" latinLnBrk="0" hangingPunct="1">
              <a:lnSpc>
                <a:spcPct val="100000"/>
              </a:lnSpc>
              <a:spcBef>
                <a:spcPts val="0"/>
              </a:spcBef>
              <a:spcAft>
                <a:spcPts val="0"/>
              </a:spcAft>
              <a:buClrTx/>
              <a:buSzTx/>
              <a:buFont typeface="Arial" charset="0"/>
              <a:buNone/>
              <a:tabLst/>
              <a:defRPr/>
            </a:pPr>
            <a:endParaRPr lang="en-GB" b="0" i="0" baseline="0" dirty="0"/>
          </a:p>
          <a:p>
            <a:pPr marL="171450" indent="-171450">
              <a:buFont typeface="Arial" charset="0"/>
              <a:buChar char="•"/>
            </a:pPr>
            <a:r>
              <a:rPr lang="en-GB" b="0" i="0" baseline="0" dirty="0"/>
              <a:t>Perfect for teams that need come together in real-time and collaborate. </a:t>
            </a:r>
            <a:r>
              <a:rPr lang="en-GB" b="1" i="0" baseline="0" dirty="0"/>
              <a:t>Surface Pen </a:t>
            </a:r>
            <a:r>
              <a:rPr lang="en-GB" b="0" i="0" baseline="0" dirty="0"/>
              <a:t>empowers a turnkey solution of the traditional whiteboard, which is a preferred tool of commanders. </a:t>
            </a:r>
          </a:p>
          <a:p>
            <a:pPr marL="171450" indent="-171450">
              <a:buFont typeface="Arial" charset="0"/>
              <a:buChar char="•"/>
            </a:pPr>
            <a:endParaRPr lang="en-GB" b="0" i="0" baseline="0" dirty="0"/>
          </a:p>
          <a:p>
            <a:pPr marL="171450" indent="-171450">
              <a:buFont typeface="Arial" charset="0"/>
              <a:buChar char="•"/>
            </a:pPr>
            <a:r>
              <a:rPr lang="en-GB" b="0" i="0" baseline="0" dirty="0"/>
              <a:t>Beats your average video conference and leverages Skype for Business deployment in the majority of public sector agencies.</a:t>
            </a:r>
          </a:p>
          <a:p>
            <a:pPr marL="171450" indent="-171450">
              <a:buFont typeface="Arial" charset="0"/>
              <a:buChar char="•"/>
            </a:pPr>
            <a:endParaRPr lang="en-GB" b="0" i="0" baseline="0" dirty="0"/>
          </a:p>
          <a:p>
            <a:pPr marL="171450" indent="-171450">
              <a:buFont typeface="Arial" charset="0"/>
              <a:buChar char="•"/>
            </a:pPr>
            <a:r>
              <a:rPr lang="en-GB" b="0" i="0" baseline="0" dirty="0"/>
              <a:t>Email whiteboard creates and sends a digital copy of operating instructions, ensuring clear communication of orders.  </a:t>
            </a:r>
          </a:p>
          <a:p>
            <a:pPr marL="171450" indent="-171450">
              <a:buFont typeface="Arial" charset="0"/>
              <a:buChar char="•"/>
            </a:pPr>
            <a:endParaRPr lang="en-GB" b="0" i="0" baseline="0" dirty="0"/>
          </a:p>
          <a:p>
            <a:pPr marL="171450" indent="-171450">
              <a:buFont typeface="Arial" charset="0"/>
              <a:buChar char="•"/>
            </a:pPr>
            <a:r>
              <a:rPr lang="en-GB" b="0" i="0" baseline="0" dirty="0"/>
              <a:t>See it all on the big screen and work with the emerging ecosystem of immersive large screen apps to allow leaders to better communicate instructions. </a:t>
            </a:r>
          </a:p>
          <a:p>
            <a:pPr marL="171450" indent="-171450">
              <a:buFont typeface="Arial" charset="0"/>
              <a:buChar char="•"/>
            </a:pPr>
            <a:endParaRPr lang="en-GB" b="0" i="0" baseline="0" dirty="0"/>
          </a:p>
          <a:p>
            <a:pPr marL="171450" indent="-171450">
              <a:buFont typeface="Arial" charset="0"/>
              <a:buChar char="•"/>
            </a:pPr>
            <a:r>
              <a:rPr lang="en-GB" b="0" i="0" baseline="0" dirty="0"/>
              <a:t>With wide-angle, high-definition cameras, infra-red presence sensors and high-performance microphones, Surface Hub brings teams together seamlessly.</a:t>
            </a:r>
            <a:endParaRPr lang="en-GB" b="0" i="0" dirty="0"/>
          </a:p>
        </p:txBody>
      </p:sp>
      <p:sp>
        <p:nvSpPr>
          <p:cNvPr id="4" name="Slide Number Placeholder 3"/>
          <p:cNvSpPr>
            <a:spLocks noGrp="1"/>
          </p:cNvSpPr>
          <p:nvPr>
            <p:ph type="sldNum" sz="quarter" idx="10"/>
          </p:nvPr>
        </p:nvSpPr>
        <p:spPr/>
        <p:txBody>
          <a:bodyPr/>
          <a:lstStyle/>
          <a:p>
            <a:fld id="{FB2A3DD3-6777-4459-897E-3211381F3236}" type="slidenum">
              <a:rPr lang="en-US" smtClean="0"/>
              <a:t>31</a:t>
            </a:fld>
            <a:endParaRPr lang="en-US"/>
          </a:p>
        </p:txBody>
      </p:sp>
    </p:spTree>
    <p:extLst>
      <p:ext uri="{BB962C8B-B14F-4D97-AF65-F5344CB8AC3E}">
        <p14:creationId xmlns:p14="http://schemas.microsoft.com/office/powerpoint/2010/main" val="85227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rPr>
              <a:t>Discover how Surface Hub can help command and control communicate better:</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rPr>
              <a:t>Scenario 1: </a:t>
            </a:r>
            <a:r>
              <a:rPr lang="en-US" dirty="0">
                <a:solidFill>
                  <a:srgbClr val="FFFFFF"/>
                </a:solidFill>
                <a:latin typeface="Segoe UI Semilight"/>
              </a:rPr>
              <a:t>Command and control wants to run a conference call with a department in another state, this will cover some very sensitive information. They securely access the hub, then work together on Skype for Business to run through the  performance metrics of the nationwide program.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Segoe UI Semilight"/>
              </a:rPr>
              <a:t>Scenario</a:t>
            </a:r>
            <a:r>
              <a:rPr lang="en-US" b="1" baseline="0" dirty="0">
                <a:solidFill>
                  <a:srgbClr val="FFFFFF"/>
                </a:solidFill>
                <a:latin typeface="Segoe UI Semilight"/>
              </a:rPr>
              <a:t> 2: </a:t>
            </a:r>
            <a:r>
              <a:rPr lang="en-US" b="0" baseline="0" dirty="0">
                <a:solidFill>
                  <a:srgbClr val="FFFFFF"/>
                </a:solidFill>
                <a:latin typeface="Segoe UI Semilight"/>
              </a:rPr>
              <a:t>In a brainstorm session </a:t>
            </a:r>
            <a:r>
              <a:rPr lang="en-US" dirty="0">
                <a:solidFill>
                  <a:srgbClr val="FFFFFF"/>
                </a:solidFill>
                <a:latin typeface="Segoe UI Semilight"/>
              </a:rPr>
              <a:t>participants use the Surface Pen</a:t>
            </a:r>
            <a:r>
              <a:rPr lang="en-US" baseline="0" dirty="0">
                <a:solidFill>
                  <a:srgbClr val="FFFFFF"/>
                </a:solidFill>
                <a:latin typeface="Segoe UI Semilight"/>
              </a:rPr>
              <a:t> to write</a:t>
            </a:r>
            <a:r>
              <a:rPr lang="en-US" dirty="0">
                <a:solidFill>
                  <a:srgbClr val="FFFFFF"/>
                </a:solidFill>
                <a:latin typeface="Segoe UI Semilight"/>
              </a:rPr>
              <a:t> notes all over the screen, which hub automatically saves. Three people are marking the documents at one time, all recognized as individuals with hubs screen technology. The notes are then shared after the meeting on the secure server.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Segoe UI Semilight"/>
              </a:rPr>
              <a:t>Scenario</a:t>
            </a:r>
            <a:r>
              <a:rPr lang="en-US" b="1" baseline="0" dirty="0">
                <a:solidFill>
                  <a:srgbClr val="FFFFFF"/>
                </a:solidFill>
                <a:latin typeface="Segoe UI Semilight"/>
              </a:rPr>
              <a:t> 3: </a:t>
            </a:r>
            <a:r>
              <a:rPr lang="en-US" b="0" baseline="0" dirty="0">
                <a:solidFill>
                  <a:srgbClr val="FFFFFF"/>
                </a:solidFill>
                <a:latin typeface="Segoe UI Semilight"/>
              </a:rPr>
              <a:t>After a meeting one of the participants </a:t>
            </a:r>
            <a:r>
              <a:rPr lang="en-US" dirty="0">
                <a:solidFill>
                  <a:srgbClr val="FFFFFF"/>
                </a:solidFill>
                <a:latin typeface="Segoe UI Semilight"/>
              </a:rPr>
              <a:t>wants to forward on the document to a colleague to look at as it might be of interest to him, but the security protection within Windows 10 kicks in and prevents the colleague accessing the document before he receives permission – making sure no sensitive data is shared when it shouldn’t be.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latin typeface="Segoe UI Semilight"/>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Segoe UI Semilight"/>
              </a:rPr>
              <a:t>The key features that</a:t>
            </a:r>
            <a:r>
              <a:rPr lang="en-US" baseline="0" dirty="0">
                <a:solidFill>
                  <a:srgbClr val="FFFFFF"/>
                </a:solidFill>
                <a:latin typeface="Segoe UI Semilight"/>
              </a:rPr>
              <a:t> empower these scenario are:</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FFFF"/>
                </a:solidFill>
                <a:latin typeface="Segoe UI Semilight"/>
              </a:rPr>
              <a:t>Skype for Business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FFFF"/>
                </a:solidFill>
                <a:latin typeface="Segoe UI Semilight"/>
              </a:rPr>
              <a:t>Pen/Whiteboard</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FFFF"/>
                </a:solidFill>
                <a:latin typeface="Segoe UI Semilight"/>
              </a:rPr>
              <a:t>Email Whiteboard</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solidFill>
                  <a:srgbClr val="FFFFFF"/>
                </a:solidFill>
                <a:latin typeface="Segoe UI Semilight"/>
              </a:rPr>
              <a:t>Large screen apps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solidFill>
                <a:srgbClr val="FFFFFF"/>
              </a:solidFill>
              <a:latin typeface="Segoe UI Semilight"/>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FFFFFF"/>
                </a:solidFill>
                <a:latin typeface="Segoe UI Semilight"/>
              </a:rPr>
              <a:t>Key features</a:t>
            </a:r>
            <a:r>
              <a:rPr lang="en-US" baseline="0" dirty="0">
                <a:solidFill>
                  <a:srgbClr val="FFFFFF"/>
                </a:solidFill>
                <a:latin typeface="Segoe UI Semilight"/>
              </a:rPr>
              <a:t> of the Surface Hu:</a:t>
            </a:r>
            <a:endParaRPr lang="en-US" dirty="0">
              <a:solidFill>
                <a:srgbClr val="FFFFFF"/>
              </a:solidFill>
              <a:latin typeface="Segoe UI Semilight"/>
            </a:endParaRP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rgbClr val="FFFFFF"/>
                </a:solidFill>
                <a:latin typeface="Segoe UI Semilight"/>
              </a:rPr>
              <a:t>Whether 84” or 55”, Microsoft Surface Hub offers a responsive and natural inking experience, advanced touch capabilities, Windows 10 and Microsoft Office, including Skype for Business and PowerPoint.</a:t>
            </a:r>
          </a:p>
          <a:p>
            <a:endParaRPr lang="en-US" dirty="0"/>
          </a:p>
          <a:p>
            <a:pPr marL="151287" marR="0" lvl="0" indent="-151287" algn="l" defTabSz="449505" rtl="0" eaLnBrk="1" fontAlgn="auto" latinLnBrk="0" hangingPunct="1">
              <a:lnSpc>
                <a:spcPct val="120000"/>
              </a:lnSpc>
              <a:spcBef>
                <a:spcPts val="571"/>
              </a:spcBef>
              <a:spcAft>
                <a:spcPts val="0"/>
              </a:spcAft>
              <a:buClrTx/>
              <a:buSzTx/>
              <a:buFont typeface="Arial" charset="0"/>
              <a:buNone/>
              <a:tabLst/>
              <a:defRPr/>
            </a:pPr>
            <a:endParaRPr lang="en-US" sz="1200" dirty="0">
              <a:solidFill>
                <a:srgbClr val="505050"/>
              </a:solidFill>
              <a:latin typeface="Segoe Pro" charset="0"/>
              <a:ea typeface="Segoe Pro" charset="0"/>
              <a:cs typeface="Segoe Pro" charset="0"/>
            </a:endParaRPr>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331663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dirty="0"/>
          </a:p>
          <a:p>
            <a:r>
              <a:rPr lang="en-GB" b="0" i="0" u="none" dirty="0"/>
              <a:t>Training and simulation in the public sector is </a:t>
            </a:r>
            <a:r>
              <a:rPr lang="en-GB" b="0" i="0" u="none" dirty="0" err="1"/>
              <a:t>centered</a:t>
            </a:r>
            <a:r>
              <a:rPr lang="en-GB" b="0" i="0" u="none" dirty="0"/>
              <a:t> around static whiteboards,  projectors and conference systems while using personal devices and consumer software to integrate modern technology.</a:t>
            </a:r>
          </a:p>
          <a:p>
            <a:endParaRPr lang="en-GB" b="1" i="1" u="sng" dirty="0"/>
          </a:p>
        </p:txBody>
      </p:sp>
      <p:sp>
        <p:nvSpPr>
          <p:cNvPr id="4" name="Slide Number Placeholder 3"/>
          <p:cNvSpPr>
            <a:spLocks noGrp="1"/>
          </p:cNvSpPr>
          <p:nvPr>
            <p:ph type="sldNum" sz="quarter" idx="10"/>
          </p:nvPr>
        </p:nvSpPr>
        <p:spPr/>
        <p:txBody>
          <a:bodyPr/>
          <a:lstStyle/>
          <a:p>
            <a:fld id="{FB2A3DD3-6777-4459-897E-3211381F3236}" type="slidenum">
              <a:rPr lang="en-US" smtClean="0"/>
              <a:t>33</a:t>
            </a:fld>
            <a:endParaRPr lang="en-US"/>
          </a:p>
        </p:txBody>
      </p:sp>
    </p:spTree>
    <p:extLst>
      <p:ext uri="{BB962C8B-B14F-4D97-AF65-F5344CB8AC3E}">
        <p14:creationId xmlns:p14="http://schemas.microsoft.com/office/powerpoint/2010/main" val="1863209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u="none" dirty="0"/>
          </a:p>
          <a:p>
            <a:r>
              <a:rPr lang="en-GB" b="0" i="0" u="none" dirty="0"/>
              <a:t>As with</a:t>
            </a:r>
            <a:r>
              <a:rPr lang="en-GB" b="0" i="0" u="none" baseline="0" dirty="0"/>
              <a:t> all government roles, security is an issue with training and simulation. Collaboration is vital but the current way of working – whiteboards and projectors – leaves information open to security risks.</a:t>
            </a:r>
          </a:p>
          <a:p>
            <a:endParaRPr lang="en-GB" b="0" i="0" u="none" baseline="0" dirty="0"/>
          </a:p>
          <a:p>
            <a:r>
              <a:rPr lang="en-GB" b="0" i="0" u="none" baseline="0" dirty="0"/>
              <a:t>With Surface Hub, collaboration is easy and secure.</a:t>
            </a:r>
            <a:endParaRPr lang="en-GB" b="0" i="0" u="sng" dirty="0"/>
          </a:p>
        </p:txBody>
      </p:sp>
      <p:sp>
        <p:nvSpPr>
          <p:cNvPr id="4" name="Slide Number Placeholder 3"/>
          <p:cNvSpPr>
            <a:spLocks noGrp="1"/>
          </p:cNvSpPr>
          <p:nvPr>
            <p:ph type="sldNum" sz="quarter" idx="10"/>
          </p:nvPr>
        </p:nvSpPr>
        <p:spPr/>
        <p:txBody>
          <a:bodyPr/>
          <a:lstStyle/>
          <a:p>
            <a:fld id="{FB2A3DD3-6777-4459-897E-3211381F3236}" type="slidenum">
              <a:rPr lang="en-US" smtClean="0"/>
              <a:t>34</a:t>
            </a:fld>
            <a:endParaRPr lang="en-US"/>
          </a:p>
        </p:txBody>
      </p:sp>
    </p:spTree>
    <p:extLst>
      <p:ext uri="{BB962C8B-B14F-4D97-AF65-F5344CB8AC3E}">
        <p14:creationId xmlns:p14="http://schemas.microsoft.com/office/powerpoint/2010/main" val="1169348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Aft>
                <a:spcPts val="1200"/>
              </a:spcAft>
            </a:pPr>
            <a:r>
              <a:rPr lang="en-US" dirty="0">
                <a:solidFill>
                  <a:srgbClr val="FFFFFF"/>
                </a:solidFill>
                <a:latin typeface="Segoe UI Semilight"/>
              </a:rPr>
              <a:t>Surface Hub is an off-the-shelf multi-touch enabled device designed for training and simulation, whereby various types of skills can be acquired in a controlled environment without the need of high cost assets, risk to human life, and co-located instructors. </a:t>
            </a:r>
          </a:p>
          <a:p>
            <a:pPr marL="0" lvl="1">
              <a:spcAft>
                <a:spcPts val="1200"/>
              </a:spcAft>
            </a:pPr>
            <a:endParaRPr lang="en-US" dirty="0">
              <a:solidFill>
                <a:srgbClr val="FFFFFF"/>
              </a:solidFill>
              <a:latin typeface="Segoe UI Semilight"/>
            </a:endParaRPr>
          </a:p>
          <a:p>
            <a:pPr marL="0" lvl="1">
              <a:spcAft>
                <a:spcPts val="1200"/>
              </a:spcAft>
            </a:pPr>
            <a:r>
              <a:rPr lang="en-US" b="1" dirty="0">
                <a:solidFill>
                  <a:srgbClr val="FFFFFF"/>
                </a:solidFill>
                <a:latin typeface="Segoe UI Semilight"/>
              </a:rPr>
              <a:t>Scenario</a:t>
            </a:r>
            <a:r>
              <a:rPr lang="en-US" b="1" baseline="0" dirty="0">
                <a:solidFill>
                  <a:srgbClr val="FFFFFF"/>
                </a:solidFill>
                <a:latin typeface="Segoe UI Semilight"/>
              </a:rPr>
              <a:t> 1: </a:t>
            </a:r>
            <a:r>
              <a:rPr lang="en-US" b="0" baseline="0" dirty="0">
                <a:solidFill>
                  <a:srgbClr val="FFFFFF"/>
                </a:solidFill>
                <a:latin typeface="Segoe UI Semilight"/>
              </a:rPr>
              <a:t>The trainer has a pre-prepared PowerPoint presentation that he wants to display on Surface Hub’s large screen. Surface Hub is ideal for larger settings like medium and large conference rooms. The 84” model allows three people to comfortably interact with the screen simultaneously. With 4K resolution on a very large display, it also makes a great place to share and analyze data. With natural inking and advanced touch capabilities at its core, the 84” model makes collaborating on a large screen both inviting and easy.</a:t>
            </a:r>
          </a:p>
          <a:p>
            <a:pPr marL="0" lvl="1">
              <a:spcAft>
                <a:spcPts val="1200"/>
              </a:spcAft>
            </a:pPr>
            <a:r>
              <a:rPr lang="en-US" b="1" baseline="0" dirty="0">
                <a:solidFill>
                  <a:srgbClr val="FFFFFF"/>
                </a:solidFill>
                <a:latin typeface="Segoe UI Semilight"/>
              </a:rPr>
              <a:t>Scenario 2: </a:t>
            </a:r>
            <a:r>
              <a:rPr lang="en-US" b="0" baseline="0" dirty="0">
                <a:solidFill>
                  <a:srgbClr val="FFFFFF"/>
                </a:solidFill>
                <a:latin typeface="Segoe UI Semilight"/>
              </a:rPr>
              <a:t>Participants are based in different states. The trainer uses Skype for Business to give each trainee secure access to his teaching materials.</a:t>
            </a:r>
          </a:p>
          <a:p>
            <a:pPr marL="0" lvl="1">
              <a:spcAft>
                <a:spcPts val="1200"/>
              </a:spcAft>
            </a:pPr>
            <a:r>
              <a:rPr lang="en-US" b="1" baseline="0" dirty="0">
                <a:solidFill>
                  <a:srgbClr val="FFFFFF"/>
                </a:solidFill>
                <a:latin typeface="Segoe UI Semilight"/>
              </a:rPr>
              <a:t>Scenario 3: I need help devising a third scenario please.</a:t>
            </a:r>
          </a:p>
          <a:p>
            <a:pPr marL="0" marR="0" lvl="1" indent="0" algn="l" defTabSz="914400" rtl="0" eaLnBrk="1" fontAlgn="auto" latinLnBrk="0" hangingPunct="1">
              <a:lnSpc>
                <a:spcPct val="100000"/>
              </a:lnSpc>
              <a:spcBef>
                <a:spcPts val="0"/>
              </a:spcBef>
              <a:spcAft>
                <a:spcPts val="1200"/>
              </a:spcAft>
              <a:buClrTx/>
              <a:buSzTx/>
              <a:buFontTx/>
              <a:buNone/>
              <a:tabLst/>
              <a:defRPr/>
            </a:pPr>
            <a:endParaRPr lang="en-US" dirty="0">
              <a:solidFill>
                <a:srgbClr val="FFFFFF"/>
              </a:solidFill>
              <a:latin typeface="Segoe UI Semilight"/>
            </a:endParaRPr>
          </a:p>
          <a:p>
            <a:pPr marL="0" marR="0" lvl="1" indent="0" algn="l" defTabSz="914400" rtl="0" eaLnBrk="1" fontAlgn="auto" latinLnBrk="0" hangingPunct="1">
              <a:lnSpc>
                <a:spcPct val="100000"/>
              </a:lnSpc>
              <a:spcBef>
                <a:spcPts val="0"/>
              </a:spcBef>
              <a:spcAft>
                <a:spcPts val="1200"/>
              </a:spcAft>
              <a:buClrTx/>
              <a:buSzTx/>
              <a:buFontTx/>
              <a:buNone/>
              <a:tabLst/>
              <a:defRPr/>
            </a:pPr>
            <a:r>
              <a:rPr lang="en-US" dirty="0">
                <a:solidFill>
                  <a:srgbClr val="FFFFFF"/>
                </a:solidFill>
                <a:latin typeface="Segoe UI Semilight"/>
              </a:rPr>
              <a:t>The key features that</a:t>
            </a:r>
            <a:r>
              <a:rPr lang="en-US" baseline="0" dirty="0">
                <a:solidFill>
                  <a:srgbClr val="FFFFFF"/>
                </a:solidFill>
                <a:latin typeface="Segoe UI Semilight"/>
              </a:rPr>
              <a:t> empower this scenario are:</a:t>
            </a:r>
          </a:p>
          <a:p>
            <a:pPr marL="0" marR="0" lvl="1" indent="0" algn="l" defTabSz="914400" rtl="0" eaLnBrk="1" fontAlgn="auto" latinLnBrk="0" hangingPunct="1">
              <a:lnSpc>
                <a:spcPct val="100000"/>
              </a:lnSpc>
              <a:spcBef>
                <a:spcPts val="0"/>
              </a:spcBef>
              <a:spcAft>
                <a:spcPts val="1200"/>
              </a:spcAft>
              <a:buClrTx/>
              <a:buSzTx/>
              <a:buFontTx/>
              <a:buNone/>
              <a:tabLst/>
              <a:defRPr/>
            </a:pPr>
            <a:endParaRPr lang="en-US" baseline="0" dirty="0">
              <a:solidFill>
                <a:srgbClr val="FFFFFF"/>
              </a:solidFill>
              <a:latin typeface="Segoe UI Semilight"/>
            </a:endParaRPr>
          </a:p>
          <a:p>
            <a:pPr marL="1714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a:solidFill>
                  <a:srgbClr val="FFFFFF"/>
                </a:solidFill>
                <a:latin typeface="Segoe UI Semilight"/>
              </a:rPr>
              <a:t>Large screen apps</a:t>
            </a:r>
          </a:p>
          <a:p>
            <a:pPr marL="1714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a:solidFill>
                  <a:srgbClr val="FFFFFF"/>
                </a:solidFill>
                <a:latin typeface="Segoe UI Semilight"/>
              </a:rPr>
              <a:t>Premium A/V experience</a:t>
            </a:r>
          </a:p>
          <a:p>
            <a:pPr marL="1714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a:solidFill>
                  <a:srgbClr val="FFFFFF"/>
                </a:solidFill>
                <a:latin typeface="Segoe UI Semilight"/>
              </a:rPr>
              <a:t>Familiar LOB solutions</a:t>
            </a:r>
            <a:endParaRPr lang="en-US" dirty="0">
              <a:solidFill>
                <a:srgbClr val="FFFFFF"/>
              </a:solidFill>
              <a:latin typeface="Segoe UI Semilight"/>
            </a:endParaRPr>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04493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results – in terms of efficiency, productivity and cost-savings - speak for themselves.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79693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results – in terms of efficiency, productivity and cost-savings - speak for themselves.</a:t>
            </a:r>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1737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227840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283544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83718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a:p>
            <a:pPr rtl="0" fontAlgn="base"/>
            <a:r>
              <a:rPr lang="en-US" sz="1200" b="1" i="1" u="none" strike="noStrike" kern="1200" dirty="0">
                <a:solidFill>
                  <a:schemeClr val="tx1"/>
                </a:solidFill>
                <a:effectLst/>
                <a:latin typeface="+mn-lt"/>
                <a:ea typeface="+mn-ea"/>
                <a:cs typeface="+mn-cs"/>
              </a:rPr>
              <a:t>The bullets below are a prompt for some of these key themes</a:t>
            </a:r>
            <a:r>
              <a:rPr lang="en-US" sz="1200" b="1" i="1" u="none" strike="noStrike" kern="1200" baseline="0" dirty="0">
                <a:solidFill>
                  <a:schemeClr val="tx1"/>
                </a:solidFill>
                <a:effectLst/>
                <a:latin typeface="+mn-lt"/>
                <a:ea typeface="+mn-ea"/>
                <a:cs typeface="+mn-cs"/>
              </a:rPr>
              <a:t> on this slide</a:t>
            </a:r>
            <a:r>
              <a:rPr lang="en-US" sz="1200" b="1" i="1" u="none" strike="noStrike" kern="1200" dirty="0">
                <a:solidFill>
                  <a:schemeClr val="tx1"/>
                </a:solidFill>
                <a:effectLst/>
                <a:latin typeface="+mn-lt"/>
                <a:ea typeface="+mn-ea"/>
                <a:cs typeface="+mn-cs"/>
              </a:rPr>
              <a:t>. Pick and choose, and bring in others, to suit your customer.</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The government landscape is changing. This is not a digital disruption—it is a digital transformation</a:t>
            </a:r>
            <a:r>
              <a:rPr lang="en-US" sz="1200" b="1" i="1" kern="1200" dirty="0">
                <a:solidFill>
                  <a:schemeClr val="tx1"/>
                </a:solidFill>
                <a:effectLst/>
                <a:latin typeface="Segoe UI Light" pitchFamily="34" charset="0"/>
                <a:ea typeface="+mn-ea"/>
                <a:cs typeface="+mn-cs"/>
              </a:rPr>
              <a:t>. </a:t>
            </a:r>
            <a:r>
              <a:rPr lang="en-US" sz="1200" kern="1200" dirty="0">
                <a:solidFill>
                  <a:schemeClr val="tx1"/>
                </a:solidFill>
                <a:effectLst/>
                <a:latin typeface="Segoe UI Light" pitchFamily="34" charset="0"/>
                <a:ea typeface="+mn-ea"/>
                <a:cs typeface="+mn-cs"/>
              </a:rPr>
              <a:t>Globally, government CIOs estimate that 44 percent of business processes are now undergoing digital change, with 62 percent to be impacted within two years and </a:t>
            </a:r>
            <a:r>
              <a:rPr lang="en-US" sz="1200" b="1" kern="1200" dirty="0">
                <a:solidFill>
                  <a:schemeClr val="tx1"/>
                </a:solidFill>
                <a:effectLst/>
                <a:latin typeface="Segoe UI Light" pitchFamily="34" charset="0"/>
                <a:ea typeface="+mn-ea"/>
                <a:cs typeface="+mn-cs"/>
              </a:rPr>
              <a:t>80 percent within five years</a:t>
            </a:r>
            <a:r>
              <a:rPr lang="en-US" sz="1200" kern="1200" dirty="0">
                <a:solidFill>
                  <a:schemeClr val="tx1"/>
                </a:solidFill>
                <a:effectLst/>
                <a:latin typeface="Segoe UI Light" pitchFamily="34" charset="0"/>
                <a:ea typeface="+mn-ea"/>
                <a:cs typeface="+mn-cs"/>
              </a:rPr>
              <a:t>.</a:t>
            </a:r>
            <a:r>
              <a:rPr lang="en-US" sz="1200" kern="1200" baseline="30000" dirty="0">
                <a:solidFill>
                  <a:schemeClr val="tx1"/>
                </a:solidFill>
                <a:effectLst/>
                <a:latin typeface="Segoe UI Light" pitchFamily="34" charset="0"/>
                <a:ea typeface="+mn-ea"/>
                <a:cs typeface="+mn-cs"/>
              </a:rPr>
              <a:t> </a:t>
            </a:r>
            <a:r>
              <a:rPr lang="en-US" sz="1200" b="0" u="none" kern="1200" baseline="30000" dirty="0">
                <a:solidFill>
                  <a:schemeClr val="tx1"/>
                </a:solidFill>
                <a:latin typeface="Segoe UI Light" pitchFamily="34" charset="0"/>
                <a:ea typeface="+mn-ea"/>
                <a:cs typeface="+mn-cs"/>
              </a:rPr>
              <a:t> </a:t>
            </a:r>
            <a:r>
              <a:rPr lang="en-US" sz="1200" u="sng" kern="1200" dirty="0">
                <a:solidFill>
                  <a:schemeClr val="tx1"/>
                </a:solidFill>
                <a:effectLst/>
                <a:latin typeface="Segoe UI Light" pitchFamily="34" charset="0"/>
                <a:ea typeface="+mn-ea"/>
                <a:cs typeface="+mn-cs"/>
                <a:hlinkClick r:id="rId3"/>
              </a:rPr>
              <a:t>http://www.gartner.com/newsroom/id/3239917</a:t>
            </a:r>
            <a:r>
              <a:rPr lang="en-US" sz="1200" kern="1200" dirty="0">
                <a:solidFill>
                  <a:schemeClr val="tx1"/>
                </a:solidFill>
                <a:effectLst/>
                <a:latin typeface="Segoe UI Light" pitchFamily="34" charset="0"/>
                <a:ea typeface="+mn-ea"/>
                <a:cs typeface="+mn-cs"/>
              </a:rPr>
              <a:t> </a:t>
            </a:r>
          </a:p>
          <a:p>
            <a:pPr marL="171450" indent="-171450">
              <a:buFont typeface="Arial" charset="0"/>
              <a:buChar char="•"/>
            </a:pPr>
            <a:r>
              <a:rPr lang="en-US" sz="1200" kern="1200" dirty="0">
                <a:solidFill>
                  <a:schemeClr val="tx1"/>
                </a:solidFill>
                <a:effectLst/>
                <a:latin typeface="Segoe UI Light" pitchFamily="34" charset="0"/>
                <a:ea typeface="+mn-ea"/>
                <a:cs typeface="+mn-cs"/>
              </a:rPr>
              <a:t>Government leaders look to enhanced technology and its ability to help them get an aggregated perspective of what’s going on in their agency, to </a:t>
            </a:r>
            <a:r>
              <a:rPr lang="en-US" sz="1200" b="1" kern="1200" dirty="0">
                <a:solidFill>
                  <a:schemeClr val="tx1"/>
                </a:solidFill>
                <a:effectLst/>
                <a:latin typeface="Segoe UI Light" pitchFamily="34" charset="0"/>
                <a:ea typeface="+mn-ea"/>
                <a:cs typeface="+mn-cs"/>
              </a:rPr>
              <a:t>enhance their decision making abilities. </a:t>
            </a:r>
            <a:r>
              <a:rPr lang="en-US" sz="1200" kern="1200" dirty="0">
                <a:solidFill>
                  <a:schemeClr val="tx1"/>
                </a:solidFill>
                <a:effectLst/>
                <a:latin typeface="Segoe UI Light" pitchFamily="34" charset="0"/>
                <a:ea typeface="+mn-ea"/>
                <a:cs typeface="+mn-cs"/>
              </a:rPr>
              <a:t>This can include situational awareness, citizen input, budgets, and data from multiple/diverse information sources.</a:t>
            </a:r>
          </a:p>
          <a:p>
            <a:pPr marL="171450" indent="-171450">
              <a:buFont typeface="Arial" charset="0"/>
              <a:buChar char="•"/>
            </a:pPr>
            <a:r>
              <a:rPr lang="en-US" sz="1200" kern="1200" dirty="0">
                <a:solidFill>
                  <a:schemeClr val="tx1"/>
                </a:solidFill>
                <a:effectLst/>
                <a:latin typeface="Segoe UI Light" pitchFamily="34" charset="0"/>
                <a:ea typeface="+mn-ea"/>
                <a:cs typeface="+mn-cs"/>
              </a:rPr>
              <a:t>As well, </a:t>
            </a:r>
            <a:r>
              <a:rPr lang="en-US" sz="1200" b="1" kern="1200" dirty="0">
                <a:solidFill>
                  <a:schemeClr val="tx1"/>
                </a:solidFill>
                <a:effectLst/>
                <a:latin typeface="Segoe UI Light" pitchFamily="34" charset="0"/>
                <a:ea typeface="+mn-ea"/>
                <a:cs typeface="+mn-cs"/>
              </a:rPr>
              <a:t>mobility and collaboration are paramount</a:t>
            </a:r>
            <a:r>
              <a:rPr lang="en-US" sz="1200" kern="1200" dirty="0">
                <a:solidFill>
                  <a:schemeClr val="tx1"/>
                </a:solidFill>
                <a:effectLst/>
                <a:latin typeface="Segoe UI Light" pitchFamily="34" charset="0"/>
                <a:ea typeface="+mn-ea"/>
                <a:cs typeface="+mn-cs"/>
              </a:rPr>
              <a:t>. Modern governments seek to empower field workers with enriched mobile experiences across devices so they can stay in sync while working in the field and so that remote government workers have the flexibility to work from virtually anywhere, anytime.</a:t>
            </a:r>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4</a:t>
            </a:fld>
            <a:endParaRPr lang="en-US"/>
          </a:p>
        </p:txBody>
      </p:sp>
    </p:spTree>
    <p:extLst>
      <p:ext uri="{BB962C8B-B14F-4D97-AF65-F5344CB8AC3E}">
        <p14:creationId xmlns:p14="http://schemas.microsoft.com/office/powerpoint/2010/main" val="9368971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just take our word</a:t>
            </a:r>
            <a:r>
              <a:rPr lang="en-GB" baseline="0" dirty="0"/>
              <a:t> for it. </a:t>
            </a:r>
          </a:p>
          <a:p>
            <a:r>
              <a:rPr lang="en-GB" baseline="0" dirty="0"/>
              <a:t>A Forrester Total Economic Impact study has studied the financial benefits on organizations.</a:t>
            </a:r>
            <a:endParaRPr lang="en-GB" dirty="0"/>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0892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B2A3DD3-6777-4459-897E-3211381F3236}" type="slidenum">
              <a:rPr lang="en-US" smtClean="0"/>
              <a:t>43</a:t>
            </a:fld>
            <a:endParaRPr lang="en-US"/>
          </a:p>
        </p:txBody>
      </p:sp>
    </p:spTree>
    <p:extLst>
      <p:ext uri="{BB962C8B-B14F-4D97-AF65-F5344CB8AC3E}">
        <p14:creationId xmlns:p14="http://schemas.microsoft.com/office/powerpoint/2010/main" val="1598774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2A3DD3-6777-4459-897E-3211381F3236}" type="slidenum">
              <a:rPr lang="en-US" smtClean="0"/>
              <a:t>44</a:t>
            </a:fld>
            <a:endParaRPr lang="en-US"/>
          </a:p>
        </p:txBody>
      </p:sp>
    </p:spTree>
    <p:extLst>
      <p:ext uri="{BB962C8B-B14F-4D97-AF65-F5344CB8AC3E}">
        <p14:creationId xmlns:p14="http://schemas.microsoft.com/office/powerpoint/2010/main" val="180488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With the transition to a more mobile and collaborative environment comes new vulnerabilities, increased regulation, and</a:t>
            </a:r>
            <a:r>
              <a:rPr lang="en-US" sz="1200" kern="1200" baseline="0" dirty="0">
                <a:solidFill>
                  <a:schemeClr val="tx1"/>
                </a:solidFill>
                <a:effectLst/>
                <a:latin typeface="Segoe UI Light" pitchFamily="34" charset="0"/>
                <a:ea typeface="+mn-ea"/>
                <a:cs typeface="+mn-cs"/>
              </a:rPr>
              <a:t> increasing</a:t>
            </a:r>
            <a:r>
              <a:rPr lang="en-US" sz="1200" kern="1200" dirty="0">
                <a:solidFill>
                  <a:schemeClr val="tx1"/>
                </a:solidFill>
                <a:effectLst/>
                <a:latin typeface="Segoe UI Light" pitchFamily="34" charset="0"/>
                <a:ea typeface="+mn-ea"/>
                <a:cs typeface="+mn-cs"/>
              </a:rPr>
              <a:t> security budgets.</a:t>
            </a:r>
          </a:p>
          <a:p>
            <a:pPr marL="171450" lvl="0" indent="-171450">
              <a:buFont typeface="Arial" panose="020B0604020202020204" pitchFamily="34" charset="0"/>
              <a:buChar char="•"/>
            </a:pPr>
            <a:r>
              <a:rPr lang="en-US" sz="1200" kern="1200" dirty="0">
                <a:solidFill>
                  <a:schemeClr val="tx1"/>
                </a:solidFill>
                <a:effectLst/>
                <a:latin typeface="Segoe UI Light" pitchFamily="34" charset="0"/>
                <a:ea typeface="+mn-ea"/>
                <a:cs typeface="+mn-cs"/>
              </a:rPr>
              <a:t>Data breaches of government information can be costly and damaging to a government’s trustworthiness and reliability.</a:t>
            </a:r>
          </a:p>
          <a:p>
            <a:endParaRPr lang="en-GB" b="1" i="1"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Segoe UI Light" pitchFamily="34" charset="0"/>
                <a:ea typeface="+mn-ea"/>
                <a:cs typeface="+mn-cs"/>
              </a:rPr>
              <a:t>Stats and facts for each bullet point: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Segoe UI Light" pitchFamily="34" charset="0"/>
                <a:ea typeface="+mn-ea"/>
                <a:cs typeface="+mn-cs"/>
              </a:rPr>
              <a:t>30 Billion Unique IP Connections to Internet. Source: </a:t>
            </a:r>
            <a:r>
              <a:rPr lang="en-GB" sz="1200" dirty="0">
                <a:latin typeface="Segoe UI" panose="020B0502040204020203" pitchFamily="34" charset="0"/>
                <a:cs typeface="Segoe UI" panose="020B0502040204020203" pitchFamily="34" charset="0"/>
              </a:rPr>
              <a:t>http://</a:t>
            </a:r>
            <a:r>
              <a:rPr lang="en-GB" sz="1200" dirty="0" err="1">
                <a:latin typeface="Segoe UI" panose="020B0502040204020203" pitchFamily="34" charset="0"/>
                <a:cs typeface="Segoe UI" panose="020B0502040204020203" pitchFamily="34" charset="0"/>
              </a:rPr>
              <a:t>www.gartner.com</a:t>
            </a:r>
            <a:r>
              <a:rPr lang="en-GB" sz="1200" dirty="0">
                <a:latin typeface="Segoe UI" panose="020B0502040204020203" pitchFamily="34" charset="0"/>
                <a:cs typeface="Segoe UI" panose="020B0502040204020203" pitchFamily="34" charset="0"/>
              </a:rPr>
              <a:t>/newsroom/id/2602817, </a:t>
            </a:r>
            <a:r>
              <a:rPr lang="pt-BR" sz="1200" dirty="0" err="1">
                <a:solidFill>
                  <a:schemeClr val="bg2">
                    <a:lumMod val="25000"/>
                  </a:schemeClr>
                </a:solidFill>
              </a:rPr>
              <a:t>http</a:t>
            </a:r>
            <a:r>
              <a:rPr lang="pt-BR" sz="1200" dirty="0">
                <a:solidFill>
                  <a:schemeClr val="bg2">
                    <a:lumMod val="25000"/>
                  </a:schemeClr>
                </a:solidFill>
              </a:rPr>
              <a:t>://</a:t>
            </a:r>
            <a:r>
              <a:rPr lang="pt-BR" sz="1200" dirty="0" err="1">
                <a:solidFill>
                  <a:schemeClr val="bg2">
                    <a:lumMod val="25000"/>
                  </a:schemeClr>
                </a:solidFill>
              </a:rPr>
              <a:t>www.statista.com</a:t>
            </a:r>
            <a:r>
              <a:rPr lang="pt-BR" sz="1200" dirty="0">
                <a:solidFill>
                  <a:schemeClr val="bg2">
                    <a:lumMod val="25000"/>
                  </a:schemeClr>
                </a:solidFill>
              </a:rPr>
              <a:t>/</a:t>
            </a:r>
            <a:r>
              <a:rPr lang="pt-BR" sz="1200" dirty="0" err="1">
                <a:solidFill>
                  <a:schemeClr val="bg2">
                    <a:lumMod val="25000"/>
                  </a:schemeClr>
                </a:solidFill>
              </a:rPr>
              <a:t>statistics</a:t>
            </a:r>
            <a:r>
              <a:rPr lang="pt-BR" sz="1200" dirty="0">
                <a:solidFill>
                  <a:schemeClr val="bg2">
                    <a:lumMod val="25000"/>
                  </a:schemeClr>
                </a:solidFill>
              </a:rPr>
              <a:t>/219750/global-mobile-internet-</a:t>
            </a:r>
            <a:r>
              <a:rPr lang="pt-BR" sz="1200" dirty="0" err="1">
                <a:solidFill>
                  <a:schemeClr val="bg2">
                    <a:lumMod val="25000"/>
                  </a:schemeClr>
                </a:solidFill>
              </a:rPr>
              <a:t>device</a:t>
            </a:r>
            <a:r>
              <a:rPr lang="pt-BR" sz="1200" dirty="0">
                <a:solidFill>
                  <a:schemeClr val="bg2">
                    <a:lumMod val="25000"/>
                  </a:schemeClr>
                </a:solidFill>
              </a:rPr>
              <a:t>-</a:t>
            </a:r>
            <a:r>
              <a:rPr lang="pt-BR" sz="1200" dirty="0" err="1">
                <a:solidFill>
                  <a:schemeClr val="bg2">
                    <a:lumMod val="25000"/>
                  </a:schemeClr>
                </a:solidFill>
              </a:rPr>
              <a:t>market-size-forecast</a:t>
            </a:r>
            <a:r>
              <a:rPr lang="pt-BR" sz="1200" dirty="0">
                <a:solidFill>
                  <a:schemeClr val="bg2">
                    <a:lumMod val="25000"/>
                  </a:schemeClr>
                </a:solidFill>
              </a:rPr>
              <a: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Segoe UI Light" pitchFamily="34" charset="0"/>
                <a:ea typeface="+mn-ea"/>
                <a:cs typeface="+mn-cs"/>
              </a:rPr>
              <a:t>10 Billion Mobile Devices. Source: </a:t>
            </a:r>
            <a:r>
              <a:rPr lang="pt-BR" sz="1200" dirty="0" err="1">
                <a:solidFill>
                  <a:schemeClr val="bg2">
                    <a:lumMod val="25000"/>
                  </a:schemeClr>
                </a:solidFill>
              </a:rPr>
              <a:t>http</a:t>
            </a:r>
            <a:r>
              <a:rPr lang="pt-BR" sz="1200" dirty="0">
                <a:solidFill>
                  <a:schemeClr val="bg2">
                    <a:lumMod val="25000"/>
                  </a:schemeClr>
                </a:solidFill>
              </a:rPr>
              <a:t>://</a:t>
            </a:r>
            <a:r>
              <a:rPr lang="pt-BR" sz="1200" dirty="0" err="1">
                <a:solidFill>
                  <a:schemeClr val="bg2">
                    <a:lumMod val="25000"/>
                  </a:schemeClr>
                </a:solidFill>
              </a:rPr>
              <a:t>www.statista.com</a:t>
            </a:r>
            <a:r>
              <a:rPr lang="pt-BR" sz="1200" dirty="0">
                <a:solidFill>
                  <a:schemeClr val="bg2">
                    <a:lumMod val="25000"/>
                  </a:schemeClr>
                </a:solidFill>
              </a:rPr>
              <a:t>/</a:t>
            </a:r>
            <a:r>
              <a:rPr lang="pt-BR" sz="1200" dirty="0" err="1">
                <a:solidFill>
                  <a:schemeClr val="bg2">
                    <a:lumMod val="25000"/>
                  </a:schemeClr>
                </a:solidFill>
              </a:rPr>
              <a:t>statistics</a:t>
            </a:r>
            <a:r>
              <a:rPr lang="pt-BR" sz="1200" dirty="0">
                <a:solidFill>
                  <a:schemeClr val="bg2">
                    <a:lumMod val="25000"/>
                  </a:schemeClr>
                </a:solidFill>
              </a:rPr>
              <a:t>/219750/global-mobile-internet-</a:t>
            </a:r>
            <a:r>
              <a:rPr lang="pt-BR" sz="1200" dirty="0" err="1">
                <a:solidFill>
                  <a:schemeClr val="bg2">
                    <a:lumMod val="25000"/>
                  </a:schemeClr>
                </a:solidFill>
              </a:rPr>
              <a:t>device</a:t>
            </a:r>
            <a:r>
              <a:rPr lang="pt-BR" sz="1200" dirty="0">
                <a:solidFill>
                  <a:schemeClr val="bg2">
                    <a:lumMod val="25000"/>
                  </a:schemeClr>
                </a:solidFill>
              </a:rPr>
              <a:t>-</a:t>
            </a:r>
            <a:r>
              <a:rPr lang="pt-BR" sz="1200" dirty="0" err="1">
                <a:solidFill>
                  <a:schemeClr val="bg2">
                    <a:lumMod val="25000"/>
                  </a:schemeClr>
                </a:solidFill>
              </a:rPr>
              <a:t>market-size-forecast</a:t>
            </a:r>
            <a:r>
              <a:rPr lang="pt-BR" sz="1200" dirty="0">
                <a:solidFill>
                  <a:schemeClr val="bg2">
                    <a:lumMod val="25000"/>
                  </a:schemeClr>
                </a:solidFill>
              </a:rPr>
              <a:t>/</a:t>
            </a:r>
            <a:endParaRPr lang="en-US" sz="1200" kern="1200" dirty="0">
              <a:solidFill>
                <a:schemeClr val="tx1"/>
              </a:solidFill>
              <a:effectLst/>
              <a:latin typeface="Segoe UI Light" pitchFamily="34" charset="0"/>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Segoe UI Light" pitchFamily="34" charset="0"/>
                <a:ea typeface="+mn-ea"/>
                <a:cs typeface="+mn-cs"/>
              </a:rPr>
              <a:t>The average global cost of a single data breach incident is US$4 million, up from US$3.8 million in 2015.</a:t>
            </a:r>
            <a:r>
              <a:rPr lang="en-US" sz="1200" kern="1200" baseline="30000" dirty="0">
                <a:solidFill>
                  <a:schemeClr val="tx1"/>
                </a:solidFill>
                <a:effectLst/>
                <a:latin typeface="Segoe UI Light" pitchFamily="34" charset="0"/>
                <a:ea typeface="+mn-ea"/>
                <a:cs typeface="+mn-cs"/>
              </a:rPr>
              <a:t> </a:t>
            </a:r>
            <a:r>
              <a:rPr lang="en-US" sz="1200" kern="1200" baseline="0" dirty="0">
                <a:solidFill>
                  <a:schemeClr val="tx1"/>
                </a:solidFill>
                <a:effectLst/>
                <a:latin typeface="Segoe UI Light" pitchFamily="34" charset="0"/>
                <a:ea typeface="+mn-ea"/>
                <a:cs typeface="+mn-cs"/>
              </a:rPr>
              <a:t>Source: </a:t>
            </a:r>
            <a:r>
              <a:rPr lang="en-US" sz="1200" kern="1200" dirty="0">
                <a:solidFill>
                  <a:schemeClr val="tx1"/>
                </a:solidFill>
                <a:effectLst/>
                <a:latin typeface="Segoe UI Light" pitchFamily="34" charset="0"/>
                <a:ea typeface="+mn-ea"/>
                <a:cs typeface="+mn-cs"/>
              </a:rPr>
              <a:t>A 2016 study by IBM and </a:t>
            </a:r>
            <a:r>
              <a:rPr lang="en-US" sz="1200" kern="1200" dirty="0" err="1">
                <a:solidFill>
                  <a:schemeClr val="tx1"/>
                </a:solidFill>
                <a:effectLst/>
                <a:latin typeface="Segoe UI Light" pitchFamily="34" charset="0"/>
                <a:ea typeface="+mn-ea"/>
                <a:cs typeface="+mn-cs"/>
              </a:rPr>
              <a:t>Ponemon</a:t>
            </a:r>
            <a:r>
              <a:rPr lang="en-US" sz="1200" kern="1200" dirty="0">
                <a:solidFill>
                  <a:schemeClr val="tx1"/>
                </a:solidFill>
                <a:effectLst/>
                <a:latin typeface="Segoe UI Light" pitchFamily="34" charset="0"/>
                <a:ea typeface="+mn-ea"/>
                <a:cs typeface="+mn-cs"/>
              </a:rPr>
              <a:t> Institute,  </a:t>
            </a:r>
            <a:r>
              <a:rPr lang="en-US" sz="1200" b="1" i="1" kern="1200" dirty="0">
                <a:solidFill>
                  <a:schemeClr val="tx1"/>
                </a:solidFill>
                <a:effectLst/>
                <a:latin typeface="Segoe UI Light" pitchFamily="34" charset="0"/>
                <a:ea typeface="+mn-ea"/>
                <a:cs typeface="+mn-cs"/>
              </a:rPr>
              <a:t>&lt;Note to Presenter: </a:t>
            </a:r>
            <a:r>
              <a:rPr lang="en-US" sz="1200" b="0" i="1" kern="1200" dirty="0">
                <a:solidFill>
                  <a:schemeClr val="tx1"/>
                </a:solidFill>
                <a:effectLst/>
                <a:latin typeface="Segoe UI Light" pitchFamily="34" charset="0"/>
                <a:ea typeface="+mn-ea"/>
                <a:cs typeface="+mn-cs"/>
              </a:rPr>
              <a:t>This stat is not specific to government.</a:t>
            </a:r>
            <a:r>
              <a:rPr lang="en-US" sz="1200" b="1" i="1" kern="1200" dirty="0">
                <a:solidFill>
                  <a:schemeClr val="tx1"/>
                </a:solidFill>
                <a:effectLst/>
                <a:latin typeface="Segoe UI Light" pitchFamily="34" charset="0"/>
                <a:ea typeface="+mn-ea"/>
                <a:cs typeface="+mn-cs"/>
              </a:rPr>
              <a:t>&gt;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Ransomware is evolving</a:t>
            </a:r>
            <a:r>
              <a:rPr lang="en-US" sz="1200" kern="1200" dirty="0">
                <a:solidFill>
                  <a:schemeClr val="tx1"/>
                </a:solidFill>
                <a:effectLst/>
                <a:latin typeface="Segoe UI Light" pitchFamily="34" charset="0"/>
                <a:ea typeface="+mn-ea"/>
                <a:cs typeface="+mn-cs"/>
              </a:rPr>
              <a:t>, increasingly targeting organizations rather than consumers. Although most ransomware is still spread via phishing, newer ransomware families are much more damaging than earlier versions. All early versions of ransomware (</a:t>
            </a:r>
            <a:r>
              <a:rPr lang="en-US" sz="1200" kern="1200" dirty="0" err="1">
                <a:solidFill>
                  <a:schemeClr val="tx1"/>
                </a:solidFill>
                <a:effectLst/>
                <a:latin typeface="Segoe UI Light" pitchFamily="34" charset="0"/>
                <a:ea typeface="+mn-ea"/>
                <a:cs typeface="+mn-cs"/>
              </a:rPr>
              <a:t>CryptoLocker</a:t>
            </a:r>
            <a:r>
              <a:rPr lang="en-US" sz="1200" kern="1200" dirty="0">
                <a:solidFill>
                  <a:schemeClr val="tx1"/>
                </a:solidFill>
                <a:effectLst/>
                <a:latin typeface="Segoe UI Light" pitchFamily="34" charset="0"/>
                <a:ea typeface="+mn-ea"/>
                <a:cs typeface="+mn-cs"/>
              </a:rPr>
              <a:t>, </a:t>
            </a:r>
            <a:r>
              <a:rPr lang="en-US" sz="1200" kern="1200" dirty="0" err="1">
                <a:solidFill>
                  <a:schemeClr val="tx1"/>
                </a:solidFill>
                <a:effectLst/>
                <a:latin typeface="Segoe UI Light" pitchFamily="34" charset="0"/>
                <a:ea typeface="+mn-ea"/>
                <a:cs typeface="+mn-cs"/>
              </a:rPr>
              <a:t>CryptoWall</a:t>
            </a:r>
            <a:r>
              <a:rPr lang="en-US" sz="1200" kern="1200" dirty="0">
                <a:solidFill>
                  <a:schemeClr val="tx1"/>
                </a:solidFill>
                <a:effectLst/>
                <a:latin typeface="Segoe UI Light" pitchFamily="34" charset="0"/>
                <a:ea typeface="+mn-ea"/>
                <a:cs typeface="+mn-cs"/>
              </a:rPr>
              <a:t>, </a:t>
            </a:r>
            <a:r>
              <a:rPr lang="en-US" sz="1200" kern="1200" dirty="0" err="1">
                <a:solidFill>
                  <a:schemeClr val="tx1"/>
                </a:solidFill>
                <a:effectLst/>
                <a:latin typeface="Segoe UI Light" pitchFamily="34" charset="0"/>
                <a:ea typeface="+mn-ea"/>
                <a:cs typeface="+mn-cs"/>
              </a:rPr>
              <a:t>Locky</a:t>
            </a:r>
            <a:r>
              <a:rPr lang="en-US" sz="1200" kern="1200" dirty="0">
                <a:solidFill>
                  <a:schemeClr val="tx1"/>
                </a:solidFill>
                <a:effectLst/>
                <a:latin typeface="Segoe UI Light" pitchFamily="34" charset="0"/>
                <a:ea typeface="+mn-ea"/>
                <a:cs typeface="+mn-cs"/>
              </a:rPr>
              <a:t>) encrypted files, both local and on network share, and left computers operational. The newer versions, like </a:t>
            </a:r>
            <a:r>
              <a:rPr lang="en-US" sz="1200" kern="1200" dirty="0" err="1">
                <a:solidFill>
                  <a:schemeClr val="tx1"/>
                </a:solidFill>
                <a:effectLst/>
                <a:latin typeface="Segoe UI Light" pitchFamily="34" charset="0"/>
                <a:ea typeface="+mn-ea"/>
                <a:cs typeface="+mn-cs"/>
              </a:rPr>
              <a:t>Petya</a:t>
            </a:r>
            <a:r>
              <a:rPr lang="en-US" sz="1200" kern="1200" dirty="0">
                <a:solidFill>
                  <a:schemeClr val="tx1"/>
                </a:solidFill>
                <a:effectLst/>
                <a:latin typeface="Segoe UI Light" pitchFamily="34" charset="0"/>
                <a:ea typeface="+mn-ea"/>
                <a:cs typeface="+mn-cs"/>
              </a:rPr>
              <a:t>, encrypt the file system structures and render an entire machine unusable.</a:t>
            </a:r>
            <a:r>
              <a:rPr lang="en-US" sz="1200" kern="1200" baseline="30000" dirty="0">
                <a:solidFill>
                  <a:schemeClr val="tx1"/>
                </a:solidFill>
                <a:effectLst/>
                <a:latin typeface="Segoe UI Light" pitchFamily="34" charset="0"/>
                <a:ea typeface="+mn-ea"/>
                <a:cs typeface="+mn-cs"/>
              </a:rPr>
              <a:t> </a:t>
            </a:r>
            <a:r>
              <a:rPr lang="en-US" sz="1200" kern="1200" baseline="0" dirty="0">
                <a:solidFill>
                  <a:schemeClr val="tx1"/>
                </a:solidFill>
                <a:effectLst/>
                <a:latin typeface="Segoe UI Light" pitchFamily="34" charset="0"/>
                <a:ea typeface="+mn-ea"/>
                <a:cs typeface="+mn-cs"/>
              </a:rPr>
              <a:t>Source: </a:t>
            </a:r>
            <a:r>
              <a:rPr lang="en-US" sz="1200" u="sng" kern="1200" dirty="0">
                <a:solidFill>
                  <a:schemeClr val="tx1"/>
                </a:solidFill>
                <a:effectLst/>
                <a:latin typeface="Segoe UI Light" pitchFamily="34" charset="0"/>
                <a:ea typeface="+mn-ea"/>
                <a:cs typeface="+mn-cs"/>
                <a:hlinkClick r:id="rId3"/>
              </a:rPr>
              <a:t>http://www.bankinfosecurity.com/ransomware-epidemic-prompts-fbi-guidance-a-9008</a:t>
            </a:r>
            <a:r>
              <a:rPr lang="en-US" sz="1200" u="none" kern="1200" dirty="0">
                <a:solidFill>
                  <a:schemeClr val="tx1"/>
                </a:solidFill>
                <a:effectLst/>
                <a:latin typeface="Segoe UI Light" pitchFamily="34" charset="0"/>
                <a:ea typeface="+mn-ea"/>
                <a:cs typeface="+mn-cs"/>
              </a:rPr>
              <a:t>.</a:t>
            </a:r>
            <a:endParaRPr lang="en-US" sz="1200" kern="1200" baseline="300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1" kern="1200" dirty="0">
                <a:solidFill>
                  <a:schemeClr val="tx1"/>
                </a:solidFill>
                <a:effectLst/>
                <a:latin typeface="Segoe UI Light" pitchFamily="34" charset="0"/>
                <a:ea typeface="+mn-ea"/>
                <a:cs typeface="+mn-cs"/>
              </a:rPr>
              <a:t>Increased compliance complexity. </a:t>
            </a:r>
            <a:r>
              <a:rPr lang="en-US" sz="1200" kern="1200" dirty="0">
                <a:solidFill>
                  <a:schemeClr val="tx1"/>
                </a:solidFill>
                <a:effectLst/>
                <a:latin typeface="Segoe UI Light" pitchFamily="34" charset="0"/>
                <a:ea typeface="+mn-ea"/>
                <a:cs typeface="+mn-cs"/>
              </a:rPr>
              <a:t>Security and privacy are major concerns in the data-dependent, cloud-based mobile world of modern government. Concerns are driven by data losses, security agency insider revelations and the undercurrent of increasing cyber-attacks. Data security and privacy are critical to successful governance, stability and growth. Governments around the world have responded by developing policy, legislation, and regulation that agencies and vendors must meet and demonstrate compliance with in order to provide services to the public. The digitization of information and processes along with increasing mobile connectivity presents challenges to securing data and information on premises, a scenario for which many security and privacy policies and compliance rule were developed.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baseline="30000" dirty="0">
              <a:solidFill>
                <a:schemeClr val="tx1"/>
              </a:solidFill>
              <a:effectLst/>
              <a:latin typeface="Segoe UI Light" pitchFamily="34" charset="0"/>
              <a:ea typeface="+mn-ea"/>
              <a:cs typeface="+mn-cs"/>
            </a:endParaRPr>
          </a:p>
          <a:p>
            <a:r>
              <a:rPr lang="en-US" sz="1200" b="1" i="1" kern="1200" dirty="0">
                <a:solidFill>
                  <a:schemeClr val="tx1"/>
                </a:solidFill>
                <a:effectLst/>
                <a:latin typeface="Segoe UI Light" pitchFamily="34" charset="0"/>
                <a:ea typeface="+mn-ea"/>
                <a:cs typeface="+mn-cs"/>
              </a:rPr>
              <a:t>With</a:t>
            </a:r>
            <a:r>
              <a:rPr lang="en-US" sz="1200" b="1" i="1" kern="1200" baseline="0" dirty="0">
                <a:solidFill>
                  <a:schemeClr val="tx1"/>
                </a:solidFill>
                <a:effectLst/>
                <a:latin typeface="Segoe UI Light" pitchFamily="34" charset="0"/>
                <a:ea typeface="+mn-ea"/>
                <a:cs typeface="+mn-cs"/>
              </a:rPr>
              <a:t> enhanced mobility and collaboration, governments need to defend themselves against cyber attacks. We’re now</a:t>
            </a:r>
            <a:r>
              <a:rPr lang="en-GB" b="1" i="1" dirty="0"/>
              <a:t> going to show how the unique combination of Windows 10 and Surface will deliver the results government is looking for.</a:t>
            </a:r>
          </a:p>
          <a:p>
            <a:endParaRPr lang="en-GB" dirty="0"/>
          </a:p>
        </p:txBody>
      </p:sp>
      <p:sp>
        <p:nvSpPr>
          <p:cNvPr id="4" name="Slide Number Placeholder 3"/>
          <p:cNvSpPr>
            <a:spLocks noGrp="1"/>
          </p:cNvSpPr>
          <p:nvPr>
            <p:ph type="sldNum" sz="quarter" idx="10"/>
          </p:nvPr>
        </p:nvSpPr>
        <p:spPr/>
        <p:txBody>
          <a:bodyPr/>
          <a:lstStyle/>
          <a:p>
            <a:fld id="{FB2A3DD3-6777-4459-897E-3211381F3236}" type="slidenum">
              <a:rPr lang="en-US" smtClean="0"/>
              <a:t>5</a:t>
            </a:fld>
            <a:endParaRPr lang="en-US"/>
          </a:p>
        </p:txBody>
      </p:sp>
    </p:spTree>
    <p:extLst>
      <p:ext uri="{BB962C8B-B14F-4D97-AF65-F5344CB8AC3E}">
        <p14:creationId xmlns:p14="http://schemas.microsoft.com/office/powerpoint/2010/main" val="154920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90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a:solidFill>
                  <a:schemeClr val="tx1"/>
                </a:solidFill>
                <a:effectLst/>
                <a:latin typeface="Segoe UI Light" pitchFamily="34" charset="0"/>
                <a:ea typeface="+mn-ea"/>
                <a:cs typeface="+mn-cs"/>
              </a:rPr>
              <a:t>Microsoft’s approach to security is to “protect, detect, and respond.” </a:t>
            </a:r>
            <a:r>
              <a:rPr lang="en-US" sz="900" kern="1200" dirty="0">
                <a:solidFill>
                  <a:schemeClr val="tx1"/>
                </a:solidFill>
                <a:effectLst/>
                <a:latin typeface="Segoe UI Light" pitchFamily="34" charset="0"/>
                <a:ea typeface="+mn-ea"/>
                <a:cs typeface="+mn-cs"/>
              </a:rPr>
              <a:t>Windows 10 helps safeguard your government organization before a breach happens and helps you respond to a breach when one occurs.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kern="1200" dirty="0">
                <a:solidFill>
                  <a:schemeClr val="tx1"/>
                </a:solidFill>
                <a:effectLst/>
                <a:latin typeface="Segoe UI Light" pitchFamily="34" charset="0"/>
                <a:ea typeface="+mn-ea"/>
                <a:cs typeface="+mn-cs"/>
              </a:rPr>
              <a:t>Windows 10 the most secure Windows Microsoft has ever built. It delivers more protection including anti-virus, firewall, and anti-phishing technologies—for the supported lifetime of your device. This means more security features and ongoing updates to help safeguard you against current and future threats and lower costs.</a:t>
            </a:r>
            <a:endParaRPr lang="en-GB"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GB" sz="900" kern="1200" dirty="0">
                <a:solidFill>
                  <a:schemeClr val="tx1"/>
                </a:solidFill>
                <a:effectLst/>
                <a:latin typeface="Segoe UI Light" pitchFamily="34" charset="0"/>
                <a:ea typeface="+mn-ea"/>
                <a:cs typeface="+mn-cs"/>
              </a:rPr>
              <a:t>On our Surface devices</a:t>
            </a:r>
            <a:r>
              <a:rPr lang="en-GB" sz="900" kern="1200" baseline="0" dirty="0">
                <a:solidFill>
                  <a:schemeClr val="tx1"/>
                </a:solidFill>
                <a:effectLst/>
                <a:latin typeface="Segoe UI Light" pitchFamily="34" charset="0"/>
                <a:ea typeface="+mn-ea"/>
                <a:cs typeface="+mn-cs"/>
              </a:rPr>
              <a:t> (not Hub) you can use Surface Enterprise Management Mode to control which features are disabled on the device, which adds more security. Physical access to the PC is required, and a secondary layer of protection - which cannot be managed remotely (only Admin can manage) - can further restrict access via networks.</a:t>
            </a:r>
          </a:p>
          <a:p>
            <a:pPr marL="171450" lvl="0" indent="-171450">
              <a:buFont typeface="Arial" panose="020B0604020202020204" pitchFamily="34" charset="0"/>
              <a:buChar char="•"/>
            </a:pPr>
            <a:endParaRPr lang="en-US" sz="900" kern="1200" baseline="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900" kern="1200" dirty="0">
                <a:solidFill>
                  <a:schemeClr val="tx1"/>
                </a:solidFill>
                <a:effectLst/>
                <a:latin typeface="Segoe UI Light" pitchFamily="34" charset="0"/>
                <a:ea typeface="+mn-ea"/>
                <a:cs typeface="+mn-cs"/>
              </a:rPr>
              <a:t> </a:t>
            </a:r>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Protect,</a:t>
            </a:r>
            <a:r>
              <a:rPr lang="en-US" sz="900" b="1" kern="1200" baseline="0" dirty="0">
                <a:solidFill>
                  <a:schemeClr val="tx1"/>
                </a:solidFill>
                <a:effectLst/>
                <a:latin typeface="Segoe UI Light" pitchFamily="34" charset="0"/>
                <a:ea typeface="+mn-ea"/>
                <a:cs typeface="+mn-cs"/>
              </a:rPr>
              <a:t> Detect &amp; </a:t>
            </a:r>
            <a:r>
              <a:rPr lang="en-US" sz="900" b="1" kern="1200" baseline="0" dirty="0" err="1">
                <a:solidFill>
                  <a:schemeClr val="tx1"/>
                </a:solidFill>
                <a:effectLst/>
                <a:latin typeface="Segoe UI Light" pitchFamily="34" charset="0"/>
                <a:ea typeface="+mn-ea"/>
                <a:cs typeface="+mn-cs"/>
              </a:rPr>
              <a:t>Repond</a:t>
            </a:r>
            <a:r>
              <a:rPr lang="en-US" sz="900" b="1" kern="1200" baseline="0" dirty="0">
                <a:solidFill>
                  <a:schemeClr val="tx1"/>
                </a:solidFill>
                <a:effectLst/>
                <a:latin typeface="Segoe UI Light" pitchFamily="34" charset="0"/>
                <a:ea typeface="+mn-ea"/>
                <a:cs typeface="+mn-cs"/>
              </a:rPr>
              <a:t>:</a:t>
            </a:r>
            <a:endParaRPr lang="en-US" sz="900" b="1"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pPr marL="0" lvl="0" indent="0">
              <a:buFont typeface="Arial" panose="020B0604020202020204" pitchFamily="34" charset="0"/>
              <a:buNone/>
            </a:pPr>
            <a:r>
              <a:rPr lang="en-US" sz="900" b="1" kern="1200" dirty="0">
                <a:solidFill>
                  <a:schemeClr val="tx1"/>
                </a:solidFill>
                <a:effectLst/>
                <a:latin typeface="Segoe UI Light" pitchFamily="34" charset="0"/>
                <a:ea typeface="+mn-ea"/>
                <a:cs typeface="+mn-cs"/>
              </a:rPr>
              <a:t>Protect</a:t>
            </a:r>
          </a:p>
          <a:p>
            <a:pPr marL="171450" lvl="0" indent="-171450">
              <a:buFont typeface="Arial" panose="020B0604020202020204" pitchFamily="34" charset="0"/>
              <a:buChar char="•"/>
            </a:pPr>
            <a:r>
              <a:rPr lang="en-US" sz="900" b="1" kern="1200" dirty="0">
                <a:solidFill>
                  <a:schemeClr val="tx1"/>
                </a:solidFill>
                <a:effectLst/>
                <a:latin typeface="Segoe UI Light" pitchFamily="34" charset="0"/>
                <a:ea typeface="+mn-ea"/>
                <a:cs typeface="+mn-cs"/>
              </a:rPr>
              <a:t>Windows Credential Guard </a:t>
            </a:r>
            <a:r>
              <a:rPr lang="en-US" sz="900" kern="1200" dirty="0">
                <a:solidFill>
                  <a:schemeClr val="tx1"/>
                </a:solidFill>
                <a:effectLst/>
                <a:latin typeface="Segoe UI Light" pitchFamily="34" charset="0"/>
                <a:ea typeface="+mn-ea"/>
                <a:cs typeface="+mn-cs"/>
              </a:rPr>
              <a:t>helps protect user access tokens so</a:t>
            </a:r>
            <a:r>
              <a:rPr lang="en-US" sz="900" kern="1200" baseline="0" dirty="0">
                <a:solidFill>
                  <a:schemeClr val="tx1"/>
                </a:solidFill>
                <a:effectLst/>
                <a:latin typeface="Segoe UI Light" pitchFamily="34" charset="0"/>
                <a:ea typeface="+mn-ea"/>
                <a:cs typeface="+mn-cs"/>
              </a:rPr>
              <a:t> you </a:t>
            </a:r>
            <a:r>
              <a:rPr lang="en-US" sz="900" kern="1200" dirty="0">
                <a:solidFill>
                  <a:schemeClr val="tx1"/>
                </a:solidFill>
                <a:effectLst/>
                <a:latin typeface="Segoe UI Light" pitchFamily="34" charset="0"/>
                <a:ea typeface="+mn-ea"/>
                <a:cs typeface="+mn-cs"/>
              </a:rPr>
              <a:t>know that the people logging on to your network are authorized to do so.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1200" dirty="0">
                <a:solidFill>
                  <a:schemeClr val="tx1"/>
                </a:solidFill>
                <a:effectLst/>
                <a:latin typeface="Segoe UI Light" pitchFamily="34" charset="0"/>
                <a:ea typeface="+mn-ea"/>
                <a:cs typeface="+mn-cs"/>
              </a:rPr>
              <a:t>Windows Hello* </a:t>
            </a:r>
            <a:r>
              <a:rPr lang="en-US" sz="900" kern="1200" dirty="0">
                <a:solidFill>
                  <a:schemeClr val="tx1"/>
                </a:solidFill>
                <a:effectLst/>
                <a:latin typeface="Segoe UI Light" pitchFamily="34" charset="0"/>
                <a:ea typeface="+mn-ea"/>
                <a:cs typeface="+mn-cs"/>
              </a:rPr>
              <a:t>enables native, multi-factor authentication. Bear in mind that </a:t>
            </a:r>
            <a:r>
              <a:rPr lang="en-US" sz="900" i="0" kern="1200" dirty="0">
                <a:solidFill>
                  <a:schemeClr val="tx1"/>
                </a:solidFill>
                <a:effectLst/>
                <a:latin typeface="Segoe UI Light" pitchFamily="34" charset="0"/>
                <a:ea typeface="+mn-ea"/>
                <a:cs typeface="+mn-cs"/>
              </a:rPr>
              <a:t>Windows Hello requires specialized hardware such as fingerprint reader, illuminated IR sensor, or other biometric sensors depending on the authentication enabled.</a:t>
            </a:r>
            <a:endParaRPr lang="en-US" sz="90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1200" dirty="0">
                <a:solidFill>
                  <a:schemeClr val="tx1"/>
                </a:solidFill>
                <a:effectLst/>
                <a:latin typeface="Segoe UI Light" pitchFamily="34" charset="0"/>
                <a:ea typeface="+mn-ea"/>
                <a:cs typeface="+mn-cs"/>
              </a:rPr>
              <a:t>Surface Enterprise Management mode</a:t>
            </a:r>
            <a:r>
              <a:rPr lang="en-US" sz="900" b="0" kern="1200" dirty="0">
                <a:solidFill>
                  <a:schemeClr val="tx1"/>
                </a:solidFill>
                <a:effectLst/>
                <a:latin typeface="Segoe UI Light" pitchFamily="34" charset="0"/>
                <a:ea typeface="+mn-ea"/>
                <a:cs typeface="+mn-cs"/>
              </a:rPr>
              <a:t> allows you to secure and manage firmware settings within your organization.</a:t>
            </a:r>
            <a:endParaRPr lang="en-US" sz="900" b="1"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1200" dirty="0">
                <a:solidFill>
                  <a:schemeClr val="tx1"/>
                </a:solidFill>
                <a:effectLst/>
                <a:latin typeface="Segoe UI Light" pitchFamily="34" charset="0"/>
                <a:ea typeface="+mn-ea"/>
                <a:cs typeface="+mn-cs"/>
              </a:rPr>
              <a:t>Windows Information Protection (WIP) </a:t>
            </a:r>
            <a:r>
              <a:rPr lang="en-US" sz="900" kern="1200" dirty="0">
                <a:solidFill>
                  <a:schemeClr val="tx1"/>
                </a:solidFill>
                <a:effectLst/>
                <a:latin typeface="Segoe UI Light" pitchFamily="34" charset="0"/>
                <a:ea typeface="+mn-ea"/>
                <a:cs typeface="+mn-cs"/>
              </a:rPr>
              <a:t>can help </a:t>
            </a:r>
            <a:r>
              <a:rPr lang="en-US" sz="900" i="1" kern="1200" dirty="0">
                <a:solidFill>
                  <a:schemeClr val="tx1"/>
                </a:solidFill>
                <a:effectLst/>
                <a:latin typeface="Segoe UI Light" pitchFamily="34" charset="0"/>
                <a:ea typeface="+mn-ea"/>
                <a:cs typeface="+mn-cs"/>
              </a:rPr>
              <a:t>protect your organization’s data </a:t>
            </a:r>
            <a:r>
              <a:rPr lang="en-US" sz="900" kern="1200" dirty="0">
                <a:solidFill>
                  <a:schemeClr val="tx1"/>
                </a:solidFill>
                <a:effectLst/>
                <a:latin typeface="Segoe UI Light" pitchFamily="34" charset="0"/>
                <a:ea typeface="+mn-ea"/>
                <a:cs typeface="+mn-cs"/>
              </a:rPr>
              <a:t>at the file level by helping prevent the unauthorized sharing of information whether the sharing was intentional and malicious or simply a mistake. </a:t>
            </a:r>
          </a:p>
          <a:p>
            <a:pPr marL="171450" lvl="0" indent="-171450">
              <a:buFont typeface="Arial" panose="020B0604020202020204" pitchFamily="34" charset="0"/>
              <a:buChar char="•"/>
            </a:pPr>
            <a:r>
              <a:rPr lang="en-US" sz="900" b="1" kern="1200" dirty="0">
                <a:solidFill>
                  <a:schemeClr val="tx1"/>
                </a:solidFill>
                <a:effectLst/>
                <a:latin typeface="Segoe UI Light" pitchFamily="34" charset="0"/>
                <a:ea typeface="+mn-ea"/>
                <a:cs typeface="+mn-cs"/>
              </a:rPr>
              <a:t>Windows Device Guard </a:t>
            </a:r>
            <a:r>
              <a:rPr lang="en-US" sz="900" kern="1200" dirty="0">
                <a:solidFill>
                  <a:schemeClr val="tx1"/>
                </a:solidFill>
                <a:effectLst/>
                <a:latin typeface="Segoe UI Light" pitchFamily="34" charset="0"/>
                <a:ea typeface="+mn-ea"/>
                <a:cs typeface="+mn-cs"/>
              </a:rPr>
              <a:t>helps </a:t>
            </a:r>
            <a:r>
              <a:rPr lang="en-US" sz="900" i="1" kern="1200" dirty="0">
                <a:solidFill>
                  <a:schemeClr val="tx1"/>
                </a:solidFill>
                <a:effectLst/>
                <a:latin typeface="Segoe UI Light" pitchFamily="34" charset="0"/>
                <a:ea typeface="+mn-ea"/>
                <a:cs typeface="+mn-cs"/>
              </a:rPr>
              <a:t>enhance your threat resistance </a:t>
            </a:r>
            <a:r>
              <a:rPr lang="en-US" sz="900" kern="1200" dirty="0">
                <a:solidFill>
                  <a:schemeClr val="tx1"/>
                </a:solidFill>
                <a:effectLst/>
                <a:latin typeface="Segoe UI Light" pitchFamily="34" charset="0"/>
                <a:ea typeface="+mn-ea"/>
                <a:cs typeface="+mn-cs"/>
              </a:rPr>
              <a:t>against malicious apps and firewall attacks.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1200" dirty="0">
                <a:solidFill>
                  <a:schemeClr val="tx1"/>
                </a:solidFill>
                <a:effectLst/>
                <a:latin typeface="Segoe UI Light" pitchFamily="34" charset="0"/>
                <a:ea typeface="+mn-ea"/>
                <a:cs typeface="+mn-cs"/>
              </a:rPr>
              <a:t>Windows Defender Application Guard </a:t>
            </a:r>
            <a:r>
              <a:rPr lang="en-US" sz="900" kern="1200" dirty="0">
                <a:solidFill>
                  <a:schemeClr val="tx1"/>
                </a:solidFill>
                <a:effectLst/>
                <a:latin typeface="Segoe UI Light" pitchFamily="34" charset="0"/>
                <a:ea typeface="+mn-ea"/>
                <a:cs typeface="+mn-cs"/>
              </a:rPr>
              <a:t>is similar to Device Guard, but is specific for Internet browsing via Microsoft Edge. You create a company-approved whitelist of approved websites and URLs that can be run. Then, when someone attempts to run a URL not on that list, it opens in a virtualized container.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90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1" kern="1200" dirty="0">
                <a:solidFill>
                  <a:schemeClr val="tx1"/>
                </a:solidFill>
                <a:effectLst/>
                <a:latin typeface="Segoe UI Light" pitchFamily="34" charset="0"/>
                <a:ea typeface="+mn-ea"/>
                <a:cs typeface="+mn-cs"/>
              </a:rPr>
              <a:t>Detect and Respond</a:t>
            </a:r>
            <a:endParaRPr lang="en-US" sz="900" b="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900" b="1" kern="1200" dirty="0">
                <a:solidFill>
                  <a:schemeClr val="tx1"/>
                </a:solidFill>
                <a:effectLst/>
                <a:latin typeface="Segoe UI Light" pitchFamily="34" charset="0"/>
                <a:ea typeface="+mn-ea"/>
                <a:cs typeface="+mn-cs"/>
              </a:rPr>
              <a:t>Windows Defender Advanced Threat Protection (ATP) </a:t>
            </a:r>
            <a:r>
              <a:rPr lang="en-US" sz="900" kern="1200" dirty="0">
                <a:solidFill>
                  <a:schemeClr val="tx1"/>
                </a:solidFill>
                <a:effectLst/>
                <a:latin typeface="Segoe UI Light" pitchFamily="34" charset="0"/>
                <a:ea typeface="+mn-ea"/>
                <a:cs typeface="+mn-cs"/>
              </a:rPr>
              <a:t>enables you to detect, investigate, and respond to advanced threats and data breaches on your network. It’s a powerful tool that is designed to run alongside any anti-virus solution.   </a:t>
            </a:r>
            <a:endParaRPr lang="en-US" sz="900" b="1" kern="1200" dirty="0">
              <a:solidFill>
                <a:schemeClr val="tx1"/>
              </a:solidFill>
              <a:effectLst/>
              <a:latin typeface="Segoe UI Light" pitchFamily="34" charset="0"/>
              <a:ea typeface="+mn-ea"/>
              <a:cs typeface="+mn-cs"/>
            </a:endParaRPr>
          </a:p>
        </p:txBody>
      </p:sp>
      <p:sp>
        <p:nvSpPr>
          <p:cNvPr id="5" name="Footer Placeholder 4"/>
          <p:cNvSpPr>
            <a:spLocks noGrp="1"/>
          </p:cNvSpPr>
          <p:nvPr>
            <p:ph type="ftr" sz="quarter" idx="11"/>
          </p:nvPr>
        </p:nvSpPr>
        <p:spPr/>
        <p:txBody>
          <a:bodyPr/>
          <a:lstStyle/>
          <a:p>
            <a:pPr marL="577708"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10/23/17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185355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0" i="0" dirty="0"/>
              <a:t>This slide details the strong position Microsoft holds in minimising the risk of attack to government – the continuous release of software updates means that hackers and potential threats have limited opportunity to develop malware in response – meaning that the software stays secure and is subject to fewer threats. </a:t>
            </a:r>
          </a:p>
          <a:p>
            <a:endParaRPr lang="en-GB" b="0" i="0" dirty="0"/>
          </a:p>
          <a:p>
            <a:r>
              <a:rPr lang="en-GB" b="0" i="0" dirty="0"/>
              <a:t>While our</a:t>
            </a:r>
            <a:r>
              <a:rPr lang="en-GB" b="0" i="0" baseline="0" dirty="0"/>
              <a:t> competitors release updates periodically, this leaves customers with a protection gap between releases. This is when attackers often strike.</a:t>
            </a:r>
            <a:endParaRPr lang="en-GB" b="0" i="0" dirty="0"/>
          </a:p>
        </p:txBody>
      </p:sp>
      <p:sp>
        <p:nvSpPr>
          <p:cNvPr id="4" name="Slide Number Placeholder 3"/>
          <p:cNvSpPr>
            <a:spLocks noGrp="1"/>
          </p:cNvSpPr>
          <p:nvPr>
            <p:ph type="sldNum" sz="quarter" idx="10"/>
          </p:nvPr>
        </p:nvSpPr>
        <p:spPr/>
        <p:txBody>
          <a:bodyPr/>
          <a:lstStyle/>
          <a:p>
            <a:fld id="{FB2A3DD3-6777-4459-897E-3211381F3236}" type="slidenum">
              <a:rPr lang="en-US" smtClean="0"/>
              <a:t>7</a:t>
            </a:fld>
            <a:endParaRPr lang="en-US"/>
          </a:p>
        </p:txBody>
      </p:sp>
    </p:spTree>
    <p:extLst>
      <p:ext uri="{BB962C8B-B14F-4D97-AF65-F5344CB8AC3E}">
        <p14:creationId xmlns:p14="http://schemas.microsoft.com/office/powerpoint/2010/main" val="2525688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Font typeface="Arial" charset="0"/>
              <a:buNone/>
            </a:pPr>
            <a:r>
              <a:rPr lang="en-US" sz="900" b="1" dirty="0"/>
              <a:t>Device protection features:</a:t>
            </a:r>
          </a:p>
          <a:p>
            <a:pPr marL="171450" indent="-171450">
              <a:buFont typeface="Arial" charset="0"/>
              <a:buChar char="•"/>
            </a:pPr>
            <a:r>
              <a:rPr lang="en-US" sz="900" b="1" dirty="0"/>
              <a:t>Virtualization Based Security.</a:t>
            </a:r>
            <a:r>
              <a:rPr lang="en-US" sz="900" dirty="0"/>
              <a:t> If a process, or data, is virtualized, then it is isolated from the rest of the operating system, and therefore it is more difficult to tamper with. </a:t>
            </a:r>
          </a:p>
          <a:p>
            <a:pPr marL="171450" indent="-171450">
              <a:buFont typeface="Arial" charset="0"/>
              <a:buChar char="•"/>
            </a:pPr>
            <a:r>
              <a:rPr lang="en-US" sz="900" b="1" dirty="0"/>
              <a:t>UEFI Secure</a:t>
            </a:r>
            <a:r>
              <a:rPr lang="en-US" sz="900" b="1" baseline="0" dirty="0"/>
              <a:t> Boot. </a:t>
            </a:r>
            <a:r>
              <a:rPr lang="en-US" sz="900" dirty="0"/>
              <a:t>UEFI will check the boot loader before launching it and ensure it’s signed by Microsoft. If a rootkit or another piece of malware does replace your boot loader or tamper with it, UEFI won’t allow it to boot. </a:t>
            </a:r>
          </a:p>
          <a:p>
            <a:pPr marL="171450" indent="-171450">
              <a:buFont typeface="Arial" charset="0"/>
              <a:buChar char="•"/>
            </a:pPr>
            <a:r>
              <a:rPr lang="en-US" sz="900" b="1" dirty="0"/>
              <a:t>Windows Trusted</a:t>
            </a:r>
            <a:r>
              <a:rPr lang="en-US" sz="900" b="1" baseline="0" dirty="0"/>
              <a:t> Boot, </a:t>
            </a:r>
            <a:r>
              <a:rPr lang="en-US" sz="900" b="0" baseline="0" dirty="0"/>
              <a:t>used in combination with UEFI Secure Boot, </a:t>
            </a:r>
            <a:r>
              <a:rPr lang="en-US" sz="900" b="0" baseline="0" dirty="0" err="1"/>
              <a:t>helpsmake</a:t>
            </a:r>
            <a:r>
              <a:rPr lang="en-US" sz="900" b="0" baseline="0" dirty="0"/>
              <a:t> sure that your PC boots more securely and that only trusted software can run during start-up.</a:t>
            </a:r>
          </a:p>
          <a:p>
            <a:pPr marL="171450" indent="-171450">
              <a:buFont typeface="Arial" charset="0"/>
              <a:buChar char="•"/>
            </a:pPr>
            <a:r>
              <a:rPr lang="en-US" sz="900" b="1" baseline="0" dirty="0"/>
              <a:t>Windows Update. </a:t>
            </a:r>
            <a:r>
              <a:rPr lang="en-US" sz="900" b="0" baseline="0" dirty="0"/>
              <a:t>Windows Update is used to keep Microsoft Windows and several other Microsoft programs updated. Updates often include feature enhancements and security updates to protect Windows from malware and malicious attacks.</a:t>
            </a:r>
          </a:p>
          <a:p>
            <a:pPr marL="171450" indent="-171450">
              <a:buFont typeface="Arial" charset="0"/>
              <a:buChar char="•"/>
            </a:pPr>
            <a:endParaRPr lang="en-US" sz="900" b="0" baseline="0" dirty="0"/>
          </a:p>
          <a:p>
            <a:pPr marL="0" indent="0">
              <a:buFont typeface="Arial" charset="0"/>
              <a:buNone/>
            </a:pPr>
            <a:r>
              <a:rPr lang="en-US" sz="900" b="1" baseline="0" dirty="0"/>
              <a:t>Threat resistance: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kern="1200" dirty="0">
                <a:solidFill>
                  <a:schemeClr val="tx1"/>
                </a:solidFill>
                <a:effectLst/>
                <a:latin typeface="Segoe UI Light" pitchFamily="34" charset="0"/>
                <a:ea typeface="+mn-ea"/>
                <a:cs typeface="+mn-cs"/>
              </a:rPr>
              <a:t>Windows Device Guard </a:t>
            </a:r>
            <a:r>
              <a:rPr lang="en-US" sz="900" kern="1200" dirty="0">
                <a:solidFill>
                  <a:schemeClr val="tx1"/>
                </a:solidFill>
                <a:effectLst/>
                <a:latin typeface="Segoe UI Light" pitchFamily="34" charset="0"/>
                <a:ea typeface="+mn-ea"/>
                <a:cs typeface="+mn-cs"/>
              </a:rPr>
              <a:t>helps </a:t>
            </a:r>
            <a:r>
              <a:rPr lang="en-US" sz="900" i="1" kern="1200" dirty="0">
                <a:solidFill>
                  <a:schemeClr val="tx1"/>
                </a:solidFill>
                <a:effectLst/>
                <a:latin typeface="Segoe UI Light" pitchFamily="34" charset="0"/>
                <a:ea typeface="+mn-ea"/>
                <a:cs typeface="+mn-cs"/>
              </a:rPr>
              <a:t>enhance your threat resistance </a:t>
            </a:r>
            <a:r>
              <a:rPr lang="en-US" sz="900" kern="1200" dirty="0">
                <a:solidFill>
                  <a:schemeClr val="tx1"/>
                </a:solidFill>
                <a:effectLst/>
                <a:latin typeface="Segoe UI Light" pitchFamily="34" charset="0"/>
                <a:ea typeface="+mn-ea"/>
                <a:cs typeface="+mn-cs"/>
              </a:rPr>
              <a:t>against malicious apps and firewall attacks. </a:t>
            </a:r>
          </a:p>
          <a:p>
            <a:pPr marL="171450" indent="-171450">
              <a:buFont typeface="Arial" charset="0"/>
              <a:buChar char="•"/>
            </a:pPr>
            <a:r>
              <a:rPr lang="en-US" sz="900" b="1" dirty="0"/>
              <a:t>Microsof</a:t>
            </a:r>
            <a:r>
              <a:rPr lang="en-US" sz="900" b="1" baseline="0" dirty="0"/>
              <a:t>t Edge</a:t>
            </a:r>
            <a:r>
              <a:rPr lang="en-US" sz="900" b="0" baseline="0" dirty="0"/>
              <a:t> is a web browser developed by Microsoft and included in Windows 10, Windows 10 Mobile, Xbox One, and Windows Holographic, replacing Internet Explorer as the default web browser on all device classes.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kern="1200" dirty="0">
                <a:solidFill>
                  <a:schemeClr val="tx1"/>
                </a:solidFill>
                <a:effectLst/>
                <a:latin typeface="Segoe UI Light" pitchFamily="34" charset="0"/>
                <a:ea typeface="+mn-ea"/>
                <a:cs typeface="+mn-cs"/>
              </a:rPr>
              <a:t>Windows Defender Application Guard </a:t>
            </a:r>
            <a:r>
              <a:rPr lang="en-US" sz="900" kern="1200" dirty="0">
                <a:solidFill>
                  <a:schemeClr val="tx1"/>
                </a:solidFill>
                <a:effectLst/>
                <a:latin typeface="Segoe UI Light" pitchFamily="34" charset="0"/>
                <a:ea typeface="+mn-ea"/>
                <a:cs typeface="+mn-cs"/>
              </a:rPr>
              <a:t>is similar to Device Guard, but is specific for Internet browsing via Microsoft Edge. You create a company-approved whitelist of approved websites and URLs that can be run. Then, when someone attempts to run a URL not on that list, it opens in a virtualized container. </a:t>
            </a:r>
          </a:p>
          <a:p>
            <a:pPr marL="171450" indent="-171450">
              <a:buFont typeface="Arial" charset="0"/>
              <a:buChar char="•"/>
            </a:pPr>
            <a:r>
              <a:rPr lang="en-US" sz="900" b="1" dirty="0"/>
              <a:t>Windows Firewall</a:t>
            </a:r>
            <a:r>
              <a:rPr lang="en-US" sz="900" b="0" dirty="0"/>
              <a:t> is a software component of Microsoft Windows that provides firewalling and packet filtering functions. </a:t>
            </a:r>
          </a:p>
          <a:p>
            <a:pPr marL="171450" indent="-171450">
              <a:buFont typeface="Arial" charset="0"/>
              <a:buChar char="•"/>
            </a:pPr>
            <a:r>
              <a:rPr lang="en-US" sz="900" b="1" baseline="0" dirty="0"/>
              <a:t>Microsoft SmartScreen </a:t>
            </a:r>
            <a:r>
              <a:rPr lang="en-US" sz="900" b="0" baseline="0" dirty="0"/>
              <a:t>is a phishing and malware filter implemented in several Microsoft products including Internet Explorer, Microsoft Edge and </a:t>
            </a:r>
            <a:r>
              <a:rPr lang="en-US" sz="900" b="0" baseline="0" dirty="0" err="1"/>
              <a:t>Outlook.com</a:t>
            </a:r>
            <a:r>
              <a:rPr lang="en-US" sz="900" b="0" baseline="0" dirty="0"/>
              <a:t>,</a:t>
            </a:r>
          </a:p>
          <a:p>
            <a:pPr marL="171450" indent="-171450">
              <a:buFont typeface="Arial" charset="0"/>
              <a:buChar char="•"/>
            </a:pPr>
            <a:endParaRPr lang="en-US" sz="900" b="0" baseline="0" dirty="0"/>
          </a:p>
          <a:p>
            <a:pPr marL="0" indent="0">
              <a:buFont typeface="Arial" charset="0"/>
              <a:buNone/>
            </a:pPr>
            <a:r>
              <a:rPr lang="en-US" sz="900" b="1" baseline="0" dirty="0"/>
              <a:t>Identity protection: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kern="1200" dirty="0">
                <a:solidFill>
                  <a:schemeClr val="tx1"/>
                </a:solidFill>
                <a:effectLst/>
                <a:latin typeface="Segoe UI Light" pitchFamily="34" charset="0"/>
                <a:ea typeface="+mn-ea"/>
                <a:cs typeface="+mn-cs"/>
              </a:rPr>
              <a:t>Windows Credential Guard </a:t>
            </a:r>
            <a:r>
              <a:rPr lang="en-US" sz="900" kern="1200" dirty="0">
                <a:solidFill>
                  <a:schemeClr val="tx1"/>
                </a:solidFill>
                <a:effectLst/>
                <a:latin typeface="Segoe UI Light" pitchFamily="34" charset="0"/>
                <a:ea typeface="+mn-ea"/>
                <a:cs typeface="+mn-cs"/>
              </a:rPr>
              <a:t>helps protect user access tokens so</a:t>
            </a:r>
            <a:r>
              <a:rPr lang="en-US" sz="900" kern="1200" baseline="0" dirty="0">
                <a:solidFill>
                  <a:schemeClr val="tx1"/>
                </a:solidFill>
                <a:effectLst/>
                <a:latin typeface="Segoe UI Light" pitchFamily="34" charset="0"/>
                <a:ea typeface="+mn-ea"/>
                <a:cs typeface="+mn-cs"/>
              </a:rPr>
              <a:t> you </a:t>
            </a:r>
            <a:r>
              <a:rPr lang="en-US" sz="900" kern="1200" dirty="0">
                <a:solidFill>
                  <a:schemeClr val="tx1"/>
                </a:solidFill>
                <a:effectLst/>
                <a:latin typeface="Segoe UI Light" pitchFamily="34" charset="0"/>
                <a:ea typeface="+mn-ea"/>
                <a:cs typeface="+mn-cs"/>
              </a:rPr>
              <a:t>know that the people logging on to your network are authorized to do so.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kern="1200" dirty="0">
                <a:solidFill>
                  <a:schemeClr val="tx1"/>
                </a:solidFill>
                <a:effectLst/>
                <a:latin typeface="Segoe UI Light" pitchFamily="34" charset="0"/>
                <a:ea typeface="+mn-ea"/>
                <a:cs typeface="+mn-cs"/>
              </a:rPr>
              <a:t>A </a:t>
            </a:r>
            <a:r>
              <a:rPr lang="en-US" sz="900" b="1" kern="1200" dirty="0">
                <a:solidFill>
                  <a:schemeClr val="tx1"/>
                </a:solidFill>
                <a:effectLst/>
                <a:latin typeface="Segoe UI Light" pitchFamily="34" charset="0"/>
                <a:ea typeface="+mn-ea"/>
                <a:cs typeface="+mn-cs"/>
              </a:rPr>
              <a:t>Windows Hello companion device </a:t>
            </a:r>
            <a:r>
              <a:rPr lang="en-US" sz="900" kern="1200" dirty="0">
                <a:solidFill>
                  <a:schemeClr val="tx1"/>
                </a:solidFill>
                <a:effectLst/>
                <a:latin typeface="Segoe UI Light" pitchFamily="34" charset="0"/>
                <a:ea typeface="+mn-ea"/>
                <a:cs typeface="+mn-cs"/>
              </a:rPr>
              <a:t>is a device that can act in conjunction with your Windows 10 desktop to enhance the user authentication experience.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kern="1200" dirty="0">
                <a:solidFill>
                  <a:schemeClr val="tx1"/>
                </a:solidFill>
                <a:effectLst/>
                <a:latin typeface="Segoe UI Light" pitchFamily="34" charset="0"/>
                <a:ea typeface="+mn-ea"/>
                <a:cs typeface="+mn-cs"/>
              </a:rPr>
              <a:t>Windows Hello* </a:t>
            </a:r>
            <a:r>
              <a:rPr lang="en-US" sz="900" kern="1200" dirty="0">
                <a:solidFill>
                  <a:schemeClr val="tx1"/>
                </a:solidFill>
                <a:effectLst/>
                <a:latin typeface="Segoe UI Light" pitchFamily="34" charset="0"/>
                <a:ea typeface="+mn-ea"/>
                <a:cs typeface="+mn-cs"/>
              </a:rPr>
              <a:t>enables native, multi-factor authentication. Bear in mind that </a:t>
            </a:r>
            <a:r>
              <a:rPr lang="en-US" sz="900" i="0" kern="1200" dirty="0">
                <a:solidFill>
                  <a:schemeClr val="tx1"/>
                </a:solidFill>
                <a:effectLst/>
                <a:latin typeface="Segoe UI Light" pitchFamily="34" charset="0"/>
                <a:ea typeface="+mn-ea"/>
                <a:cs typeface="+mn-cs"/>
              </a:rPr>
              <a:t>Windows Hello requires specialized hardware such as fingerprint reader, illuminated IR sensor, or other biometric sensors depending on the authentication enabled.</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90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900" b="1" i="0" kern="1200" dirty="0">
                <a:solidFill>
                  <a:schemeClr val="tx1"/>
                </a:solidFill>
                <a:effectLst/>
                <a:latin typeface="Segoe UI Light" pitchFamily="34" charset="0"/>
                <a:ea typeface="+mn-ea"/>
                <a:cs typeface="+mn-cs"/>
              </a:rPr>
              <a:t>Information protection:</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Device encryption</a:t>
            </a:r>
            <a:r>
              <a:rPr lang="en-US" sz="900" b="1" i="0" kern="1200" baseline="0" dirty="0">
                <a:solidFill>
                  <a:schemeClr val="tx1"/>
                </a:solidFill>
                <a:effectLst/>
                <a:latin typeface="Segoe UI Light" pitchFamily="34" charset="0"/>
                <a:ea typeface="+mn-ea"/>
                <a:cs typeface="+mn-cs"/>
              </a:rPr>
              <a:t> </a:t>
            </a:r>
            <a:r>
              <a:rPr lang="en-US" sz="900" b="0" i="0" kern="1200" dirty="0">
                <a:solidFill>
                  <a:schemeClr val="tx1"/>
                </a:solidFill>
                <a:effectLst/>
                <a:latin typeface="Segoe UI Light" pitchFamily="34" charset="0"/>
                <a:ea typeface="+mn-ea"/>
                <a:cs typeface="+mn-cs"/>
              </a:rPr>
              <a:t>helps protect your data by encrypting ("scrambling") it. Only someone with the right encryption key (like a password) can decrypt ("unscramble") it.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Windows Information Protection</a:t>
            </a:r>
            <a:r>
              <a:rPr lang="en-US" sz="900" b="0" i="0" kern="1200" dirty="0">
                <a:solidFill>
                  <a:schemeClr val="tx1"/>
                </a:solidFill>
                <a:effectLst/>
                <a:latin typeface="Segoe UI Light" pitchFamily="34" charset="0"/>
                <a:ea typeface="+mn-ea"/>
                <a:cs typeface="+mn-cs"/>
              </a:rPr>
              <a:t>. Microsoft Azure is a cloud-based solution that helps an organization to classify, label, and protect its documents and emails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BitLocker Admin and Monitoring</a:t>
            </a:r>
            <a:r>
              <a:rPr lang="en-US" sz="900" b="0" i="0" kern="1200" dirty="0">
                <a:solidFill>
                  <a:schemeClr val="tx1"/>
                </a:solidFill>
                <a:effectLst/>
                <a:latin typeface="Segoe UI Light" pitchFamily="34" charset="0"/>
                <a:ea typeface="+mn-ea"/>
                <a:cs typeface="+mn-cs"/>
              </a:rPr>
              <a:t> MBAM simplifies deployment and key recovery, provides centralized compliance monitoring and reporting, and minimizes the costs associated with provisioning and supporting encrypted drives.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BitLocker. </a:t>
            </a:r>
            <a:r>
              <a:rPr lang="en-US" sz="900" b="0" i="0" kern="1200" dirty="0">
                <a:solidFill>
                  <a:schemeClr val="tx1"/>
                </a:solidFill>
                <a:effectLst/>
                <a:latin typeface="Segoe UI Light" pitchFamily="34" charset="0"/>
                <a:ea typeface="+mn-ea"/>
                <a:cs typeface="+mn-cs"/>
              </a:rPr>
              <a:t>BitLocker Drive Encryption is a data protection feature that integrates with the operating system and addresses the threats of data theft or exposure from lost, stolen, or inappropriately decommissioned computers.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BitLocker to Go. </a:t>
            </a:r>
            <a:r>
              <a:rPr lang="en-US" sz="900" b="0" i="0" kern="1200" dirty="0">
                <a:solidFill>
                  <a:schemeClr val="tx1"/>
                </a:solidFill>
                <a:effectLst/>
                <a:latin typeface="Segoe UI Light" pitchFamily="34" charset="0"/>
                <a:ea typeface="+mn-ea"/>
                <a:cs typeface="+mn-cs"/>
              </a:rPr>
              <a:t>You can use BitLocker Drive Encryption to encrypt your sensitive data on the main hard drive of your PC, and then you can use BitLocker To Go. This last feature will help you to use encryption on remove drives and secondary hard drives connected to your computer.</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900" b="0" i="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900" b="1" i="0" kern="1200" dirty="0">
                <a:solidFill>
                  <a:schemeClr val="tx1"/>
                </a:solidFill>
                <a:effectLst/>
                <a:latin typeface="Segoe UI Light" pitchFamily="34" charset="0"/>
                <a:ea typeface="+mn-ea"/>
                <a:cs typeface="+mn-cs"/>
              </a:rPr>
              <a:t>Breach detection investigation and response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Security Management – I’m not sure what this is referring to</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900" b="1" i="0" kern="1200" dirty="0">
                <a:solidFill>
                  <a:schemeClr val="tx1"/>
                </a:solidFill>
                <a:effectLst/>
                <a:latin typeface="Segoe UI Light" pitchFamily="34" charset="0"/>
                <a:ea typeface="+mn-ea"/>
                <a:cs typeface="+mn-cs"/>
              </a:rPr>
              <a:t>Conditional Access</a:t>
            </a:r>
            <a:r>
              <a:rPr lang="en-US" sz="900" b="1" i="0" kern="1200" baseline="0" dirty="0">
                <a:solidFill>
                  <a:schemeClr val="tx1"/>
                </a:solidFill>
                <a:effectLst/>
                <a:latin typeface="Segoe UI Light" pitchFamily="34" charset="0"/>
                <a:ea typeface="+mn-ea"/>
                <a:cs typeface="+mn-cs"/>
              </a:rPr>
              <a:t>. </a:t>
            </a:r>
            <a:r>
              <a:rPr lang="en-US" sz="900" b="0" i="0" kern="1200" baseline="0" dirty="0">
                <a:solidFill>
                  <a:schemeClr val="tx1"/>
                </a:solidFill>
                <a:effectLst/>
                <a:latin typeface="Segoe UI Light" pitchFamily="34" charset="0"/>
                <a:ea typeface="+mn-ea"/>
                <a:cs typeface="+mn-cs"/>
              </a:rPr>
              <a:t>Allows you to prevent access for BYODs that do not meet security standards. </a:t>
            </a:r>
            <a:endParaRPr lang="en-US" sz="900" b="0" i="0" kern="1200" dirty="0">
              <a:solidFill>
                <a:schemeClr val="tx1"/>
              </a:solidFill>
              <a:effectLst/>
              <a:latin typeface="Segoe UI Light"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en-GB" sz="900" b="1" kern="1200" dirty="0">
                <a:solidFill>
                  <a:schemeClr val="tx1"/>
                </a:solidFill>
                <a:effectLst/>
                <a:latin typeface="Segoe UI Light" pitchFamily="34" charset="0"/>
                <a:ea typeface="+mn-ea"/>
                <a:cs typeface="+mn-cs"/>
              </a:rPr>
              <a:t>Windows Defender Advanced Threat Protection (ATP) </a:t>
            </a:r>
            <a:r>
              <a:rPr lang="en-US" sz="900" kern="1200" dirty="0">
                <a:solidFill>
                  <a:schemeClr val="tx1"/>
                </a:solidFill>
                <a:effectLst/>
                <a:latin typeface="Segoe UI Light" pitchFamily="34" charset="0"/>
                <a:ea typeface="+mn-ea"/>
                <a:cs typeface="+mn-cs"/>
              </a:rPr>
              <a:t>enables you to detect, investigate, and respond to advanced threats and data breaches on your network. It’s a powerful tool that is designed to run alongside any anti-virus solution.   </a:t>
            </a:r>
            <a:endParaRPr lang="en-US" sz="900" b="1"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900" b="0" i="0" kern="1200" dirty="0">
              <a:solidFill>
                <a:schemeClr val="tx1"/>
              </a:solidFill>
              <a:effectLst/>
              <a:latin typeface="Segoe UI Light" pitchFamily="34" charset="0"/>
              <a:ea typeface="+mn-ea"/>
              <a:cs typeface="+mn-cs"/>
            </a:endParaRPr>
          </a:p>
        </p:txBody>
      </p:sp>
      <p:sp>
        <p:nvSpPr>
          <p:cNvPr id="5" name="Footer Placeholder 4"/>
          <p:cNvSpPr>
            <a:spLocks noGrp="1"/>
          </p:cNvSpPr>
          <p:nvPr>
            <p:ph type="ftr" sz="quarter" idx="11"/>
          </p:nvPr>
        </p:nvSpPr>
        <p:spPr/>
        <p:txBody>
          <a:bodyPr/>
          <a:lstStyle/>
          <a:p>
            <a:pPr marL="577708"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8BF07C1-8A19-484E-AC3C-5173F345901A}"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10/23/17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8" name="Header Placeholder 7"/>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14" name="Slide Image Placeholder 13"/>
          <p:cNvSpPr>
            <a:spLocks noGrp="1" noRot="1" noChangeAspect="1"/>
          </p:cNvSpPr>
          <p:nvPr>
            <p:ph type="sldImg"/>
          </p:nvPr>
        </p:nvSpPr>
        <p:spPr/>
      </p:sp>
    </p:spTree>
    <p:extLst>
      <p:ext uri="{BB962C8B-B14F-4D97-AF65-F5344CB8AC3E}">
        <p14:creationId xmlns:p14="http://schemas.microsoft.com/office/powerpoint/2010/main" val="521947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kern="1200" dirty="0">
                <a:solidFill>
                  <a:schemeClr val="tx1"/>
                </a:solidFill>
                <a:effectLst/>
                <a:latin typeface="Segoe UI Light" pitchFamily="34" charset="0"/>
                <a:ea typeface="+mn-ea"/>
                <a:cs typeface="+mn-cs"/>
              </a:rPr>
              <a:t>Suggested slide time: </a:t>
            </a:r>
            <a:r>
              <a:rPr lang="en-US" sz="900" kern="1200" dirty="0">
                <a:solidFill>
                  <a:schemeClr val="tx1"/>
                </a:solidFill>
                <a:effectLst/>
                <a:latin typeface="Segoe UI Light" pitchFamily="34" charset="0"/>
                <a:ea typeface="+mn-ea"/>
                <a:cs typeface="+mn-cs"/>
              </a:rPr>
              <a:t>5 minutes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Key points to cover</a:t>
            </a: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Transition to scenario stories to talk about Windows 10 features in the day of a government organization. </a:t>
            </a:r>
          </a:p>
          <a:p>
            <a:pPr marL="171450" lvl="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Here, focus on Windows Hello* functions and benefits.</a:t>
            </a: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Speaker notes</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I’d like to step back now to the roles within your organization—to try to put their challenges in context.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Let’s look at a typical day in the life of a government organization, possibly similar to yours. As you know, there are numerous roles that come together to keep the organization running. Some of your team work in-office each day, while others are almost always out in the community. </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We’ll start by examining roles that may work remotely—like government leaders. They are frequently on-the-go and need more secure access to their work while they travel. </a:t>
            </a:r>
          </a:p>
          <a:p>
            <a:endParaRPr lang="en-US" sz="900"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Scenario</a:t>
            </a:r>
          </a:p>
          <a:p>
            <a:r>
              <a:rPr lang="en-US" sz="900" kern="1200" dirty="0">
                <a:solidFill>
                  <a:schemeClr val="tx1"/>
                </a:solidFill>
                <a:effectLst/>
                <a:latin typeface="Segoe UI Light" pitchFamily="34" charset="0"/>
                <a:ea typeface="+mn-ea"/>
                <a:cs typeface="+mn-cs"/>
              </a:rPr>
              <a:t>In this scenario, a government leader is </a:t>
            </a:r>
            <a:r>
              <a:rPr lang="en-US" sz="900" kern="1200" dirty="0" err="1">
                <a:solidFill>
                  <a:schemeClr val="tx1"/>
                </a:solidFill>
                <a:effectLst/>
                <a:latin typeface="Segoe UI Light" pitchFamily="34" charset="0"/>
                <a:ea typeface="+mn-ea"/>
                <a:cs typeface="+mn-cs"/>
              </a:rPr>
              <a:t>en</a:t>
            </a:r>
            <a:r>
              <a:rPr lang="en-US" sz="900" kern="1200" dirty="0">
                <a:solidFill>
                  <a:schemeClr val="tx1"/>
                </a:solidFill>
                <a:effectLst/>
                <a:latin typeface="Segoe UI Light" pitchFamily="34" charset="0"/>
                <a:ea typeface="+mn-ea"/>
                <a:cs typeface="+mn-cs"/>
              </a:rPr>
              <a:t> route to a meeting. He needs to stay connected and get some work done on his government-issued device while he travels. This is very efficient for the government leader—he no longer has to carry paperwork and folders, but rather can access agency information with his device. But, it means his device must be highly guarded. He and only he should be able to access the info on that device, due to the sensitive nature of the data it contains.</a:t>
            </a:r>
          </a:p>
          <a:p>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That’s where Windows 10 features come in. As a government leader turns on his Windows 10 device, he must </a:t>
            </a:r>
            <a:r>
              <a:rPr lang="en-US" sz="900" b="1" i="1" kern="1200" dirty="0">
                <a:solidFill>
                  <a:schemeClr val="tx1"/>
                </a:solidFill>
                <a:effectLst/>
                <a:latin typeface="Segoe UI Light" pitchFamily="34" charset="0"/>
                <a:ea typeface="+mn-ea"/>
                <a:cs typeface="+mn-cs"/>
              </a:rPr>
              <a:t>login using Windows Hello.* This uses multi-factor authentication such as biometrics (fingerprints) or a companion device.</a:t>
            </a:r>
            <a:r>
              <a:rPr lang="en-US" sz="900" kern="1200" dirty="0">
                <a:solidFill>
                  <a:schemeClr val="tx1"/>
                </a:solidFill>
                <a:effectLst/>
                <a:latin typeface="Segoe UI Light" pitchFamily="34" charset="0"/>
                <a:ea typeface="+mn-ea"/>
                <a:cs typeface="+mn-cs"/>
              </a:rPr>
              <a:t> This measure provides an extra layer of security against hackers and helps prevent the wrong person from logging and accessing the data on his device.</a:t>
            </a:r>
          </a:p>
          <a:p>
            <a:endParaRPr lang="en-US" sz="900" b="1" i="1" kern="1200" dirty="0">
              <a:solidFill>
                <a:schemeClr val="tx1"/>
              </a:solidFill>
              <a:effectLst/>
              <a:latin typeface="Segoe UI Light" pitchFamily="34" charset="0"/>
              <a:ea typeface="+mn-ea"/>
              <a:cs typeface="+mn-cs"/>
            </a:endParaRPr>
          </a:p>
          <a:p>
            <a:r>
              <a:rPr lang="en-US" sz="900" b="1" i="1" kern="1200" dirty="0">
                <a:solidFill>
                  <a:schemeClr val="tx1"/>
                </a:solidFill>
                <a:effectLst/>
                <a:latin typeface="Segoe UI Light" pitchFamily="34" charset="0"/>
                <a:ea typeface="+mn-ea"/>
                <a:cs typeface="+mn-cs"/>
              </a:rPr>
              <a:t>The takeaway here is that no matter where they are—in the office or in the field—only the right people can log in to their device. No one else. </a:t>
            </a:r>
            <a:endParaRPr lang="en-US" sz="900" kern="1200" dirty="0">
              <a:solidFill>
                <a:schemeClr val="tx1"/>
              </a:solidFill>
              <a:effectLst/>
              <a:latin typeface="Segoe UI Light" pitchFamily="34" charset="0"/>
              <a:ea typeface="+mn-ea"/>
              <a:cs typeface="+mn-cs"/>
            </a:endParaRPr>
          </a:p>
          <a:p>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Real data</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bring this situation home, consider this statistic: Among the top 10 most popular hacking methods are unmanaged personal devices and compromised accounts.</a:t>
            </a:r>
            <a:r>
              <a:rPr lang="en-US" sz="900" kern="1200" baseline="30000" dirty="0">
                <a:solidFill>
                  <a:schemeClr val="tx1"/>
                </a:solidFill>
                <a:effectLst/>
                <a:latin typeface="Segoe UI Light" pitchFamily="34" charset="0"/>
                <a:ea typeface="+mn-ea"/>
                <a:cs typeface="+mn-cs"/>
              </a:rPr>
              <a:t>1</a:t>
            </a:r>
            <a:r>
              <a:rPr lang="en-US" sz="900" kern="1200" dirty="0">
                <a:solidFill>
                  <a:schemeClr val="tx1"/>
                </a:solidFill>
                <a:effectLst/>
                <a:latin typeface="Segoe UI Light" pitchFamily="34" charset="0"/>
                <a:ea typeface="+mn-ea"/>
                <a:cs typeface="+mn-cs"/>
              </a:rPr>
              <a:t>&lt;</a:t>
            </a:r>
            <a:r>
              <a:rPr lang="en-US" sz="900" b="1" i="1" kern="1200" dirty="0">
                <a:solidFill>
                  <a:schemeClr val="tx1"/>
                </a:solidFill>
                <a:effectLst/>
                <a:latin typeface="Segoe UI Light" pitchFamily="34" charset="0"/>
                <a:ea typeface="+mn-ea"/>
                <a:cs typeface="+mn-cs"/>
              </a:rPr>
              <a:t>Note to presenter: </a:t>
            </a:r>
            <a:r>
              <a:rPr lang="en-US" sz="900" kern="1200" dirty="0">
                <a:solidFill>
                  <a:schemeClr val="tx1"/>
                </a:solidFill>
                <a:effectLst/>
                <a:latin typeface="Segoe UI Light" pitchFamily="34" charset="0"/>
                <a:ea typeface="+mn-ea"/>
                <a:cs typeface="+mn-cs"/>
              </a:rPr>
              <a:t>this is a general statistic, not government specific&gt;</a:t>
            </a:r>
            <a:br>
              <a:rPr lang="en-US" sz="900" kern="1200" dirty="0">
                <a:solidFill>
                  <a:schemeClr val="tx1"/>
                </a:solidFill>
                <a:effectLst/>
                <a:latin typeface="Segoe UI Light" pitchFamily="34" charset="0"/>
                <a:ea typeface="+mn-ea"/>
                <a:cs typeface="+mn-cs"/>
              </a:rPr>
            </a:br>
            <a:r>
              <a:rPr lang="en-US" sz="900" kern="1200" dirty="0">
                <a:solidFill>
                  <a:schemeClr val="tx1"/>
                </a:solidFill>
                <a:effectLst/>
                <a:latin typeface="Segoe UI Light" pitchFamily="34" charset="0"/>
                <a:ea typeface="+mn-ea"/>
                <a:cs typeface="+mn-cs"/>
              </a:rPr>
              <a:t/>
            </a:r>
            <a:br>
              <a:rPr lang="en-US" sz="900" kern="1200" dirty="0">
                <a:solidFill>
                  <a:schemeClr val="tx1"/>
                </a:solidFill>
                <a:effectLst/>
                <a:latin typeface="Segoe UI Light" pitchFamily="34" charset="0"/>
                <a:ea typeface="+mn-ea"/>
                <a:cs typeface="+mn-cs"/>
              </a:rPr>
            </a:br>
            <a:r>
              <a:rPr lang="en-US" sz="900" b="1" i="1" kern="1200" dirty="0">
                <a:solidFill>
                  <a:schemeClr val="tx1"/>
                </a:solidFill>
                <a:effectLst/>
                <a:latin typeface="Segoe UI Light" pitchFamily="34" charset="0"/>
                <a:ea typeface="+mn-ea"/>
                <a:cs typeface="+mn-cs"/>
              </a:rPr>
              <a:t>For the presenter</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To learn more about Windows Hello* and multi-factor authentication for yourself, reference the Windows 10 Commercial Storybook https://microsoft.sharepoint.com/sites/Infopedia_G02KC/Pages/Custom/Windows10Storybooks.aspx</a:t>
            </a:r>
          </a:p>
          <a:p>
            <a:endParaRPr lang="en-US" sz="1300" dirty="0"/>
          </a:p>
          <a:p>
            <a:pPr marL="0" indent="0" defTabSz="966613">
              <a:lnSpc>
                <a:spcPct val="100000"/>
              </a:lnSpc>
              <a:spcAft>
                <a:spcPts val="0"/>
              </a:spcAft>
              <a:buFont typeface="Arial" panose="020B0604020202020204" pitchFamily="34" charset="0"/>
              <a:buNone/>
              <a:defRPr/>
            </a:pPr>
            <a:r>
              <a:rPr lang="en-US" sz="900" i="1" kern="1200" dirty="0">
                <a:solidFill>
                  <a:schemeClr val="tx1"/>
                </a:solidFill>
                <a:effectLst/>
                <a:latin typeface="Segoe UI Light" pitchFamily="34" charset="0"/>
                <a:ea typeface="+mn-ea"/>
                <a:cs typeface="+mn-cs"/>
              </a:rPr>
              <a:t>*Windows Hello requires specialized hardware such as fingerprint reader, illuminated IR sensor, or other biometric sensors depending on the authentication enabled.</a:t>
            </a:r>
          </a:p>
          <a:p>
            <a:pPr marL="0" indent="0" defTabSz="966613">
              <a:lnSpc>
                <a:spcPct val="100000"/>
              </a:lnSpc>
              <a:spcAft>
                <a:spcPts val="0"/>
              </a:spcAft>
              <a:buFont typeface="Arial" panose="020B0604020202020204" pitchFamily="34" charset="0"/>
              <a:buNone/>
              <a:defRPr/>
            </a:pPr>
            <a:endParaRPr lang="en-US" sz="900" b="1" kern="1200" dirty="0">
              <a:solidFill>
                <a:schemeClr val="tx1"/>
              </a:solidFill>
              <a:effectLst/>
              <a:latin typeface="Segoe UI Light" pitchFamily="34" charset="0"/>
              <a:ea typeface="+mn-ea"/>
              <a:cs typeface="+mn-cs"/>
            </a:endParaRPr>
          </a:p>
          <a:p>
            <a:r>
              <a:rPr lang="en-US" sz="900" b="1" kern="1200" dirty="0">
                <a:solidFill>
                  <a:schemeClr val="tx1"/>
                </a:solidFill>
                <a:effectLst/>
                <a:latin typeface="Segoe UI Light" pitchFamily="34" charset="0"/>
                <a:ea typeface="+mn-ea"/>
                <a:cs typeface="+mn-cs"/>
              </a:rPr>
              <a:t>[Advance slide]</a:t>
            </a:r>
            <a:endParaRPr lang="en-US" sz="900" kern="1200" dirty="0">
              <a:solidFill>
                <a:schemeClr val="tx1"/>
              </a:solidFill>
              <a:effectLst/>
              <a:latin typeface="Segoe UI Light" pitchFamily="34" charset="0"/>
              <a:ea typeface="+mn-ea"/>
              <a:cs typeface="+mn-cs"/>
            </a:endParaRPr>
          </a:p>
          <a:p>
            <a:pPr marL="285750" indent="-285750" defTabSz="966613">
              <a:lnSpc>
                <a:spcPct val="100000"/>
              </a:lnSpc>
              <a:spcAft>
                <a:spcPts val="0"/>
              </a:spcAft>
              <a:buFont typeface="Arial" panose="020B0604020202020204" pitchFamily="34" charset="0"/>
              <a:buChar char="•"/>
              <a:defRPr/>
            </a:pPr>
            <a:endParaRPr lang="en-US" sz="900" kern="1200" dirty="0">
              <a:solidFill>
                <a:schemeClr val="tx1"/>
              </a:solidFill>
              <a:effectLst/>
              <a:latin typeface="Segoe UI Light" pitchFamily="34" charset="0"/>
              <a:ea typeface="+mn-ea"/>
              <a:cs typeface="+mn-cs"/>
            </a:endParaRPr>
          </a:p>
          <a:p>
            <a:pPr defTabSz="924458">
              <a:lnSpc>
                <a:spcPct val="100000"/>
              </a:lnSpc>
              <a:spcAft>
                <a:spcPts val="0"/>
              </a:spcAft>
              <a:defRPr/>
            </a:pPr>
            <a:r>
              <a:rPr lang="en-US" sz="1400" b="1" u="sng" kern="1200" dirty="0">
                <a:solidFill>
                  <a:schemeClr val="tx1"/>
                </a:solidFill>
                <a:latin typeface="Segoe UI Light" pitchFamily="34" charset="0"/>
                <a:ea typeface="+mn-ea"/>
                <a:cs typeface="+mn-cs"/>
              </a:rPr>
              <a:t>Sources</a:t>
            </a:r>
          </a:p>
          <a:p>
            <a:pPr defTabSz="924458">
              <a:lnSpc>
                <a:spcPct val="100000"/>
              </a:lnSpc>
              <a:spcAft>
                <a:spcPts val="0"/>
              </a:spcAft>
              <a:defRPr/>
            </a:pPr>
            <a:endParaRPr lang="en-US" sz="1400" b="1" u="sng" kern="1200" dirty="0">
              <a:solidFill>
                <a:schemeClr val="tx1"/>
              </a:solidFill>
              <a:latin typeface="Segoe UI Light" pitchFamily="34" charset="0"/>
              <a:ea typeface="+mn-ea"/>
              <a:cs typeface="+mn-cs"/>
            </a:endParaRPr>
          </a:p>
          <a:p>
            <a:pPr marL="0" marR="0" lvl="0" indent="0" algn="l" defTabSz="924458" rtl="0" eaLnBrk="1" fontAlgn="auto" latinLnBrk="0" hangingPunct="1">
              <a:lnSpc>
                <a:spcPct val="100000"/>
              </a:lnSpc>
              <a:spcBef>
                <a:spcPts val="0"/>
              </a:spcBef>
              <a:spcAft>
                <a:spcPts val="0"/>
              </a:spcAft>
              <a:buClrTx/>
              <a:buSzTx/>
              <a:buFontTx/>
              <a:buNone/>
              <a:tabLst/>
              <a:defRPr/>
            </a:pPr>
            <a:r>
              <a:rPr lang="en-US" sz="1400" b="0" u="none" kern="1200" baseline="30000" dirty="0">
                <a:solidFill>
                  <a:schemeClr val="tx1"/>
                </a:solidFill>
                <a:latin typeface="Segoe UI Light" pitchFamily="34" charset="0"/>
                <a:ea typeface="+mn-ea"/>
                <a:cs typeface="+mn-cs"/>
              </a:rPr>
              <a:t>1 </a:t>
            </a:r>
            <a:r>
              <a:rPr lang="en-US" sz="1400" u="sng" kern="1200" dirty="0">
                <a:solidFill>
                  <a:schemeClr val="tx1"/>
                </a:solidFill>
                <a:effectLst/>
                <a:latin typeface="Segoe UI Light" pitchFamily="34" charset="0"/>
                <a:ea typeface="+mn-ea"/>
                <a:cs typeface="+mn-cs"/>
                <a:hlinkClick r:id="rId3"/>
              </a:rPr>
              <a:t>https://www.balabit.com/news/press/social-engineering-leads-the-top-10-list-of-most-popular-hacking-methods-balabit-survey-results-from-black-hat-usa</a:t>
            </a:r>
            <a:endParaRPr lang="en-US" sz="1400" kern="1200" dirty="0">
              <a:solidFill>
                <a:schemeClr val="tx1"/>
              </a:solidFill>
              <a:effectLst/>
              <a:latin typeface="Segoe UI Light" pitchFamily="34" charset="0"/>
              <a:ea typeface="+mn-ea"/>
              <a:cs typeface="+mn-cs"/>
            </a:endParaRPr>
          </a:p>
          <a:p>
            <a:pPr defTabSz="924458">
              <a:lnSpc>
                <a:spcPct val="100000"/>
              </a:lnSpc>
              <a:spcAft>
                <a:spcPts val="0"/>
              </a:spcAft>
              <a:defRPr/>
            </a:pPr>
            <a:r>
              <a:rPr lang="en-US" sz="1400" b="0" u="none" kern="1200" baseline="30000" dirty="0">
                <a:solidFill>
                  <a:schemeClr val="tx1"/>
                </a:solidFill>
                <a:latin typeface="Segoe UI Light" pitchFamily="34" charset="0"/>
                <a:ea typeface="+mn-ea"/>
                <a:cs typeface="+mn-cs"/>
              </a:rPr>
              <a:t> </a:t>
            </a:r>
          </a:p>
          <a:p>
            <a:pPr marL="0" indent="0" defTabSz="966613">
              <a:lnSpc>
                <a:spcPct val="100000"/>
              </a:lnSpc>
              <a:spcAft>
                <a:spcPts val="0"/>
              </a:spcAft>
              <a:buFont typeface="Arial" panose="020B0604020202020204" pitchFamily="34" charset="0"/>
              <a:buNone/>
              <a:defRPr/>
            </a:pPr>
            <a:endParaRPr lang="en-US" sz="1300" dirty="0"/>
          </a:p>
        </p:txBody>
      </p:sp>
      <p:sp>
        <p:nvSpPr>
          <p:cNvPr id="4" name="Slide Number Placeholder 3"/>
          <p:cNvSpPr>
            <a:spLocks noGrp="1"/>
          </p:cNvSpPr>
          <p:nvPr>
            <p:ph type="sldNum" sz="quarter" idx="10"/>
          </p:nvPr>
        </p:nvSpPr>
        <p:spPr/>
        <p:txBody>
          <a:bodyPr/>
          <a:lstStyle/>
          <a:p>
            <a:fld id="{071D558A-8F81-4840-95D6-849BAE0BE8E2}" type="slidenum">
              <a:rPr lang="en-US" smtClean="0"/>
              <a:t>9</a:t>
            </a:fld>
            <a:endParaRPr lang="en-US" dirty="0"/>
          </a:p>
        </p:txBody>
      </p:sp>
    </p:spTree>
    <p:extLst>
      <p:ext uri="{BB962C8B-B14F-4D97-AF65-F5344CB8AC3E}">
        <p14:creationId xmlns:p14="http://schemas.microsoft.com/office/powerpoint/2010/main" val="1178835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 Id="rId3"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emf"/><Relationship Id="rId3"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tif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tiff"/></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tiff"/></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502399" y="152400"/>
            <a:ext cx="5689601" cy="4859867"/>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2934929" y="1999639"/>
            <a:ext cx="9083884" cy="510968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588305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urity scenario">
    <p:spTree>
      <p:nvGrpSpPr>
        <p:cNvPr id="1" name=""/>
        <p:cNvGrpSpPr/>
        <p:nvPr/>
      </p:nvGrpSpPr>
      <p:grpSpPr>
        <a:xfrm>
          <a:off x="0" y="0"/>
          <a:ext cx="0" cy="0"/>
          <a:chOff x="0" y="0"/>
          <a:chExt cx="0" cy="0"/>
        </a:xfrm>
      </p:grpSpPr>
      <p:sp>
        <p:nvSpPr>
          <p:cNvPr id="4" name="Rectangle 3"/>
          <p:cNvSpPr/>
          <p:nvPr userDrawn="1"/>
        </p:nvSpPr>
        <p:spPr bwMode="auto">
          <a:xfrm>
            <a:off x="302150" y="221447"/>
            <a:ext cx="2170706" cy="78718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a:lvl1pPr>
          </a:lstStyle>
          <a:p>
            <a:r>
              <a:rPr lang="en-US" dirty="0"/>
              <a:t/>
            </a:r>
            <a:br>
              <a:rPr lang="en-US" dirty="0"/>
            </a:br>
            <a:r>
              <a:rPr lang="en-US" dirty="0"/>
              <a:t>        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29073578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rface Scenario">
    <p:spTree>
      <p:nvGrpSpPr>
        <p:cNvPr id="1" name=""/>
        <p:cNvGrpSpPr/>
        <p:nvPr/>
      </p:nvGrpSpPr>
      <p:grpSpPr>
        <a:xfrm>
          <a:off x="0" y="0"/>
          <a:ext cx="0" cy="0"/>
          <a:chOff x="0" y="0"/>
          <a:chExt cx="0" cy="0"/>
        </a:xfrm>
      </p:grpSpPr>
      <p:sp>
        <p:nvSpPr>
          <p:cNvPr id="2" name="Rectangle 1"/>
          <p:cNvSpPr/>
          <p:nvPr userDrawn="1"/>
        </p:nvSpPr>
        <p:spPr bwMode="auto">
          <a:xfrm>
            <a:off x="254442" y="294198"/>
            <a:ext cx="2250219" cy="45799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itle 1"/>
          <p:cNvSpPr>
            <a:spLocks noGrp="1"/>
          </p:cNvSpPr>
          <p:nvPr>
            <p:ph type="title"/>
          </p:nvPr>
        </p:nvSpPr>
        <p:spPr>
          <a:xfrm>
            <a:off x="577874" y="415137"/>
            <a:ext cx="9638181" cy="443198"/>
          </a:xfrm>
          <a:prstGeom prst="rect">
            <a:avLst/>
          </a:prstGeom>
        </p:spPr>
        <p:txBody>
          <a:bodyPr wrap="square"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dirty="0"/>
              <a:t>Click to edit Master title style</a:t>
            </a:r>
          </a:p>
        </p:txBody>
      </p:sp>
      <p:sp>
        <p:nvSpPr>
          <p:cNvPr id="3" name="Picture Placeholder 2"/>
          <p:cNvSpPr>
            <a:spLocks noGrp="1"/>
          </p:cNvSpPr>
          <p:nvPr>
            <p:ph type="pic" sz="quarter" idx="11"/>
          </p:nvPr>
        </p:nvSpPr>
        <p:spPr>
          <a:xfrm>
            <a:off x="6064469" y="993036"/>
            <a:ext cx="5549796" cy="3816350"/>
          </a:xfrm>
          <a:prstGeom prst="rect">
            <a:avLst/>
          </a:prstGeom>
        </p:spPr>
        <p:txBody>
          <a:bodyPr/>
          <a:lstStyle>
            <a:lvl1pPr marL="0" indent="0">
              <a:buNone/>
              <a:defRPr sz="1800"/>
            </a:lvl1pPr>
          </a:lstStyle>
          <a:p>
            <a:endParaRPr lang="en-US" dirty="0"/>
          </a:p>
        </p:txBody>
      </p:sp>
      <p:sp>
        <p:nvSpPr>
          <p:cNvPr id="7" name="Text Placeholder 5"/>
          <p:cNvSpPr>
            <a:spLocks noGrp="1"/>
          </p:cNvSpPr>
          <p:nvPr>
            <p:ph type="body" sz="quarter" idx="12" hasCustomPrompt="1"/>
          </p:nvPr>
        </p:nvSpPr>
        <p:spPr>
          <a:xfrm>
            <a:off x="577873" y="5133236"/>
            <a:ext cx="4619488" cy="215444"/>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lang="en-US" sz="1400" b="1" kern="1200" spc="100" baseline="0" dirty="0">
                <a:solidFill>
                  <a:schemeClr val="tx2"/>
                </a:solidFill>
                <a:latin typeface="+mn-lt"/>
                <a:ea typeface="+mn-ea"/>
                <a:cs typeface="Segoe UI Semilight" panose="020B0402040204020203" pitchFamily="34" charset="0"/>
              </a:defRPr>
            </a:lvl1pPr>
            <a:lvl2pPr marL="0" indent="0">
              <a:lnSpc>
                <a:spcPct val="100000"/>
              </a:lnSpc>
              <a:spcBef>
                <a:spcPts val="0"/>
              </a:spcBef>
              <a:spcAft>
                <a:spcPts val="588"/>
              </a:spcAft>
              <a:buFontTx/>
              <a:buNone/>
              <a:defRPr sz="1400">
                <a:solidFill>
                  <a:schemeClr val="tx1"/>
                </a:solidFill>
                <a:latin typeface="+mj-lt"/>
              </a:defRPr>
            </a:lvl2pPr>
            <a:lvl3pPr marL="224097" indent="0">
              <a:lnSpc>
                <a:spcPct val="100000"/>
              </a:lnSpc>
              <a:spcBef>
                <a:spcPts val="0"/>
              </a:spcBef>
              <a:spcAft>
                <a:spcPts val="588"/>
              </a:spcAft>
              <a:buNone/>
              <a:defRPr sz="1400">
                <a:solidFill>
                  <a:schemeClr val="tx1"/>
                </a:solidFill>
                <a:latin typeface="+mj-lt"/>
              </a:defRPr>
            </a:lvl3pPr>
            <a:lvl4pPr marL="448193" indent="0">
              <a:lnSpc>
                <a:spcPct val="100000"/>
              </a:lnSpc>
              <a:spcBef>
                <a:spcPts val="0"/>
              </a:spcBef>
              <a:spcAft>
                <a:spcPts val="588"/>
              </a:spcAft>
              <a:buNone/>
              <a:defRPr sz="1400">
                <a:solidFill>
                  <a:schemeClr val="tx1"/>
                </a:solidFill>
                <a:latin typeface="+mj-lt"/>
              </a:defRPr>
            </a:lvl4pPr>
            <a:lvl5pPr marL="672290" indent="0">
              <a:lnSpc>
                <a:spcPct val="100000"/>
              </a:lnSpc>
              <a:spcBef>
                <a:spcPts val="0"/>
              </a:spcBef>
              <a:spcAft>
                <a:spcPts val="588"/>
              </a:spcAft>
              <a:buNone/>
              <a:defRPr sz="1400">
                <a:solidFill>
                  <a:schemeClr val="tx1"/>
                </a:solidFill>
                <a:latin typeface="+mj-lt"/>
              </a:defRPr>
            </a:lvl5pPr>
          </a:lstStyle>
          <a:p>
            <a:r>
              <a:rPr lang="en-US" dirty="0"/>
              <a:t>KEY ACCESSORIES </a:t>
            </a:r>
          </a:p>
        </p:txBody>
      </p:sp>
      <p:sp>
        <p:nvSpPr>
          <p:cNvPr id="11" name="Text Placeholder 5"/>
          <p:cNvSpPr>
            <a:spLocks noGrp="1"/>
          </p:cNvSpPr>
          <p:nvPr>
            <p:ph type="body" sz="quarter" idx="13" hasCustomPrompt="1"/>
          </p:nvPr>
        </p:nvSpPr>
        <p:spPr>
          <a:xfrm>
            <a:off x="130208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 of text</a:t>
            </a:r>
          </a:p>
        </p:txBody>
      </p:sp>
      <p:sp>
        <p:nvSpPr>
          <p:cNvPr id="12" name="Text Placeholder 5"/>
          <p:cNvSpPr>
            <a:spLocks noGrp="1"/>
          </p:cNvSpPr>
          <p:nvPr>
            <p:ph type="body" sz="quarter" idx="14" hasCustomPrompt="1"/>
          </p:nvPr>
        </p:nvSpPr>
        <p:spPr>
          <a:xfrm>
            <a:off x="3479676"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3" name="Text Placeholder 5"/>
          <p:cNvSpPr>
            <a:spLocks noGrp="1"/>
          </p:cNvSpPr>
          <p:nvPr>
            <p:ph type="body" sz="quarter" idx="15" hasCustomPrompt="1"/>
          </p:nvPr>
        </p:nvSpPr>
        <p:spPr>
          <a:xfrm>
            <a:off x="5657264"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4" name="Text Placeholder 5"/>
          <p:cNvSpPr>
            <a:spLocks noGrp="1"/>
          </p:cNvSpPr>
          <p:nvPr>
            <p:ph type="body" sz="quarter" idx="16" hasCustomPrompt="1"/>
          </p:nvPr>
        </p:nvSpPr>
        <p:spPr>
          <a:xfrm>
            <a:off x="7834852"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
        <p:nvSpPr>
          <p:cNvPr id="19" name="Text Placeholder 18"/>
          <p:cNvSpPr>
            <a:spLocks noGrp="1"/>
          </p:cNvSpPr>
          <p:nvPr>
            <p:ph type="body" sz="quarter" idx="17" hasCustomPrompt="1"/>
          </p:nvPr>
        </p:nvSpPr>
        <p:spPr>
          <a:xfrm>
            <a:off x="577735" y="993036"/>
            <a:ext cx="5348968" cy="3816350"/>
          </a:xfrm>
          <a:prstGeom prst="rect">
            <a:avLst/>
          </a:prstGeom>
        </p:spPr>
        <p:txBody>
          <a:bodyPr lIns="0"/>
          <a:lstStyle>
            <a:lvl1pPr marL="0" marR="0" indent="0" algn="l" defTabSz="914374" rtl="0" eaLnBrk="1" fontAlgn="auto" latinLnBrk="0" hangingPunct="1">
              <a:lnSpc>
                <a:spcPct val="90000"/>
              </a:lnSpc>
              <a:spcBef>
                <a:spcPts val="0"/>
              </a:spcBef>
              <a:spcAft>
                <a:spcPts val="400"/>
              </a:spcAft>
              <a:buClrTx/>
              <a:buSzPct val="90000"/>
              <a:buFont typeface="Arial" pitchFamily="34" charset="0"/>
              <a:buNone/>
              <a:tabLst/>
              <a:defRPr lang="en-US" sz="1400" b="1" kern="1200" spc="100" baseline="0" dirty="0" smtClean="0">
                <a:solidFill>
                  <a:schemeClr val="tx2"/>
                </a:solidFill>
                <a:latin typeface="+mn-lt"/>
                <a:ea typeface="+mn-ea"/>
                <a:cs typeface="Segoe UI Semilight" panose="020B0402040204020203" pitchFamily="34" charset="0"/>
              </a:defRPr>
            </a:lvl1pPr>
            <a:lvl2pPr marL="91440" marR="0" indent="0" algn="l" defTabSz="914374" rtl="0" eaLnBrk="1" fontAlgn="auto" latinLnBrk="0" hangingPunct="1">
              <a:lnSpc>
                <a:spcPct val="90000"/>
              </a:lnSpc>
              <a:spcBef>
                <a:spcPts val="0"/>
              </a:spcBef>
              <a:spcAft>
                <a:spcPts val="400"/>
              </a:spcAft>
              <a:buClrTx/>
              <a:buSzPct val="90000"/>
              <a:buFont typeface="Arial" panose="020B0604020202020204" pitchFamily="34" charset="0"/>
              <a:buNone/>
              <a:tabLst/>
              <a:defRPr sz="1100">
                <a:latin typeface="+mj-lt"/>
              </a:defRPr>
            </a:lvl2pPr>
          </a:lstStyle>
          <a:p>
            <a:pPr>
              <a:spcAft>
                <a:spcPts val="1200"/>
              </a:spcAft>
            </a:pPr>
            <a:r>
              <a:rPr lang="en-US" dirty="0"/>
              <a:t>BENEFITS</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Segoe UI Semilight" charset="0"/>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1" indent="0" algn="l" defTabSz="896386"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Segoe UI"/>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0" marR="0" lvl="0" indent="0" algn="l" defTabSz="914374" rtl="0" eaLnBrk="1" fontAlgn="auto" latinLnBrk="0" hangingPunct="1">
              <a:lnSpc>
                <a:spcPct val="90000"/>
              </a:lnSpc>
              <a:spcBef>
                <a:spcPts val="0"/>
              </a:spcBef>
              <a:spcAft>
                <a:spcPts val="400"/>
              </a:spcAft>
              <a:buClrTx/>
              <a:buSzPct val="90000"/>
              <a:buFont typeface="Arial" pitchFamily="34" charset="0"/>
              <a:buNone/>
              <a:tabLst/>
              <a:defRPr/>
            </a:pPr>
            <a:r>
              <a:rPr kumimoji="0" lang="en-US" sz="1100" b="1" i="0" u="none" strike="noStrike" kern="1200" cap="none" spc="0" normalizeH="0" baseline="0" noProof="0" dirty="0">
                <a:ln>
                  <a:noFill/>
                </a:ln>
                <a:solidFill>
                  <a:srgbClr val="0078D7"/>
                </a:solidFill>
                <a:effectLst/>
                <a:uLnTx/>
                <a:uFillTx/>
                <a:latin typeface="+mn-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p>
          <a:p>
            <a:pPr marL="274320" marR="0" lvl="1" indent="-182880" algn="l" defTabSz="914374" rtl="0" eaLnBrk="1" fontAlgn="auto" latinLnBrk="0" hangingPunct="1">
              <a:lnSpc>
                <a:spcPct val="90000"/>
              </a:lnSpc>
              <a:spcBef>
                <a:spcPts val="0"/>
              </a:spcBef>
              <a:spcAft>
                <a:spcPts val="400"/>
              </a:spcAft>
              <a:buClrTx/>
              <a:buSzPct val="90000"/>
              <a:buFont typeface="Arial" panose="020B0604020202020204" pitchFamily="34" charset="0"/>
              <a:buChar char="•"/>
              <a:tabLst/>
              <a:defRPr/>
            </a:pPr>
            <a:r>
              <a:rPr kumimoji="0" lang="en-US" sz="1050" b="0" i="0" u="none" strike="noStrike" kern="1200" cap="none" spc="0" normalizeH="0" baseline="0" noProof="0" dirty="0">
                <a:ln>
                  <a:noFill/>
                </a:ln>
                <a:solidFill>
                  <a:srgbClr val="505050"/>
                </a:solidFill>
                <a:effectLst/>
                <a:uLnTx/>
                <a:uFillTx/>
                <a:latin typeface="+mj-lt"/>
                <a:ea typeface="+mn-ea"/>
                <a:cs typeface="Segoe UI Semilight" charset="0"/>
              </a:rPr>
              <a:t>Text</a:t>
            </a:r>
            <a:endParaRPr lang="en-US" dirty="0"/>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327657" y="477886"/>
            <a:ext cx="1286608" cy="274302"/>
          </a:xfrm>
          <a:prstGeom prst="rect">
            <a:avLst/>
          </a:prstGeom>
        </p:spPr>
      </p:pic>
      <p:sp>
        <p:nvSpPr>
          <p:cNvPr id="21" name="Text Placeholder 5"/>
          <p:cNvSpPr>
            <a:spLocks noGrp="1"/>
          </p:cNvSpPr>
          <p:nvPr>
            <p:ph type="body" sz="quarter" idx="18" hasCustomPrompt="1"/>
          </p:nvPr>
        </p:nvSpPr>
        <p:spPr>
          <a:xfrm>
            <a:off x="10012438" y="5541403"/>
            <a:ext cx="1727617" cy="553998"/>
          </a:xfrm>
          <a:prstGeom prst="rect">
            <a:avLst/>
          </a:prstGeom>
        </p:spPr>
        <p:txBody>
          <a:bodyPr wrap="square" lIns="0" tIns="0" rIns="0" bIns="0" numCol="1" spcCol="360000">
            <a:spAutoFit/>
          </a:bodyPr>
          <a:lstStyle>
            <a:lvl1pPr marL="0" indent="0">
              <a:lnSpc>
                <a:spcPct val="100000"/>
              </a:lnSpc>
              <a:spcBef>
                <a:spcPts val="0"/>
              </a:spcBef>
              <a:spcAft>
                <a:spcPts val="588"/>
              </a:spcAft>
              <a:buNone/>
              <a:defRPr sz="1050" b="1">
                <a:solidFill>
                  <a:schemeClr val="tx1"/>
                </a:solidFill>
                <a:latin typeface="+mn-lt"/>
              </a:defRPr>
            </a:lvl1pPr>
            <a:lvl2pPr marL="0" indent="0">
              <a:lnSpc>
                <a:spcPct val="100000"/>
              </a:lnSpc>
              <a:spcBef>
                <a:spcPts val="0"/>
              </a:spcBef>
              <a:spcAft>
                <a:spcPts val="588"/>
              </a:spcAft>
              <a:buFontTx/>
              <a:buNone/>
              <a:defRPr sz="900">
                <a:solidFill>
                  <a:schemeClr val="tx1"/>
                </a:solidFill>
                <a:latin typeface="+mj-lt"/>
              </a:defRPr>
            </a:lvl2pPr>
            <a:lvl3pPr marL="224097" indent="0">
              <a:lnSpc>
                <a:spcPct val="100000"/>
              </a:lnSpc>
              <a:spcBef>
                <a:spcPts val="0"/>
              </a:spcBef>
              <a:spcAft>
                <a:spcPts val="588"/>
              </a:spcAft>
              <a:buNone/>
              <a:defRPr sz="1200">
                <a:solidFill>
                  <a:schemeClr val="tx1"/>
                </a:solidFill>
                <a:latin typeface="+mj-lt"/>
              </a:defRPr>
            </a:lvl3pPr>
            <a:lvl4pPr marL="448193" indent="0">
              <a:lnSpc>
                <a:spcPct val="100000"/>
              </a:lnSpc>
              <a:spcBef>
                <a:spcPts val="0"/>
              </a:spcBef>
              <a:spcAft>
                <a:spcPts val="588"/>
              </a:spcAft>
              <a:buNone/>
              <a:defRPr sz="1200">
                <a:solidFill>
                  <a:schemeClr val="tx1"/>
                </a:solidFill>
                <a:latin typeface="+mj-lt"/>
              </a:defRPr>
            </a:lvl4pPr>
            <a:lvl5pPr marL="672290" indent="0">
              <a:lnSpc>
                <a:spcPct val="100000"/>
              </a:lnSpc>
              <a:spcBef>
                <a:spcPts val="0"/>
              </a:spcBef>
              <a:spcAft>
                <a:spcPts val="588"/>
              </a:spcAft>
              <a:buNone/>
              <a:defRPr sz="1200">
                <a:solidFill>
                  <a:schemeClr val="tx1"/>
                </a:solidFill>
                <a:latin typeface="+mj-lt"/>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6975061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239EA-50CE-4B5E-AFEF-1D4BA0820790}" type="datetimeFigureOut">
              <a:rPr lang="en-US" smtClean="0"/>
              <a:t>10/23/17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403BCA-A6ED-4C08-A954-17BA799F2851}" type="slidenum">
              <a:rPr lang="en-US" smtClean="0"/>
              <a:t>‹#›</a:t>
            </a:fld>
            <a:endParaRPr lang="en-US"/>
          </a:p>
        </p:txBody>
      </p:sp>
    </p:spTree>
    <p:extLst>
      <p:ext uri="{BB962C8B-B14F-4D97-AF65-F5344CB8AC3E}">
        <p14:creationId xmlns:p14="http://schemas.microsoft.com/office/powerpoint/2010/main" val="2081141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93192"/>
            <a:ext cx="11149439" cy="557784"/>
          </a:xfrm>
        </p:spPr>
        <p:txBody>
          <a:bodyPr/>
          <a:lstStyle>
            <a:lvl1pPr>
              <a:defRPr>
                <a:solidFill>
                  <a:schemeClr val="accent1">
                    <a:alpha val="99000"/>
                  </a:schemeClr>
                </a:solidFill>
              </a:defRPr>
            </a:lvl1pPr>
          </a:lstStyle>
          <a:p>
            <a:r>
              <a:rPr lang="en-US" dirty="0"/>
              <a:t>Click to add title</a:t>
            </a:r>
          </a:p>
        </p:txBody>
      </p:sp>
      <p:sp>
        <p:nvSpPr>
          <p:cNvPr id="3" name="Content Placeholder 2"/>
          <p:cNvSpPr>
            <a:spLocks noGrp="1"/>
          </p:cNvSpPr>
          <p:nvPr>
            <p:ph idx="1" hasCustomPrompt="1"/>
          </p:nvPr>
        </p:nvSpPr>
        <p:spPr>
          <a:xfrm>
            <a:off x="457201" y="1188720"/>
            <a:ext cx="11149439" cy="5029200"/>
          </a:xfrm>
        </p:spPr>
        <p:txBody>
          <a:bodyPr lIns="0"/>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008321" y="6719502"/>
            <a:ext cx="1021758" cy="138499"/>
          </a:xfrm>
          <a:prstGeom prst="rect">
            <a:avLst/>
          </a:prstGeom>
          <a:noFill/>
        </p:spPr>
        <p:txBody>
          <a:bodyPr wrap="square" lIns="0" tIns="0" rIns="0" bIns="0" rtlCol="0">
            <a:spAutoFit/>
          </a:bodyPr>
          <a:lstStyle/>
          <a:p>
            <a:pPr algn="r">
              <a:defRPr/>
            </a:pPr>
            <a:fld id="{D1FDF147-A34E-4605-92D6-A58348E56B3A}" type="slidenum">
              <a:rPr lang="en-US" sz="900">
                <a:solidFill>
                  <a:srgbClr val="FFFFFF">
                    <a:alpha val="99000"/>
                  </a:srgbClr>
                </a:solidFill>
              </a:rPr>
              <a:pPr algn="r">
                <a:defRPr/>
              </a:pPr>
              <a:t>‹#›</a:t>
            </a:fld>
            <a:endParaRPr lang="en-US" sz="900" dirty="0">
              <a:solidFill>
                <a:srgbClr val="FFFFFF">
                  <a:alpha val="99000"/>
                </a:srgbClr>
              </a:solidFill>
            </a:endParaRPr>
          </a:p>
        </p:txBody>
      </p:sp>
      <p:sp>
        <p:nvSpPr>
          <p:cNvPr id="10" name="Rectangle 9"/>
          <p:cNvSpPr/>
          <p:nvPr userDrawn="1"/>
        </p:nvSpPr>
        <p:spPr>
          <a:xfrm rot="10800000" flipV="1">
            <a:off x="1" y="-1"/>
            <a:ext cx="20855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dirty="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16439" y="6214274"/>
            <a:ext cx="2053796" cy="643727"/>
          </a:xfrm>
          <a:prstGeom prst="rect">
            <a:avLst/>
          </a:prstGeom>
        </p:spPr>
      </p:pic>
    </p:spTree>
    <p:extLst>
      <p:ext uri="{BB962C8B-B14F-4D97-AF65-F5344CB8AC3E}">
        <p14:creationId xmlns:p14="http://schemas.microsoft.com/office/powerpoint/2010/main" val="352174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3172299540"/>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21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solidFill>
                  <a:srgbClr val="505050">
                    <a:tint val="75000"/>
                  </a:srgbClr>
                </a:solidFill>
              </a:rPr>
              <a:pPr/>
              <a:t>10/23/17</a:t>
            </a:fld>
            <a:endParaRPr lang="en-US">
              <a:solidFill>
                <a:srgbClr val="505050">
                  <a:tint val="75000"/>
                </a:srgbClr>
              </a:solidFill>
            </a:endParaRPr>
          </a:p>
        </p:txBody>
      </p:sp>
      <p:sp>
        <p:nvSpPr>
          <p:cNvPr id="4" name="Footer Placeholder 3"/>
          <p:cNvSpPr>
            <a:spLocks noGrp="1"/>
          </p:cNvSpPr>
          <p:nvPr>
            <p:ph type="ftr" sz="quarter" idx="11"/>
          </p:nvPr>
        </p:nvSpPr>
        <p:spPr/>
        <p:txBody>
          <a:bodyPr/>
          <a:lstStyle/>
          <a:p>
            <a:endParaRPr lang="en-US">
              <a:solidFill>
                <a:srgbClr val="505050">
                  <a:tint val="75000"/>
                </a:srgbClr>
              </a:solidFill>
            </a:endParaRPr>
          </a:p>
        </p:txBody>
      </p:sp>
      <p:sp>
        <p:nvSpPr>
          <p:cNvPr id="5" name="Slide Number Placeholder 4"/>
          <p:cNvSpPr>
            <a:spLocks noGrp="1"/>
          </p:cNvSpPr>
          <p:nvPr>
            <p:ph type="sldNum" sz="quarter" idx="12"/>
          </p:nvPr>
        </p:nvSpPr>
        <p:spPr/>
        <p:txBody>
          <a:body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rgbClr val="737373"/>
                </a:solidFill>
                <a:cs typeface="Segoe UI" pitchFamily="34" charset="0"/>
              </a:rPr>
              <a:t>© 2016 Microsoft Corporation. All rights reserved. </a:t>
            </a:r>
          </a:p>
          <a:p>
            <a:pPr algn="ctr" defTabSz="913924" eaLnBrk="0" hangingPunct="0">
              <a:spcAft>
                <a:spcPts val="600"/>
              </a:spcAft>
            </a:pPr>
            <a:r>
              <a:rPr lang="en-US" sz="686" dirty="0">
                <a:solidFill>
                  <a:srgbClr val="737373"/>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rgbClr val="737373"/>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C66625-5986-CF4D-A085-DFD1F60F0C3E}" type="datetimeFigureOut">
              <a:rPr lang="en-US" smtClean="0">
                <a:solidFill>
                  <a:srgbClr val="505050">
                    <a:tint val="75000"/>
                  </a:srgbClr>
                </a:solidFill>
              </a:rPr>
              <a:pPr/>
              <a:t>10/23/17</a:t>
            </a:fld>
            <a:endParaRPr lang="en-US">
              <a:solidFill>
                <a:srgbClr val="505050">
                  <a:tint val="75000"/>
                </a:srgbClr>
              </a:solidFill>
            </a:endParaRPr>
          </a:p>
        </p:txBody>
      </p:sp>
      <p:sp>
        <p:nvSpPr>
          <p:cNvPr id="5" name="Footer Placeholder 4"/>
          <p:cNvSpPr>
            <a:spLocks noGrp="1"/>
          </p:cNvSpPr>
          <p:nvPr>
            <p:ph type="ftr" sz="quarter" idx="11"/>
          </p:nvPr>
        </p:nvSpPr>
        <p:spPr/>
        <p:txBody>
          <a:bodyPr/>
          <a:lstStyle/>
          <a:p>
            <a:endParaRPr lang="en-US">
              <a:solidFill>
                <a:srgbClr val="505050">
                  <a:tint val="75000"/>
                </a:srgbClr>
              </a:solidFill>
            </a:endParaRPr>
          </a:p>
        </p:txBody>
      </p:sp>
      <p:sp>
        <p:nvSpPr>
          <p:cNvPr id="6" name="Slide Number Placeholder 5"/>
          <p:cNvSpPr>
            <a:spLocks noGrp="1"/>
          </p:cNvSpPr>
          <p:nvPr>
            <p:ph type="sldNum" sz="quarter" idx="12"/>
          </p:nvPr>
        </p:nvSpPr>
        <p:spPr/>
        <p:txBody>
          <a:bodyPr/>
          <a:lstStyle/>
          <a:p>
            <a:fld id="{1CEFD2B4-C3AB-C843-B762-2C7260F4E1F1}" type="slidenum">
              <a:rPr lang="en-US" smtClean="0">
                <a:solidFill>
                  <a:srgbClr val="505050">
                    <a:tint val="75000"/>
                  </a:srgbClr>
                </a:solidFill>
              </a:rPr>
              <a:pPr/>
              <a:t>‹#›</a:t>
            </a:fld>
            <a:endParaRPr lang="en-US">
              <a:solidFill>
                <a:srgbClr val="505050">
                  <a:tint val="75000"/>
                </a:srgbClr>
              </a:solidFill>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2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Windows Vista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092658830"/>
      </p:ext>
    </p:extLst>
  </p:cSld>
  <p:clrMapOvr>
    <a:masterClrMapping/>
  </p:clrMapOvr>
  <p:extLst mod="1">
    <p:ext uri="{DCECCB84-F9BA-43D5-87BE-67443E8EF086}">
      <p15:sldGuideLst xmlns:p15="http://schemas.microsoft.com/office/powerpoint/2012/main">
        <p15:guide id="1" orient="horz" pos="2166">
          <p15:clr>
            <a:srgbClr val="FBAE40"/>
          </p15:clr>
        </p15:guide>
        <p15:guide id="2" pos="295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2">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18" y="101600"/>
            <a:ext cx="6595872" cy="6638544"/>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7" y="3733502"/>
            <a:ext cx="4281322"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125942654"/>
      </p:ext>
    </p:extLst>
  </p:cSld>
  <p:clrMapOvr>
    <a:masterClrMapping/>
  </p:clrMapOvr>
  <p:extLst mod="1">
    <p:ext uri="{DCECCB84-F9BA-43D5-87BE-67443E8EF086}">
      <p15:sldGuideLst xmlns:p15="http://schemas.microsoft.com/office/powerpoint/2012/main">
        <p15:guide id="1" orient="horz" pos="2166">
          <p15:clr>
            <a:srgbClr val="FBAE40"/>
          </p15:clr>
        </p15:guide>
        <p15:guide id="2" pos="2953">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3">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7" name="Picture 6"/>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196308" y="1788066"/>
            <a:ext cx="7516368" cy="4322064"/>
          </a:xfrm>
          <a:prstGeom prst="rect">
            <a:avLst/>
          </a:prstGeom>
        </p:spPr>
      </p:pic>
      <p:sp>
        <p:nvSpPr>
          <p:cNvPr id="5" name="Text Placeholder 4"/>
          <p:cNvSpPr>
            <a:spLocks noGrp="1"/>
          </p:cNvSpPr>
          <p:nvPr>
            <p:ph type="body" sz="quarter" idx="12" hasCustomPrompt="1"/>
          </p:nvPr>
        </p:nvSpPr>
        <p:spPr>
          <a:xfrm>
            <a:off x="406565"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78224457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4">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952750" y="1315829"/>
            <a:ext cx="9239250" cy="519112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967698106"/>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5">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712464" y="1182624"/>
            <a:ext cx="8479536" cy="5675376"/>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4149671159"/>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6">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pic>
        <p:nvPicPr>
          <p:cNvPr id="6" name="Picture 5"/>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16669" y="647699"/>
            <a:ext cx="7258050" cy="6162675"/>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146960908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7">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168" y="859536"/>
            <a:ext cx="5894832" cy="5998464"/>
          </a:xfrm>
          <a:prstGeom prst="rect">
            <a:avLst/>
          </a:prstGeom>
        </p:spPr>
      </p:pic>
    </p:spTree>
    <p:extLst>
      <p:ext uri="{BB962C8B-B14F-4D97-AF65-F5344CB8AC3E}">
        <p14:creationId xmlns:p14="http://schemas.microsoft.com/office/powerpoint/2010/main" val="847073058"/>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8">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896" y="0"/>
            <a:ext cx="7309104" cy="6858000"/>
          </a:xfrm>
          <a:prstGeom prst="rect">
            <a:avLst/>
          </a:prstGeom>
        </p:spPr>
      </p:pic>
    </p:spTree>
    <p:extLst>
      <p:ext uri="{BB962C8B-B14F-4D97-AF65-F5344CB8AC3E}">
        <p14:creationId xmlns:p14="http://schemas.microsoft.com/office/powerpoint/2010/main" val="1611869487"/>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9">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3200" cy="6858675"/>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193" y="414000"/>
            <a:ext cx="1286608" cy="274302"/>
          </a:xfrm>
          <a:prstGeom prst="rect">
            <a:avLst/>
          </a:prstGeom>
        </p:spPr>
      </p:pic>
      <p:sp>
        <p:nvSpPr>
          <p:cNvPr id="5" name="Text Placeholder 4"/>
          <p:cNvSpPr>
            <a:spLocks noGrp="1"/>
          </p:cNvSpPr>
          <p:nvPr>
            <p:ph type="body" sz="quarter" idx="12" hasCustomPrompt="1"/>
          </p:nvPr>
        </p:nvSpPr>
        <p:spPr>
          <a:xfrm>
            <a:off x="406566" y="3733502"/>
            <a:ext cx="4280400" cy="474453"/>
          </a:xfrm>
          <a:prstGeom prst="rect">
            <a:avLst/>
          </a:prstGeom>
          <a:noFill/>
        </p:spPr>
        <p:txBody>
          <a:bodyPr lIns="0" tIns="0" rIns="0" bIns="0">
            <a:noAutofit/>
          </a:bodyPr>
          <a:lstStyle>
            <a:lvl1pPr marL="0" indent="0">
              <a:spcBef>
                <a:spcPts val="0"/>
              </a:spcBef>
              <a:buNone/>
              <a:defRPr sz="1600" b="0" i="0" spc="0" baseline="0">
                <a:solidFill>
                  <a:srgbClr val="505050"/>
                </a:solidFill>
                <a:latin typeface="Segoe UI Semilight" charset="0"/>
                <a:ea typeface="Segoe UI Semilight" charset="0"/>
                <a:cs typeface="Segoe UI Semilight" charset="0"/>
              </a:defRPr>
            </a:lvl1pPr>
          </a:lstStyle>
          <a:p>
            <a:pPr lvl="0"/>
            <a:r>
              <a:rPr lang="en-US" dirty="0"/>
              <a:t>Subtitle goes here.</a:t>
            </a:r>
          </a:p>
        </p:txBody>
      </p:sp>
      <p:sp>
        <p:nvSpPr>
          <p:cNvPr id="9" name="Title 1"/>
          <p:cNvSpPr>
            <a:spLocks noGrp="1"/>
          </p:cNvSpPr>
          <p:nvPr>
            <p:ph type="title" hasCustomPrompt="1"/>
          </p:nvPr>
        </p:nvSpPr>
        <p:spPr>
          <a:xfrm>
            <a:off x="377092" y="3016800"/>
            <a:ext cx="4306529" cy="602611"/>
          </a:xfrm>
          <a:prstGeom prst="rect">
            <a:avLst/>
          </a:prstGeom>
          <a:noFill/>
        </p:spPr>
        <p:txBody>
          <a:bodyPr lIns="0" tIns="0" rIns="0" bIns="0" anchor="t" anchorCtr="0"/>
          <a:lstStyle>
            <a:lvl1pPr>
              <a:defRPr sz="4000" b="0" i="0" spc="0" baseline="0">
                <a:solidFill>
                  <a:srgbClr val="505050"/>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3865917125"/>
      </p:ext>
    </p:extLst>
  </p:cSld>
  <p:clrMapOvr>
    <a:masterClrMapping/>
  </p:clrMapOvr>
  <p:extLst>
    <p:ext uri="{DCECCB84-F9BA-43D5-87BE-67443E8EF086}">
      <p15:sldGuideLst xmlns:p15="http://schemas.microsoft.com/office/powerpoint/2012/main">
        <p15:guide id="1" orient="horz" pos="2166">
          <p15:clr>
            <a:srgbClr val="FBAE40"/>
          </p15:clr>
        </p15:guide>
        <p15:guide id="2" pos="3840">
          <p15:clr>
            <a:srgbClr val="FBAE40"/>
          </p15:clr>
        </p15:guide>
        <p15:guide id="3" orient="horz" pos="2452">
          <p15:clr>
            <a:srgbClr val="FBAE40"/>
          </p15:clr>
        </p15:guide>
        <p15:guide id="5" orient="horz" pos="255">
          <p15:clr>
            <a:srgbClr val="FBAE40"/>
          </p15:clr>
        </p15:guide>
        <p15:guide id="6" pos="25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ercentag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7534" y="960700"/>
            <a:ext cx="7376932" cy="967792"/>
          </a:xfrm>
        </p:spPr>
        <p:txBody>
          <a:bodyPr anchor="b">
            <a:normAutofit/>
          </a:bodyPr>
          <a:lstStyle>
            <a:lvl1pPr algn="ctr">
              <a:defRPr sz="3200"/>
            </a:lvl1pPr>
          </a:lstStyle>
          <a:p>
            <a:r>
              <a:rPr lang="en-US"/>
              <a:t>Click to edit Master title style</a:t>
            </a:r>
            <a:endParaRPr lang="en-US" dirty="0"/>
          </a:p>
        </p:txBody>
      </p:sp>
      <p:sp>
        <p:nvSpPr>
          <p:cNvPr id="9" name="Text Placeholder 8"/>
          <p:cNvSpPr>
            <a:spLocks noGrp="1"/>
          </p:cNvSpPr>
          <p:nvPr>
            <p:ph type="body" sz="quarter" idx="10"/>
          </p:nvPr>
        </p:nvSpPr>
        <p:spPr>
          <a:xfrm>
            <a:off x="3765630" y="2164707"/>
            <a:ext cx="4660740" cy="914400"/>
          </a:xfrm>
        </p:spPr>
        <p:txBody>
          <a:bodyPr/>
          <a:lstStyle>
            <a:lvl1pPr algn="ctr">
              <a:defRPr b="0"/>
            </a:lvl1pPr>
            <a:lvl2pPr algn="ctr">
              <a:defRPr b="0"/>
            </a:lvl2pPr>
            <a:lvl3pPr algn="ctr">
              <a:defRPr b="0"/>
            </a:lvl3pPr>
            <a:lvl4pPr algn="ctr">
              <a:defRPr b="0"/>
            </a:lvl4pPr>
            <a:lvl5pPr algn="ctr">
              <a:defRPr b="0"/>
            </a:lvl5pPr>
          </a:lstStyle>
          <a:p>
            <a:pPr lvl="0"/>
            <a:r>
              <a:rPr lang="en-US"/>
              <a:t>Click to edit Master text styles</a:t>
            </a:r>
          </a:p>
        </p:txBody>
      </p:sp>
      <p:sp>
        <p:nvSpPr>
          <p:cNvPr id="11" name="Text Placeholder 10"/>
          <p:cNvSpPr>
            <a:spLocks noGrp="1"/>
          </p:cNvSpPr>
          <p:nvPr>
            <p:ph type="body" sz="quarter" idx="11"/>
          </p:nvPr>
        </p:nvSpPr>
        <p:spPr>
          <a:xfrm>
            <a:off x="13356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2" name="Text Placeholder 10"/>
          <p:cNvSpPr>
            <a:spLocks noGrp="1"/>
          </p:cNvSpPr>
          <p:nvPr>
            <p:ph type="body" sz="quarter" idx="12" hasCustomPrompt="1"/>
          </p:nvPr>
        </p:nvSpPr>
        <p:spPr>
          <a:xfrm>
            <a:off x="1107046" y="3289300"/>
            <a:ext cx="1788554" cy="641197"/>
          </a:xfrm>
        </p:spPr>
        <p:txBody>
          <a:bodyPr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3" name="Text Placeholder 10"/>
          <p:cNvSpPr>
            <a:spLocks noGrp="1"/>
          </p:cNvSpPr>
          <p:nvPr>
            <p:ph type="body" sz="quarter" idx="13" hasCustomPrompt="1"/>
          </p:nvPr>
        </p:nvSpPr>
        <p:spPr>
          <a:xfrm>
            <a:off x="2199246" y="3822700"/>
            <a:ext cx="734454" cy="641197"/>
          </a:xfrm>
        </p:spPr>
        <p:txBody>
          <a:bodyPr bIns="0"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4" name="Text Placeholder 8"/>
          <p:cNvSpPr>
            <a:spLocks noGrp="1"/>
          </p:cNvSpPr>
          <p:nvPr>
            <p:ph type="body" sz="quarter" idx="14" hasCustomPrompt="1"/>
          </p:nvPr>
        </p:nvSpPr>
        <p:spPr>
          <a:xfrm>
            <a:off x="3369825" y="6177907"/>
            <a:ext cx="5452350" cy="349894"/>
          </a:xfrm>
        </p:spPr>
        <p:txBody>
          <a:bodyPr anchor="ctr">
            <a:normAutofit/>
          </a:bodyPr>
          <a:lstStyle>
            <a:lvl1pPr algn="ctr">
              <a:defRPr sz="1000" b="0">
                <a:solidFill>
                  <a:schemeClr val="bg2"/>
                </a:solidFill>
              </a:defRPr>
            </a:lvl1pPr>
            <a:lvl2pPr algn="ctr">
              <a:defRPr b="0"/>
            </a:lvl2pPr>
            <a:lvl3pPr algn="ctr">
              <a:defRPr b="0"/>
            </a:lvl3pPr>
            <a:lvl4pPr algn="ctr">
              <a:defRPr b="0"/>
            </a:lvl4pPr>
            <a:lvl5pPr algn="ctr">
              <a:defRPr b="0"/>
            </a:lvl5pPr>
          </a:lstStyle>
          <a:p>
            <a:pPr lvl="0"/>
            <a:r>
              <a:rPr lang="en-US" dirty="0"/>
              <a:t>Click to add source</a:t>
            </a:r>
          </a:p>
        </p:txBody>
      </p:sp>
      <p:sp>
        <p:nvSpPr>
          <p:cNvPr id="15" name="Text Placeholder 10"/>
          <p:cNvSpPr>
            <a:spLocks noGrp="1"/>
          </p:cNvSpPr>
          <p:nvPr>
            <p:ph type="body" sz="quarter" idx="15"/>
          </p:nvPr>
        </p:nvSpPr>
        <p:spPr>
          <a:xfrm>
            <a:off x="39518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6" name="Text Placeholder 10"/>
          <p:cNvSpPr>
            <a:spLocks noGrp="1"/>
          </p:cNvSpPr>
          <p:nvPr>
            <p:ph type="body" sz="quarter" idx="16" hasCustomPrompt="1"/>
          </p:nvPr>
        </p:nvSpPr>
        <p:spPr>
          <a:xfrm>
            <a:off x="37232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7" name="Text Placeholder 10"/>
          <p:cNvSpPr>
            <a:spLocks noGrp="1"/>
          </p:cNvSpPr>
          <p:nvPr>
            <p:ph type="body" sz="quarter" idx="17" hasCustomPrompt="1"/>
          </p:nvPr>
        </p:nvSpPr>
        <p:spPr>
          <a:xfrm>
            <a:off x="4938213"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18" name="Text Placeholder 10"/>
          <p:cNvSpPr>
            <a:spLocks noGrp="1"/>
          </p:cNvSpPr>
          <p:nvPr>
            <p:ph type="body" sz="quarter" idx="18"/>
          </p:nvPr>
        </p:nvSpPr>
        <p:spPr>
          <a:xfrm>
            <a:off x="65680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19" name="Text Placeholder 10"/>
          <p:cNvSpPr>
            <a:spLocks noGrp="1"/>
          </p:cNvSpPr>
          <p:nvPr>
            <p:ph type="body" sz="quarter" idx="19" hasCustomPrompt="1"/>
          </p:nvPr>
        </p:nvSpPr>
        <p:spPr>
          <a:xfrm>
            <a:off x="63394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0" name="Text Placeholder 10"/>
          <p:cNvSpPr>
            <a:spLocks noGrp="1"/>
          </p:cNvSpPr>
          <p:nvPr>
            <p:ph type="body" sz="quarter" idx="20" hasCustomPrompt="1"/>
          </p:nvPr>
        </p:nvSpPr>
        <p:spPr>
          <a:xfrm>
            <a:off x="7677180"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1" name="Text Placeholder 10"/>
          <p:cNvSpPr>
            <a:spLocks noGrp="1"/>
          </p:cNvSpPr>
          <p:nvPr>
            <p:ph type="body" sz="quarter" idx="21"/>
          </p:nvPr>
        </p:nvSpPr>
        <p:spPr>
          <a:xfrm>
            <a:off x="9184246" y="4600422"/>
            <a:ext cx="1689100" cy="485775"/>
          </a:xfrm>
        </p:spPr>
        <p:txBody>
          <a:bodyPr tIns="0" anchor="t"/>
          <a:lstStyle>
            <a:lvl1pPr>
              <a:lnSpc>
                <a:spcPct val="100000"/>
              </a:lnSpc>
              <a:defRPr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a:t>Click to edit Master text styles</a:t>
            </a:r>
          </a:p>
        </p:txBody>
      </p:sp>
      <p:sp>
        <p:nvSpPr>
          <p:cNvPr id="22" name="Text Placeholder 10"/>
          <p:cNvSpPr>
            <a:spLocks noGrp="1"/>
          </p:cNvSpPr>
          <p:nvPr>
            <p:ph type="body" sz="quarter" idx="22" hasCustomPrompt="1"/>
          </p:nvPr>
        </p:nvSpPr>
        <p:spPr>
          <a:xfrm>
            <a:off x="9146146" y="3289300"/>
            <a:ext cx="1788554" cy="641197"/>
          </a:xfrm>
        </p:spPr>
        <p:txBody>
          <a:bodyPr bIns="0" anchor="t">
            <a:noAutofit/>
          </a:bodyPr>
          <a:lstStyle>
            <a:lvl1pPr>
              <a:lnSpc>
                <a:spcPct val="100000"/>
              </a:lnSpc>
              <a:defRPr sz="9800" b="0" i="0">
                <a:solidFill>
                  <a:schemeClr val="bg2"/>
                </a:solidFill>
                <a:latin typeface="Segoe UI Semilight" charset="0"/>
                <a:ea typeface="Segoe UI Semilight" charset="0"/>
                <a:cs typeface="Segoe UI Semi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
        <p:nvSpPr>
          <p:cNvPr id="23" name="Text Placeholder 10"/>
          <p:cNvSpPr>
            <a:spLocks noGrp="1"/>
          </p:cNvSpPr>
          <p:nvPr>
            <p:ph type="body" sz="quarter" idx="23" hasCustomPrompt="1"/>
          </p:nvPr>
        </p:nvSpPr>
        <p:spPr>
          <a:xfrm>
            <a:off x="10416146" y="3822700"/>
            <a:ext cx="734454" cy="641197"/>
          </a:xfrm>
        </p:spPr>
        <p:txBody>
          <a:bodyPr anchor="t">
            <a:noAutofit/>
          </a:bodyPr>
          <a:lstStyle>
            <a:lvl1pPr>
              <a:lnSpc>
                <a:spcPct val="100000"/>
              </a:lnSpc>
              <a:defRPr sz="5000" b="0" i="0">
                <a:solidFill>
                  <a:schemeClr val="bg2"/>
                </a:solidFill>
                <a:latin typeface="Segoe UI Light" charset="0"/>
                <a:ea typeface="Segoe UI Light" charset="0"/>
                <a:cs typeface="Segoe UI Light" charset="0"/>
              </a:defRPr>
            </a:lvl1pPr>
            <a:lvl2pPr>
              <a:defRPr b="0" i="0">
                <a:latin typeface="Segoe UI Semilight" charset="0"/>
                <a:ea typeface="Segoe UI Semilight" charset="0"/>
                <a:cs typeface="Segoe UI Semilight" charset="0"/>
              </a:defRPr>
            </a:lvl2pPr>
            <a:lvl3pPr>
              <a:defRPr b="0" i="0">
                <a:latin typeface="Segoe UI Semilight" charset="0"/>
                <a:ea typeface="Segoe UI Semilight" charset="0"/>
                <a:cs typeface="Segoe UI Semilight" charset="0"/>
              </a:defRPr>
            </a:lvl3pPr>
            <a:lvl4pPr>
              <a:defRPr b="0" i="0">
                <a:latin typeface="Segoe UI Semilight" charset="0"/>
                <a:ea typeface="Segoe UI Semilight" charset="0"/>
                <a:cs typeface="Segoe UI Semilight" charset="0"/>
              </a:defRPr>
            </a:lvl4pPr>
            <a:lvl5pPr>
              <a:defRPr b="0" i="0">
                <a:latin typeface="Segoe UI Semilight" charset="0"/>
                <a:ea typeface="Segoe UI Semilight" charset="0"/>
                <a:cs typeface="Segoe UI Semilight" charset="0"/>
              </a:defRPr>
            </a:lvl5pPr>
          </a:lstStyle>
          <a:p>
            <a:pPr lvl="0"/>
            <a:r>
              <a:rPr lang="en-US" dirty="0"/>
              <a:t>%</a:t>
            </a:r>
          </a:p>
        </p:txBody>
      </p:sp>
    </p:spTree>
    <p:extLst>
      <p:ext uri="{BB962C8B-B14F-4D97-AF65-F5344CB8AC3E}">
        <p14:creationId xmlns:p14="http://schemas.microsoft.com/office/powerpoint/2010/main" val="2010750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4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6858000"/>
          </a:xfrm>
        </p:spPr>
        <p:txBody>
          <a:bodyPr/>
          <a:lstStyle/>
          <a:p>
            <a:r>
              <a:rPr lang="en-US"/>
              <a:t>Drag picture to placeholder or click icon to add</a:t>
            </a:r>
          </a:p>
        </p:txBody>
      </p:sp>
      <p:sp>
        <p:nvSpPr>
          <p:cNvPr id="9" name="Text Placeholder 8"/>
          <p:cNvSpPr>
            <a:spLocks noGrp="1"/>
          </p:cNvSpPr>
          <p:nvPr>
            <p:ph type="body" sz="quarter" idx="10" hasCustomPrompt="1"/>
          </p:nvPr>
        </p:nvSpPr>
        <p:spPr>
          <a:xfrm>
            <a:off x="6654800" y="1435100"/>
            <a:ext cx="5283200" cy="2019300"/>
          </a:xfrm>
        </p:spPr>
        <p:txBody>
          <a:bodyPr anchor="t">
            <a:noAutofit/>
          </a:bodyPr>
          <a:lstStyle>
            <a:lvl1pPr marL="127000" indent="-127000">
              <a:tabLst/>
              <a:defRPr sz="2750" b="0" i="0" baseline="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“Type quote here”</a:t>
            </a:r>
          </a:p>
        </p:txBody>
      </p:sp>
      <p:sp>
        <p:nvSpPr>
          <p:cNvPr id="10" name="Text Placeholder 8"/>
          <p:cNvSpPr>
            <a:spLocks noGrp="1"/>
          </p:cNvSpPr>
          <p:nvPr>
            <p:ph type="body" sz="quarter" idx="11" hasCustomPrompt="1"/>
          </p:nvPr>
        </p:nvSpPr>
        <p:spPr>
          <a:xfrm>
            <a:off x="6781800" y="3543300"/>
            <a:ext cx="5003800" cy="495300"/>
          </a:xfrm>
        </p:spPr>
        <p:txBody>
          <a:bodyPr>
            <a:noAutofit/>
          </a:bodyPr>
          <a:lstStyle>
            <a:lvl1pPr>
              <a:defRPr sz="1570" b="0" i="0">
                <a:solidFill>
                  <a:schemeClr val="bg1"/>
                </a:solidFill>
                <a:latin typeface="Segoe UI Light" charset="0"/>
                <a:ea typeface="Segoe UI Light" charset="0"/>
                <a:cs typeface="Segoe UI Light" charset="0"/>
              </a:defRPr>
            </a:lvl1pPr>
            <a:lvl2pPr>
              <a:defRPr sz="2750" b="0" i="0">
                <a:solidFill>
                  <a:schemeClr val="bg1"/>
                </a:solidFill>
                <a:latin typeface="Segoe UI Light" charset="0"/>
                <a:ea typeface="Segoe UI Light" charset="0"/>
                <a:cs typeface="Segoe UI Light" charset="0"/>
              </a:defRPr>
            </a:lvl2pPr>
            <a:lvl3pPr>
              <a:defRPr sz="2750" b="0" i="0">
                <a:solidFill>
                  <a:schemeClr val="bg1"/>
                </a:solidFill>
                <a:latin typeface="Segoe UI Light" charset="0"/>
                <a:ea typeface="Segoe UI Light" charset="0"/>
                <a:cs typeface="Segoe UI Light" charset="0"/>
              </a:defRPr>
            </a:lvl3pPr>
            <a:lvl4pPr>
              <a:defRPr sz="2750" b="0" i="0">
                <a:solidFill>
                  <a:schemeClr val="bg1"/>
                </a:solidFill>
                <a:latin typeface="Segoe UI Light" charset="0"/>
                <a:ea typeface="Segoe UI Light" charset="0"/>
                <a:cs typeface="Segoe UI Light" charset="0"/>
              </a:defRPr>
            </a:lvl4pPr>
            <a:lvl5pPr>
              <a:defRPr sz="2750" b="0" i="0">
                <a:solidFill>
                  <a:schemeClr val="bg1"/>
                </a:solidFill>
                <a:latin typeface="Segoe UI Light" charset="0"/>
                <a:ea typeface="Segoe UI Light" charset="0"/>
                <a:cs typeface="Segoe UI Light" charset="0"/>
              </a:defRPr>
            </a:lvl5pPr>
          </a:lstStyle>
          <a:p>
            <a:pPr lvl="0"/>
            <a:r>
              <a:rPr lang="en-US" dirty="0"/>
              <a:t>Quote source here</a:t>
            </a:r>
          </a:p>
        </p:txBody>
      </p:sp>
    </p:spTree>
    <p:extLst>
      <p:ext uri="{BB962C8B-B14F-4D97-AF65-F5344CB8AC3E}">
        <p14:creationId xmlns:p14="http://schemas.microsoft.com/office/powerpoint/2010/main" val="3437776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72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1885688"/>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guide id="5" pos="25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lumns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652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9700"/>
            <a:ext cx="5004000" cy="3767138"/>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400"/>
            </a:lvl2pPr>
            <a:lvl3pPr>
              <a:lnSpc>
                <a:spcPct val="100000"/>
              </a:lnSpc>
              <a:spcBef>
                <a:spcPts val="600"/>
              </a:spcBef>
              <a:defRPr sz="2400"/>
            </a:lvl3pPr>
            <a:lvl4pPr>
              <a:lnSpc>
                <a:spcPct val="100000"/>
              </a:lnSpc>
              <a:spcBef>
                <a:spcPts val="600"/>
              </a:spcBef>
              <a:defRPr sz="2400"/>
            </a:lvl4pPr>
            <a:lvl5pPr>
              <a:lnSpc>
                <a:spcPct val="100000"/>
              </a:lnSpc>
              <a:spcBef>
                <a:spcPts val="600"/>
              </a:spcBef>
              <a:defRPr sz="2400"/>
            </a:lvl5pPr>
          </a:lstStyle>
          <a:p>
            <a:pPr lvl="0"/>
            <a:r>
              <a:rPr lang="en-US"/>
              <a:t>Click to edit Master text styles</a:t>
            </a:r>
          </a:p>
        </p:txBody>
      </p:sp>
      <p:sp>
        <p:nvSpPr>
          <p:cNvPr id="6" name="Text Placeholder 6"/>
          <p:cNvSpPr>
            <a:spLocks noGrp="1"/>
          </p:cNvSpPr>
          <p:nvPr>
            <p:ph type="body" sz="quarter" idx="12"/>
          </p:nvPr>
        </p:nvSpPr>
        <p:spPr>
          <a:xfrm>
            <a:off x="6180666"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91186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7235077"/>
      </p:ext>
    </p:extLst>
  </p:cSld>
  <p:clrMapOvr>
    <a:masterClrMapping/>
  </p:clrMapOvr>
  <p:extLst mod="1">
    <p:ext uri="{DCECCB84-F9BA-43D5-87BE-67443E8EF086}">
      <p15:sldGuideLst xmlns:p15="http://schemas.microsoft.com/office/powerpoint/2012/main">
        <p15:guide id="2" pos="189">
          <p15:clr>
            <a:srgbClr val="FBAE40"/>
          </p15:clr>
        </p15:guide>
        <p15:guide id="3" pos="7491">
          <p15:clr>
            <a:srgbClr val="FBAE40"/>
          </p15:clr>
        </p15:guide>
        <p15:guide id="5" orient="horz" pos="1117">
          <p15:clr>
            <a:srgbClr val="FBAE40"/>
          </p15:clr>
        </p15:guide>
        <p15:guide id="6" orient="horz" pos="1842">
          <p15:clr>
            <a:srgbClr val="FBAE40"/>
          </p15:clr>
        </p15:guide>
        <p15:guide id="7" orient="horz" pos="1752">
          <p15:clr>
            <a:srgbClr val="FBAE40"/>
          </p15:clr>
        </p15:guide>
        <p15:guide id="8" pos="25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olumns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441473"/>
      </p:ext>
    </p:extLst>
  </p:cSld>
  <p:clrMapOvr>
    <a:masterClrMapping/>
  </p:clrMapOvr>
  <p:extLst>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 Columns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Tree>
    <p:extLst>
      <p:ext uri="{BB962C8B-B14F-4D97-AF65-F5344CB8AC3E}">
        <p14:creationId xmlns:p14="http://schemas.microsoft.com/office/powerpoint/2010/main" val="242927578"/>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Column Text + Char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6" name="Chart Placeholder 3"/>
          <p:cNvSpPr>
            <a:spLocks noGrp="1"/>
          </p:cNvSpPr>
          <p:nvPr>
            <p:ph type="chart" sz="quarter" idx="16"/>
          </p:nvPr>
        </p:nvSpPr>
        <p:spPr>
          <a:xfrm>
            <a:off x="6645600" y="2786400"/>
            <a:ext cx="5137200" cy="3664800"/>
          </a:xfrm>
        </p:spPr>
        <p:txBody>
          <a:bodyPr/>
          <a:lstStyle/>
          <a:p>
            <a:r>
              <a:rPr lang="en-US"/>
              <a:t>Click icon to add chart</a:t>
            </a:r>
          </a:p>
        </p:txBody>
      </p:sp>
      <p:sp>
        <p:nvSpPr>
          <p:cNvPr id="9" name="Text Placeholder 3"/>
          <p:cNvSpPr>
            <a:spLocks noGrp="1"/>
          </p:cNvSpPr>
          <p:nvPr>
            <p:ph type="body" sz="quarter" idx="17"/>
          </p:nvPr>
        </p:nvSpPr>
        <p:spPr>
          <a:xfrm>
            <a:off x="306000" y="2678400"/>
            <a:ext cx="5004000" cy="3765600"/>
          </a:xfrm>
        </p:spPr>
        <p:txBody>
          <a:bodyPr>
            <a:noAutofit/>
          </a:bodyPr>
          <a:lstStyle>
            <a:lvl1pPr>
              <a:defRPr sz="2000" b="0" i="0">
                <a:latin typeface="Segoe UI Light" charset="0"/>
                <a:ea typeface="Segoe UI Light" charset="0"/>
                <a:cs typeface="Segoe UI Light" charset="0"/>
              </a:defRPr>
            </a:lvl1pPr>
            <a:lvl2pPr>
              <a:defRPr sz="2000" b="0" i="0">
                <a:latin typeface="Segoe UI Light" charset="0"/>
                <a:ea typeface="Segoe UI Light" charset="0"/>
                <a:cs typeface="Segoe UI Light" charset="0"/>
              </a:defRPr>
            </a:lvl2pPr>
            <a:lvl3pPr>
              <a:defRPr sz="2000" b="0" i="0">
                <a:latin typeface="Segoe UI Light" charset="0"/>
                <a:ea typeface="Segoe UI Light" charset="0"/>
                <a:cs typeface="Segoe UI Light" charset="0"/>
              </a:defRPr>
            </a:lvl3pPr>
            <a:lvl4pPr>
              <a:defRPr sz="2000" b="0" i="0">
                <a:latin typeface="Segoe UI Light" charset="0"/>
                <a:ea typeface="Segoe UI Light" charset="0"/>
                <a:cs typeface="Segoe UI Light" charset="0"/>
              </a:defRPr>
            </a:lvl4pPr>
            <a:lvl5pPr>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717854322"/>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16">
          <p15:clr>
            <a:srgbClr val="FBAE40"/>
          </p15:clr>
        </p15:guide>
        <p15:guide id="4" orient="horz" pos="174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Columns Text + Picture Spac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4352288" y="2705100"/>
            <a:ext cx="33372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4"/>
          </p:nvPr>
        </p:nvSpPr>
        <p:spPr>
          <a:xfrm>
            <a:off x="304800" y="2678400"/>
            <a:ext cx="3420533" cy="37732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82947870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 Columns Text + Pictur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6646813" y="2787650"/>
            <a:ext cx="5137200" cy="3665538"/>
          </a:xfrm>
        </p:spPr>
        <p:txBody>
          <a:bodyPr/>
          <a:lstStyle/>
          <a:p>
            <a:r>
              <a:rPr lang="en-US"/>
              <a:t>Drag picture to placeholder or click icon to add</a:t>
            </a:r>
          </a:p>
        </p:txBody>
      </p:sp>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9496485"/>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755">
          <p15:clr>
            <a:srgbClr val="FBAE40"/>
          </p15:clr>
        </p15:guide>
        <p15:guide id="5" orient="horz" pos="4065">
          <p15:clr>
            <a:srgbClr val="FBAE40"/>
          </p15:clr>
        </p15:guide>
        <p15:guide id="6" pos="257">
          <p15:clr>
            <a:srgbClr val="FBAE40"/>
          </p15:clr>
        </p15:guide>
        <p15:guide id="7" pos="74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s Text + Half Bleed Pic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3242733"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304800"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664080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785944560"/>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 Cols Text + Half Bleed Pis Lef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2" y="1397000"/>
            <a:ext cx="5400000" cy="992188"/>
          </a:xfrm>
        </p:spPr>
        <p:txBody>
          <a:bodyPr anchor="t"/>
          <a:lstStyle/>
          <a:p>
            <a:r>
              <a:rPr lang="en-US"/>
              <a:t>Click to edit Master title style</a:t>
            </a:r>
            <a:endParaRPr lang="en-US" dirty="0"/>
          </a:p>
        </p:txBody>
      </p:sp>
      <p:sp>
        <p:nvSpPr>
          <p:cNvPr id="8" name="Text Placeholder 6"/>
          <p:cNvSpPr>
            <a:spLocks noGrp="1"/>
          </p:cNvSpPr>
          <p:nvPr>
            <p:ph type="body" sz="quarter" idx="11"/>
          </p:nvPr>
        </p:nvSpPr>
        <p:spPr>
          <a:xfrm>
            <a:off x="8909755"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6"/>
          <p:cNvSpPr>
            <a:spLocks noGrp="1"/>
          </p:cNvSpPr>
          <p:nvPr>
            <p:ph type="body" sz="quarter" idx="14"/>
          </p:nvPr>
        </p:nvSpPr>
        <p:spPr>
          <a:xfrm>
            <a:off x="5971822" y="2705100"/>
            <a:ext cx="2772000" cy="3741738"/>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5"/>
          </p:nvPr>
        </p:nvSpPr>
        <p:spPr>
          <a:xfrm>
            <a:off x="0" y="0"/>
            <a:ext cx="5551200" cy="6858000"/>
          </a:xfrm>
        </p:spPr>
        <p:txBody>
          <a:bodyPr/>
          <a:lstStyle/>
          <a:p>
            <a:r>
              <a:rPr lang="en-US"/>
              <a:t>Drag picture to placeholder or click icon to add</a:t>
            </a:r>
          </a:p>
        </p:txBody>
      </p:sp>
    </p:spTree>
    <p:extLst>
      <p:ext uri="{BB962C8B-B14F-4D97-AF65-F5344CB8AC3E}">
        <p14:creationId xmlns:p14="http://schemas.microsoft.com/office/powerpoint/2010/main" val="3517956204"/>
      </p:ext>
    </p:extLst>
  </p:cSld>
  <p:clrMapOvr>
    <a:masterClrMapping/>
  </p:clrMapOvr>
  <p:extLst mod="1">
    <p:ext uri="{DCECCB84-F9BA-43D5-87BE-67443E8EF086}">
      <p15:sldGuideLst xmlns:p15="http://schemas.microsoft.com/office/powerpoint/2012/main">
        <p15:guide id="1" orient="horz" pos="1117">
          <p15:clr>
            <a:srgbClr val="FBAE40"/>
          </p15:clr>
        </p15:guide>
        <p15:guide id="2" pos="189">
          <p15:clr>
            <a:srgbClr val="FBAE40"/>
          </p15:clr>
        </p15:guide>
        <p15:guide id="3" pos="7491">
          <p15:clr>
            <a:srgbClr val="FBAE40"/>
          </p15:clr>
        </p15:guide>
        <p15:guide id="4" orient="horz" pos="184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17059" y="1486298"/>
            <a:ext cx="10174941" cy="5044477"/>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ptop + Picture">
    <p:bg>
      <p:bgPr>
        <a:solidFill>
          <a:schemeClr val="bg1"/>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5887749" y="1498600"/>
            <a:ext cx="6004214" cy="3848100"/>
          </a:xfrm>
          <a:custGeom>
            <a:avLst/>
            <a:gdLst>
              <a:gd name="connsiteX0" fmla="*/ 0 w 5535612"/>
              <a:gd name="connsiteY0" fmla="*/ 3848100 h 3848100"/>
              <a:gd name="connsiteX1" fmla="*/ 0 w 5535612"/>
              <a:gd name="connsiteY1" fmla="*/ 0 h 3848100"/>
              <a:gd name="connsiteX2" fmla="*/ 5535612 w 5535612"/>
              <a:gd name="connsiteY2" fmla="*/ 0 h 3848100"/>
              <a:gd name="connsiteX3" fmla="*/ 5535612 w 5535612"/>
              <a:gd name="connsiteY3" fmla="*/ 3848100 h 3848100"/>
              <a:gd name="connsiteX4" fmla="*/ 0 w 5535612"/>
              <a:gd name="connsiteY4" fmla="*/ 3848100 h 3848100"/>
              <a:gd name="connsiteX0" fmla="*/ 495300 w 6030912"/>
              <a:gd name="connsiteY0" fmla="*/ 3860800 h 3860800"/>
              <a:gd name="connsiteX1" fmla="*/ 0 w 6030912"/>
              <a:gd name="connsiteY1" fmla="*/ 0 h 3860800"/>
              <a:gd name="connsiteX2" fmla="*/ 6030912 w 6030912"/>
              <a:gd name="connsiteY2" fmla="*/ 12700 h 3860800"/>
              <a:gd name="connsiteX3" fmla="*/ 6030912 w 6030912"/>
              <a:gd name="connsiteY3" fmla="*/ 3860800 h 3860800"/>
              <a:gd name="connsiteX4" fmla="*/ 495300 w 6030912"/>
              <a:gd name="connsiteY4" fmla="*/ 3860800 h 3860800"/>
              <a:gd name="connsiteX0" fmla="*/ 548695 w 6084307"/>
              <a:gd name="connsiteY0" fmla="*/ 3854126 h 3854126"/>
              <a:gd name="connsiteX1" fmla="*/ 0 w 6084307"/>
              <a:gd name="connsiteY1" fmla="*/ 0 h 3854126"/>
              <a:gd name="connsiteX2" fmla="*/ 6084307 w 6084307"/>
              <a:gd name="connsiteY2" fmla="*/ 6026 h 3854126"/>
              <a:gd name="connsiteX3" fmla="*/ 6084307 w 6084307"/>
              <a:gd name="connsiteY3" fmla="*/ 3854126 h 3854126"/>
              <a:gd name="connsiteX4" fmla="*/ 548695 w 6084307"/>
              <a:gd name="connsiteY4" fmla="*/ 3854126 h 3854126"/>
              <a:gd name="connsiteX0" fmla="*/ 468602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468602 w 6004214"/>
              <a:gd name="connsiteY4" fmla="*/ 3848100 h 3848100"/>
              <a:gd name="connsiteX0" fmla="*/ 1156070 w 6004214"/>
              <a:gd name="connsiteY0" fmla="*/ 3848100 h 3848100"/>
              <a:gd name="connsiteX1" fmla="*/ 0 w 6004214"/>
              <a:gd name="connsiteY1" fmla="*/ 648 h 3848100"/>
              <a:gd name="connsiteX2" fmla="*/ 6004214 w 6004214"/>
              <a:gd name="connsiteY2" fmla="*/ 0 h 3848100"/>
              <a:gd name="connsiteX3" fmla="*/ 6004214 w 6004214"/>
              <a:gd name="connsiteY3" fmla="*/ 3848100 h 3848100"/>
              <a:gd name="connsiteX4" fmla="*/ 1156070 w 6004214"/>
              <a:gd name="connsiteY4" fmla="*/ 3848100 h 384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4214" h="3848100">
                <a:moveTo>
                  <a:pt x="1156070" y="3848100"/>
                </a:moveTo>
                <a:lnTo>
                  <a:pt x="0" y="648"/>
                </a:lnTo>
                <a:lnTo>
                  <a:pt x="6004214" y="0"/>
                </a:lnTo>
                <a:lnTo>
                  <a:pt x="6004214" y="3848100"/>
                </a:lnTo>
                <a:lnTo>
                  <a:pt x="1156070" y="3848100"/>
                </a:lnTo>
                <a:close/>
              </a:path>
            </a:pathLst>
          </a:custGeom>
        </p:spPr>
        <p:txBody>
          <a:bodyPr/>
          <a:lstStyle/>
          <a:p>
            <a:r>
              <a:rPr lang="en-US"/>
              <a:t>Drag picture to placeholder or click icon to add</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21" y="158496"/>
            <a:ext cx="6918960" cy="6699504"/>
          </a:xfrm>
          <a:prstGeom prst="rect">
            <a:avLst/>
          </a:prstGeom>
        </p:spPr>
      </p:pic>
      <p:sp>
        <p:nvSpPr>
          <p:cNvPr id="2" name="Title 1"/>
          <p:cNvSpPr>
            <a:spLocks noGrp="1"/>
          </p:cNvSpPr>
          <p:nvPr>
            <p:ph type="title"/>
          </p:nvPr>
        </p:nvSpPr>
        <p:spPr>
          <a:xfrm>
            <a:off x="3060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60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140094"/>
      </p:ext>
    </p:extLst>
  </p:cSld>
  <p:clrMapOvr>
    <a:masterClrMapping/>
  </p:clrMapOvr>
  <p:extLst mod="1">
    <p:ext uri="{DCECCB84-F9BA-43D5-87BE-67443E8EF086}">
      <p15:sldGuideLst xmlns:p15="http://schemas.microsoft.com/office/powerpoint/2012/main">
        <p15:guide id="1" orient="horz" pos="938">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en + Pictu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97700" y="1397000"/>
            <a:ext cx="432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6997700" y="2705100"/>
            <a:ext cx="4320000" cy="2641600"/>
          </a:xfrm>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ct val="100000"/>
              </a:lnSpc>
              <a:spcBef>
                <a:spcPts val="600"/>
              </a:spcBef>
              <a:defRPr/>
            </a:lvl4pPr>
            <a:lvl5pPr>
              <a:lnSpc>
                <a:spcPct val="100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p:cNvSpPr>
            <a:spLocks noGrp="1"/>
          </p:cNvSpPr>
          <p:nvPr>
            <p:ph type="pic" sz="quarter" idx="15"/>
          </p:nvPr>
        </p:nvSpPr>
        <p:spPr>
          <a:xfrm>
            <a:off x="407988" y="1498600"/>
            <a:ext cx="5535612" cy="3848100"/>
          </a:xfrm>
        </p:spPr>
        <p:txBody>
          <a:bodyPr/>
          <a:lstStyle/>
          <a:p>
            <a:r>
              <a:rPr lang="en-US"/>
              <a:t>Drag picture to placeholder or click icon to add</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41300"/>
            <a:ext cx="1057275" cy="6362700"/>
          </a:xfrm>
          <a:prstGeom prst="rect">
            <a:avLst/>
          </a:prstGeom>
        </p:spPr>
      </p:pic>
    </p:spTree>
    <p:extLst>
      <p:ext uri="{BB962C8B-B14F-4D97-AF65-F5344CB8AC3E}">
        <p14:creationId xmlns:p14="http://schemas.microsoft.com/office/powerpoint/2010/main" val="3208916791"/>
      </p:ext>
    </p:extLst>
  </p:cSld>
  <p:clrMapOvr>
    <a:masterClrMapping/>
  </p:clrMapOvr>
  <p:extLst>
    <p:ext uri="{DCECCB84-F9BA-43D5-87BE-67443E8EF086}">
      <p15:sldGuideLst xmlns:p15="http://schemas.microsoft.com/office/powerpoint/2012/main">
        <p15:guide id="1" orient="horz" pos="944">
          <p15:clr>
            <a:srgbClr val="FBAE40"/>
          </p15:clr>
        </p15:guide>
        <p15:guide id="2" pos="189">
          <p15:clr>
            <a:srgbClr val="FBAE40"/>
          </p15:clr>
        </p15:guide>
        <p15:guide id="3" pos="7491">
          <p15:clr>
            <a:srgbClr val="FBAE40"/>
          </p15:clr>
        </p15:guide>
        <p15:guide id="4" orient="horz" pos="3368">
          <p15:clr>
            <a:srgbClr val="FBAE40"/>
          </p15:clr>
        </p15:guide>
        <p15:guide id="5" pos="257">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1040120655"/>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2926007641"/>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3D269-8B25-2E4F-886D-97191F4F2A90}" type="datetimeFigureOut">
              <a:rPr lang="en-US" smtClean="0"/>
              <a:pPr/>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A28628-A188-CB4C-A015-680422023823}" type="slidenum">
              <a:rPr lang="en-US" smtClean="0"/>
              <a:pPr/>
              <a:t>‹#›</a:t>
            </a:fld>
            <a:endParaRPr lang="en-US"/>
          </a:p>
        </p:txBody>
      </p:sp>
    </p:spTree>
    <p:extLst>
      <p:ext uri="{BB962C8B-B14F-4D97-AF65-F5344CB8AC3E}">
        <p14:creationId xmlns:p14="http://schemas.microsoft.com/office/powerpoint/2010/main" val="793594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Full Bleed Image + White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lstStyle/>
          <a:p>
            <a:r>
              <a:rPr lang="en-US"/>
              <a:t>Drag picture to placeholder or click icon to add</a:t>
            </a:r>
            <a:endParaRPr lang="en-US" dirty="0"/>
          </a:p>
        </p:txBody>
      </p:sp>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bg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3157379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Gradient Background + Grey Caption">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308799" y="1390755"/>
            <a:ext cx="3880800" cy="1565999"/>
          </a:xfrm>
        </p:spPr>
        <p:txBody>
          <a:bodyPr>
            <a:normAutofit/>
          </a:bodyPr>
          <a:lstStyle>
            <a:lvl1pPr>
              <a:defRPr sz="3200" b="0" i="0">
                <a:solidFill>
                  <a:schemeClr val="tx1"/>
                </a:solidFill>
                <a:latin typeface="Segoe UI Light" charset="0"/>
                <a:ea typeface="Segoe UI Light" charset="0"/>
                <a:cs typeface="Segoe UI Light" charset="0"/>
              </a:defRPr>
            </a:lvl1pPr>
            <a:lvl2pPr>
              <a:defRPr sz="2000" b="0" i="0">
                <a:solidFill>
                  <a:schemeClr val="bg1"/>
                </a:solidFill>
                <a:latin typeface="Segoe UI Light" charset="0"/>
                <a:ea typeface="Segoe UI Light" charset="0"/>
                <a:cs typeface="Segoe UI Light" charset="0"/>
              </a:defRPr>
            </a:lvl2pPr>
            <a:lvl3pPr>
              <a:defRPr sz="2000" b="0" i="0">
                <a:solidFill>
                  <a:schemeClr val="bg1"/>
                </a:solidFill>
                <a:latin typeface="Segoe UI Light" charset="0"/>
                <a:ea typeface="Segoe UI Light" charset="0"/>
                <a:cs typeface="Segoe UI Light" charset="0"/>
              </a:defRPr>
            </a:lvl3pPr>
            <a:lvl4pPr>
              <a:defRPr sz="2000" b="0" i="0">
                <a:solidFill>
                  <a:schemeClr val="bg1"/>
                </a:solidFill>
                <a:latin typeface="Segoe UI Light" charset="0"/>
                <a:ea typeface="Segoe UI Light" charset="0"/>
                <a:cs typeface="Segoe UI Light" charset="0"/>
              </a:defRPr>
            </a:lvl4pPr>
            <a:lvl5pPr>
              <a:defRPr sz="2000" b="0" i="0">
                <a:solidFill>
                  <a:schemeClr val="bg1"/>
                </a:solidFill>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2271962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lank Gradient">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36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916133"/>
      </p:ext>
    </p:extLst>
  </p:cSld>
  <p:clrMapOvr>
    <a:masterClrMapping/>
  </p:clrMapOvr>
  <p:transition spd="slow">
    <p:push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End Slide">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167641" y="5503985"/>
            <a:ext cx="5856718" cy="78713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924" eaLnBrk="0" hangingPunct="0">
              <a:spcAft>
                <a:spcPts val="600"/>
              </a:spcAft>
            </a:pPr>
            <a:r>
              <a:rPr lang="en-US" sz="686" dirty="0">
                <a:solidFill>
                  <a:schemeClr val="bg2"/>
                </a:solidFill>
                <a:cs typeface="Segoe UI" pitchFamily="34" charset="0"/>
              </a:rPr>
              <a:t>© 2016 Microsoft Corporation. All rights reserved. </a:t>
            </a:r>
          </a:p>
          <a:p>
            <a:pPr algn="ctr" defTabSz="913924" eaLnBrk="0" hangingPunct="0">
              <a:spcAft>
                <a:spcPts val="600"/>
              </a:spcAft>
            </a:pPr>
            <a:r>
              <a:rPr lang="en-US" sz="686" dirty="0">
                <a:solidFill>
                  <a:schemeClr val="bg2"/>
                </a:solidFill>
                <a:cs typeface="Segoe UI" pitchFamily="34" charset="0"/>
              </a:rPr>
              <a:t>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p>
          <a:p>
            <a:pPr algn="ctr" defTabSz="913924" eaLnBrk="0" hangingPunct="0"/>
            <a:r>
              <a:rPr lang="en-US" sz="686" dirty="0">
                <a:solidFill>
                  <a:schemeClr val="bg2"/>
                </a:solidFill>
                <a:cs typeface="Segoe UI" pitchFamily="34" charset="0"/>
              </a:rPr>
              <a:t>MICROSOFT MAKES NO WARRANTIES, EXPRESS, IMPLIED OR STATUTORY, AS TO THE INFORMATION IN THIS PRESENTATION.</a:t>
            </a:r>
          </a:p>
        </p:txBody>
      </p:sp>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52696" y="3291849"/>
            <a:ext cx="1286608" cy="274302"/>
          </a:xfrm>
          <a:prstGeom prst="rect">
            <a:avLst/>
          </a:prstGeom>
        </p:spPr>
      </p:pic>
    </p:spTree>
    <p:extLst>
      <p:ext uri="{BB962C8B-B14F-4D97-AF65-F5344CB8AC3E}">
        <p14:creationId xmlns:p14="http://schemas.microsoft.com/office/powerpoint/2010/main" val="315340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spTree>
    <p:extLst>
      <p:ext uri="{BB962C8B-B14F-4D97-AF65-F5344CB8AC3E}">
        <p14:creationId xmlns:p14="http://schemas.microsoft.com/office/powerpoint/2010/main" val="46807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13_Two Column 2-color Non-bulleted">
    <p:spTree>
      <p:nvGrpSpPr>
        <p:cNvPr id="1" name=""/>
        <p:cNvGrpSpPr/>
        <p:nvPr/>
      </p:nvGrpSpPr>
      <p:grpSpPr>
        <a:xfrm>
          <a:off x="0" y="0"/>
          <a:ext cx="0" cy="0"/>
          <a:chOff x="0" y="0"/>
          <a:chExt cx="0" cy="0"/>
        </a:xfrm>
      </p:grpSpPr>
      <p:sp>
        <p:nvSpPr>
          <p:cNvPr id="6"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9" name="Text Placeholder 5"/>
          <p:cNvSpPr>
            <a:spLocks noGrp="1"/>
          </p:cNvSpPr>
          <p:nvPr>
            <p:ph type="body" sz="quarter" idx="10"/>
          </p:nvPr>
        </p:nvSpPr>
        <p:spPr>
          <a:xfrm>
            <a:off x="409712" y="2236406"/>
            <a:ext cx="5837084" cy="1384995"/>
          </a:xfrm>
          <a:prstGeom prst="rect">
            <a:avLst/>
          </a:prstGeom>
        </p:spPr>
        <p:txBody>
          <a:bodyPr lIns="0" tIns="0" rIns="0" bIns="0" numCol="1" spcCol="360000">
            <a:spAutoFit/>
          </a:bodyPr>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9968269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9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15194" y="419992"/>
            <a:ext cx="2098270" cy="275222"/>
          </a:xfrm>
          <a:prstGeom prst="rect">
            <a:avLst/>
          </a:prstGeom>
        </p:spPr>
      </p:pic>
      <p:sp>
        <p:nvSpPr>
          <p:cNvPr id="5" name="Text Placeholder 4"/>
          <p:cNvSpPr>
            <a:spLocks noGrp="1"/>
          </p:cNvSpPr>
          <p:nvPr>
            <p:ph type="body" sz="quarter" idx="12" hasCustomPrompt="1"/>
          </p:nvPr>
        </p:nvSpPr>
        <p:spPr>
          <a:xfrm>
            <a:off x="406567" y="3733503"/>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3" y="3014043"/>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4231262" y="987342"/>
            <a:ext cx="7804655" cy="5651682"/>
          </a:xfrm>
          <a:prstGeom prst="rect">
            <a:avLst/>
          </a:prstGeom>
        </p:spPr>
      </p:pic>
    </p:spTree>
    <p:extLst>
      <p:ext uri="{BB962C8B-B14F-4D97-AF65-F5344CB8AC3E}">
        <p14:creationId xmlns:p14="http://schemas.microsoft.com/office/powerpoint/2010/main" val="1185992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468588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510347"/>
          </a:xfrm>
          <a:prstGeom prst="rect">
            <a:avLst/>
          </a:prstGeom>
        </p:spPr>
        <p:txBody>
          <a:bodyPr lIns="0" tIns="0" rIns="0" bIns="0"/>
          <a:lstStyle>
            <a:lvl1pPr>
              <a:defRPr sz="3200" b="0" i="0" spc="0">
                <a:solidFill>
                  <a:schemeClr val="tx1"/>
                </a:solidFill>
                <a:latin typeface="Segoe UI Light" charset="0"/>
                <a:ea typeface="Segoe UI Light" charset="0"/>
                <a:cs typeface="Segoe UI Light" charset="0"/>
              </a:defRPr>
            </a:lvl1pPr>
          </a:lstStyle>
          <a:p>
            <a:r>
              <a:rPr lang="en-GB"/>
              <a:t>Click to edit Master title style</a:t>
            </a:r>
            <a:endParaRPr lang="en-US" dirty="0"/>
          </a:p>
        </p:txBody>
      </p:sp>
      <p:sp>
        <p:nvSpPr>
          <p:cNvPr id="10" name="Text Placeholder 5"/>
          <p:cNvSpPr>
            <a:spLocks noGrp="1"/>
          </p:cNvSpPr>
          <p:nvPr>
            <p:ph type="body" sz="quarter" idx="10"/>
          </p:nvPr>
        </p:nvSpPr>
        <p:spPr>
          <a:xfrm>
            <a:off x="409712" y="2236406"/>
            <a:ext cx="5837084" cy="1538883"/>
          </a:xfrm>
          <a:prstGeom prst="rect">
            <a:avLst/>
          </a:prstGeom>
        </p:spPr>
        <p:txBody>
          <a:bodyPr lIns="0" tIns="0" rIns="0" bIns="0" numCol="1" spcCol="360000"/>
          <a:lstStyle>
            <a:lvl1pPr marL="0" indent="0">
              <a:lnSpc>
                <a:spcPct val="100000"/>
              </a:lnSpc>
              <a:spcBef>
                <a:spcPts val="0"/>
              </a:spcBef>
              <a:spcAft>
                <a:spcPts val="588"/>
              </a:spcAft>
              <a:buNone/>
              <a:defRPr sz="1400">
                <a:solidFill>
                  <a:schemeClr val="tx1"/>
                </a:solidFill>
                <a:latin typeface="+mn-lt"/>
              </a:defRPr>
            </a:lvl1pPr>
            <a:lvl2pPr marL="0" indent="0">
              <a:lnSpc>
                <a:spcPct val="100000"/>
              </a:lnSpc>
              <a:spcBef>
                <a:spcPts val="0"/>
              </a:spcBef>
              <a:spcAft>
                <a:spcPts val="588"/>
              </a:spcAft>
              <a:buFontTx/>
              <a:buNone/>
              <a:defRPr sz="1400">
                <a:solidFill>
                  <a:schemeClr val="tx1"/>
                </a:solidFill>
                <a:latin typeface="+mn-lt"/>
              </a:defRPr>
            </a:lvl2pPr>
            <a:lvl3pPr marL="224097" indent="0">
              <a:lnSpc>
                <a:spcPct val="100000"/>
              </a:lnSpc>
              <a:spcBef>
                <a:spcPts val="0"/>
              </a:spcBef>
              <a:spcAft>
                <a:spcPts val="588"/>
              </a:spcAft>
              <a:buNone/>
              <a:defRPr sz="1400">
                <a:solidFill>
                  <a:schemeClr val="tx1"/>
                </a:solidFill>
                <a:latin typeface="+mn-lt"/>
              </a:defRPr>
            </a:lvl3pPr>
            <a:lvl4pPr marL="448193" indent="0">
              <a:lnSpc>
                <a:spcPct val="100000"/>
              </a:lnSpc>
              <a:spcBef>
                <a:spcPts val="0"/>
              </a:spcBef>
              <a:spcAft>
                <a:spcPts val="588"/>
              </a:spcAft>
              <a:buNone/>
              <a:defRPr sz="1400">
                <a:solidFill>
                  <a:schemeClr val="tx1"/>
                </a:solidFill>
                <a:latin typeface="+mn-lt"/>
              </a:defRPr>
            </a:lvl4pPr>
            <a:lvl5pPr marL="672290" indent="0">
              <a:lnSpc>
                <a:spcPct val="100000"/>
              </a:lnSpc>
              <a:spcBef>
                <a:spcPts val="0"/>
              </a:spcBef>
              <a:spcAft>
                <a:spcPts val="588"/>
              </a:spcAft>
              <a:buNone/>
              <a:defRPr sz="140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46817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7_Title Slide 1">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409714" y="1446469"/>
            <a:ext cx="5506212" cy="443198"/>
          </a:xfrm>
          <a:prstGeom prst="rect">
            <a:avLst/>
          </a:prstGeom>
        </p:spPr>
        <p:txBody>
          <a:bodyPr lIns="0" tIns="0" rIns="0" bIns="0">
            <a:spAutoFit/>
          </a:bodyPr>
          <a:lstStyle>
            <a:lvl1pPr>
              <a:defRPr sz="3200" b="0" i="0" spc="0">
                <a:solidFill>
                  <a:schemeClr val="tx1"/>
                </a:solidFill>
                <a:latin typeface="Segoe UI Light" charset="0"/>
                <a:ea typeface="Segoe UI Light" charset="0"/>
                <a:cs typeface="Segoe UI Light" charset="0"/>
              </a:defRPr>
            </a:lvl1pPr>
          </a:lstStyle>
          <a:p>
            <a:r>
              <a:rPr lang="en-US"/>
              <a:t>Click to edit Master title style</a:t>
            </a:r>
          </a:p>
        </p:txBody>
      </p:sp>
      <p:sp>
        <p:nvSpPr>
          <p:cNvPr id="10" name="Text Placeholder 5"/>
          <p:cNvSpPr>
            <a:spLocks noGrp="1"/>
          </p:cNvSpPr>
          <p:nvPr>
            <p:ph type="body" sz="quarter" idx="10"/>
          </p:nvPr>
        </p:nvSpPr>
        <p:spPr>
          <a:xfrm>
            <a:off x="409712" y="2236406"/>
            <a:ext cx="5837084" cy="1833835"/>
          </a:xfrm>
          <a:prstGeom prst="rect">
            <a:avLst/>
          </a:prstGeom>
        </p:spPr>
        <p:txBody>
          <a:bodyPr lIns="0" tIns="0" rIns="0" bIns="0" numCol="1" spcCol="360000">
            <a:spAutoFit/>
          </a:bodyPr>
          <a:lstStyle>
            <a:lvl1pPr marL="0" indent="0">
              <a:lnSpc>
                <a:spcPts val="1900"/>
              </a:lnSpc>
              <a:spcBef>
                <a:spcPts val="0"/>
              </a:spcBef>
              <a:spcAft>
                <a:spcPts val="1200"/>
              </a:spcAft>
              <a:buNone/>
              <a:defRPr sz="1400">
                <a:solidFill>
                  <a:schemeClr val="tx1"/>
                </a:solidFill>
                <a:latin typeface="+mj-lt"/>
              </a:defRPr>
            </a:lvl1pPr>
            <a:lvl2pPr marL="0" indent="0">
              <a:lnSpc>
                <a:spcPts val="1900"/>
              </a:lnSpc>
              <a:spcBef>
                <a:spcPts val="0"/>
              </a:spcBef>
              <a:spcAft>
                <a:spcPts val="1200"/>
              </a:spcAft>
              <a:buFontTx/>
              <a:buNone/>
              <a:defRPr sz="1400">
                <a:solidFill>
                  <a:schemeClr val="tx1"/>
                </a:solidFill>
                <a:latin typeface="+mj-lt"/>
              </a:defRPr>
            </a:lvl2pPr>
            <a:lvl3pPr marL="224097" indent="0">
              <a:lnSpc>
                <a:spcPts val="1900"/>
              </a:lnSpc>
              <a:spcBef>
                <a:spcPts val="0"/>
              </a:spcBef>
              <a:spcAft>
                <a:spcPts val="1200"/>
              </a:spcAft>
              <a:buNone/>
              <a:defRPr sz="1400">
                <a:solidFill>
                  <a:schemeClr val="tx1"/>
                </a:solidFill>
                <a:latin typeface="+mj-lt"/>
              </a:defRPr>
            </a:lvl3pPr>
            <a:lvl4pPr marL="448193" indent="0">
              <a:lnSpc>
                <a:spcPts val="1900"/>
              </a:lnSpc>
              <a:spcBef>
                <a:spcPts val="0"/>
              </a:spcBef>
              <a:spcAft>
                <a:spcPts val="1200"/>
              </a:spcAft>
              <a:buNone/>
              <a:defRPr sz="1400">
                <a:solidFill>
                  <a:schemeClr val="tx1"/>
                </a:solidFill>
                <a:latin typeface="+mj-lt"/>
              </a:defRPr>
            </a:lvl4pPr>
            <a:lvl5pPr marL="672290" indent="0">
              <a:lnSpc>
                <a:spcPts val="1900"/>
              </a:lnSpc>
              <a:spcBef>
                <a:spcPts val="0"/>
              </a:spcBef>
              <a:spcAft>
                <a:spcPts val="1200"/>
              </a:spcAft>
              <a:buNone/>
              <a:defRPr sz="14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57056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516971"/>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Only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lvl1pPr algn="l" defTabSz="914281" rtl="0" eaLnBrk="1" latinLnBrk="0" hangingPunct="1">
              <a:lnSpc>
                <a:spcPct val="90000"/>
              </a:lnSpc>
              <a:spcBef>
                <a:spcPct val="0"/>
              </a:spcBef>
              <a:buNone/>
              <a:defRPr lang="en-US" sz="430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420502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114837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7155463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407257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2_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799" y="1397000"/>
            <a:ext cx="11713029" cy="687294"/>
          </a:xfrm>
          <a:prstGeom prst="rect">
            <a:avLst/>
          </a:prstGeom>
        </p:spPr>
        <p:txBody>
          <a:bodyPr anchor="t"/>
          <a:lstStyle/>
          <a:p>
            <a:r>
              <a:rPr lang="en-US"/>
              <a:t>Click to edit Master title style</a:t>
            </a:r>
            <a:endParaRPr lang="en-US" dirty="0"/>
          </a:p>
        </p:txBody>
      </p:sp>
      <p:sp>
        <p:nvSpPr>
          <p:cNvPr id="4" name="Table Placeholder 3"/>
          <p:cNvSpPr>
            <a:spLocks noGrp="1"/>
          </p:cNvSpPr>
          <p:nvPr>
            <p:ph type="tbl" sz="quarter" idx="10"/>
          </p:nvPr>
        </p:nvSpPr>
        <p:spPr>
          <a:xfrm>
            <a:off x="416860" y="2191871"/>
            <a:ext cx="11358282" cy="4222377"/>
          </a:xfrm>
          <a:prstGeom prst="rect">
            <a:avLst/>
          </a:prstGeom>
        </p:spPr>
        <p:txBody>
          <a:bodyPr/>
          <a:lstStyle>
            <a:lvl1pPr>
              <a:defRPr b="1" i="0">
                <a:latin typeface="Segoe UI Semibold" charset="0"/>
                <a:ea typeface="Segoe UI Semibold" charset="0"/>
                <a:cs typeface="Segoe UI Semibold" charset="0"/>
              </a:defRPr>
            </a:lvl1pPr>
          </a:lstStyle>
          <a:p>
            <a:r>
              <a:rPr lang="en-US"/>
              <a:t>Click icon to add table</a:t>
            </a:r>
          </a:p>
        </p:txBody>
      </p:sp>
    </p:spTree>
    <p:extLst>
      <p:ext uri="{BB962C8B-B14F-4D97-AF65-F5344CB8AC3E}">
        <p14:creationId xmlns:p14="http://schemas.microsoft.com/office/powerpoint/2010/main" val="1926855358"/>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707663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354843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64E92-C420-4AD5-8ECF-D05CCEE19851}"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Tree>
    <p:extLst>
      <p:ext uri="{BB962C8B-B14F-4D97-AF65-F5344CB8AC3E}">
        <p14:creationId xmlns:p14="http://schemas.microsoft.com/office/powerpoint/2010/main" val="2171873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64E92-C420-4AD5-8ECF-D05CCEE19851}" type="slidenum">
              <a:rPr lang="en-US" smtClean="0"/>
              <a:t>‹#›</a:t>
            </a:fld>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Tree>
    <p:extLst>
      <p:ext uri="{BB962C8B-B14F-4D97-AF65-F5344CB8AC3E}">
        <p14:creationId xmlns:p14="http://schemas.microsoft.com/office/powerpoint/2010/main" val="3267178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6406148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618641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28724277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15709137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06566" y="3733502"/>
            <a:ext cx="4306529" cy="474453"/>
          </a:xfrm>
          <a:prstGeom prst="rect">
            <a:avLst/>
          </a:prstGeom>
          <a:noFill/>
        </p:spPr>
        <p:txBody>
          <a:bodyPr lIns="0" tIns="0" rIns="0" bIns="0">
            <a:noAutofit/>
          </a:bodyPr>
          <a:lstStyle>
            <a:lvl1pPr marL="0" indent="0">
              <a:spcBef>
                <a:spcPts val="0"/>
              </a:spcBef>
              <a:buNone/>
              <a:defRPr sz="1600" spc="0" baseline="0">
                <a:solidFill>
                  <a:schemeClr val="tx1"/>
                </a:solidFill>
                <a:latin typeface="+mj-lt"/>
              </a:defRPr>
            </a:lvl1pPr>
          </a:lstStyle>
          <a:p>
            <a:pPr lvl="0"/>
            <a:r>
              <a:rPr lang="en-US" dirty="0"/>
              <a:t>Subtitle goes here.</a:t>
            </a:r>
          </a:p>
        </p:txBody>
      </p:sp>
      <p:sp>
        <p:nvSpPr>
          <p:cNvPr id="9" name="Title 1"/>
          <p:cNvSpPr>
            <a:spLocks noGrp="1"/>
          </p:cNvSpPr>
          <p:nvPr>
            <p:ph type="title" hasCustomPrompt="1"/>
          </p:nvPr>
        </p:nvSpPr>
        <p:spPr>
          <a:xfrm>
            <a:off x="377092" y="3014042"/>
            <a:ext cx="4306529" cy="602611"/>
          </a:xfrm>
          <a:prstGeom prst="rect">
            <a:avLst/>
          </a:prstGeom>
          <a:noFill/>
        </p:spPr>
        <p:txBody>
          <a:bodyPr lIns="0" tIns="0" rIns="0" bIns="0" anchor="t" anchorCtr="0"/>
          <a:lstStyle>
            <a:lvl1pPr>
              <a:defRPr sz="4000" b="0" i="0" spc="0" baseline="0">
                <a:solidFill>
                  <a:schemeClr val="tx1"/>
                </a:solidFill>
                <a:latin typeface="Segoe UI Light" charset="0"/>
                <a:ea typeface="Segoe UI Light" charset="0"/>
                <a:cs typeface="Segoe UI Light" charset="0"/>
              </a:defRPr>
            </a:lvl1pPr>
          </a:lstStyle>
          <a:p>
            <a:r>
              <a:rPr lang="en-US" dirty="0"/>
              <a:t>Presentation title.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06566" y="350288"/>
            <a:ext cx="1943987" cy="258378"/>
          </a:xfrm>
          <a:prstGeom prst="rect">
            <a:avLst/>
          </a:prstGeom>
        </p:spPr>
      </p:pic>
      <p:sp>
        <p:nvSpPr>
          <p:cNvPr id="2" name="Date Placeholder 1"/>
          <p:cNvSpPr>
            <a:spLocks noGrp="1"/>
          </p:cNvSpPr>
          <p:nvPr>
            <p:ph type="dt" sz="half" idx="13"/>
          </p:nvPr>
        </p:nvSpPr>
        <p:spPr/>
        <p:txBody>
          <a:bodyPr/>
          <a:lstStyle/>
          <a:p>
            <a:endParaRPr lang="en-US"/>
          </a:p>
        </p:txBody>
      </p:sp>
      <p:sp>
        <p:nvSpPr>
          <p:cNvPr id="3" name="Footer Placeholder 2"/>
          <p:cNvSpPr>
            <a:spLocks noGrp="1"/>
          </p:cNvSpPr>
          <p:nvPr>
            <p:ph type="ftr" sz="quarter" idx="14"/>
          </p:nvPr>
        </p:nvSpPr>
        <p:spPr/>
        <p:txBody>
          <a:bodyPr/>
          <a:lstStyle/>
          <a:p>
            <a:endParaRPr lang="en-US"/>
          </a:p>
        </p:txBody>
      </p:sp>
      <p:sp>
        <p:nvSpPr>
          <p:cNvPr id="6" name="Slide Number Placeholder 5"/>
          <p:cNvSpPr>
            <a:spLocks noGrp="1"/>
          </p:cNvSpPr>
          <p:nvPr>
            <p:ph type="sldNum" sz="quarter" idx="15"/>
          </p:nvPr>
        </p:nvSpPr>
        <p:spPr/>
        <p:txBody>
          <a:bodyPr/>
          <a:lstStyle/>
          <a:p>
            <a:fld id="{B1164E92-C420-4AD5-8ECF-D05CCEE19851}" type="slidenum">
              <a:rPr lang="en-US" smtClean="0"/>
              <a:t>‹#›</a:t>
            </a:fld>
            <a:endParaRPr lang="en-US"/>
          </a:p>
        </p:txBody>
      </p:sp>
    </p:spTree>
    <p:extLst>
      <p:ext uri="{BB962C8B-B14F-4D97-AF65-F5344CB8AC3E}">
        <p14:creationId xmlns:p14="http://schemas.microsoft.com/office/powerpoint/2010/main" val="926709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er stories">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568325" y="2047009"/>
            <a:ext cx="6892925" cy="4256088"/>
          </a:xfrm>
        </p:spPr>
        <p:txBody>
          <a:bodyPr/>
          <a:lstStyle>
            <a:lvl1pPr>
              <a:lnSpc>
                <a:spcPct val="100000"/>
              </a:lnSpc>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1pPr>
            <a:lvl2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2pPr>
            <a:lvl3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3pPr>
            <a:lvl4pPr>
              <a:defRPr kumimoji="0" lang="en-US" sz="1400" b="0" i="0" u="none" strike="noStrike" kern="1200" cap="none" spc="0" normalizeH="0" baseline="0" dirty="0" smtClean="0">
                <a:ln>
                  <a:noFill/>
                </a:ln>
                <a:solidFill>
                  <a:srgbClr val="505050"/>
                </a:solidFill>
                <a:effectLst/>
                <a:uLnTx/>
                <a:uFillTx/>
                <a:latin typeface="Segoe UI Semilight" charset="0"/>
                <a:ea typeface="Segoe UI Semilight" charset="0"/>
                <a:cs typeface="Segoe UI Semilight" charset="0"/>
              </a:defRPr>
            </a:lvl4pPr>
            <a:lvl5pPr>
              <a:defRPr kumimoji="0" lang="en-US" sz="1400" b="0" i="0" u="none" strike="noStrike" kern="1200" cap="none" spc="0" normalizeH="0" baseline="0" dirty="0">
                <a:ln>
                  <a:noFill/>
                </a:ln>
                <a:solidFill>
                  <a:srgbClr val="505050"/>
                </a:solidFill>
                <a:effectLst/>
                <a:uLnTx/>
                <a:uFillTx/>
                <a:latin typeface="Segoe UI Semilight" charset="0"/>
                <a:ea typeface="Segoe UI Semilight" charset="0"/>
                <a:cs typeface="Segoe UI Semilight"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p:nvPr>
        </p:nvSpPr>
        <p:spPr>
          <a:xfrm>
            <a:off x="7861006" y="1241934"/>
            <a:ext cx="4005412" cy="2665048"/>
          </a:xfrm>
        </p:spPr>
        <p:txBody>
          <a:bodyPr/>
          <a:lstStyle>
            <a:lvl1pPr>
              <a:defRPr kumimoji="0" lang="en-US" sz="2000" b="0" i="0" u="none" strike="noStrike" kern="1200" cap="none" spc="0" normalizeH="0" baseline="0" dirty="0" smtClean="0">
                <a:ln>
                  <a:noFill/>
                </a:ln>
                <a:solidFill>
                  <a:srgbClr val="0078D7"/>
                </a:solidFill>
                <a:effectLst/>
                <a:uLnTx/>
                <a:uFillTx/>
                <a:latin typeface="Segoe UI Light" charset="0"/>
                <a:ea typeface="Segoe UI Light" charset="0"/>
                <a:cs typeface="Segoe UI Light" charset="0"/>
              </a:defRPr>
            </a:lvl1pPr>
            <a:lvl2pPr>
              <a:defRPr kumimoji="0" lang="en-US" sz="1400" b="1" i="0" u="none" strike="noStrike" kern="1200" cap="none" spc="0" normalizeH="0" baseline="0" dirty="0" smtClean="0">
                <a:ln>
                  <a:noFill/>
                </a:ln>
                <a:solidFill>
                  <a:srgbClr val="505050"/>
                </a:solidFill>
                <a:effectLst/>
                <a:uLnTx/>
                <a:uFillTx/>
                <a:latin typeface="Segoe UI Semibold" charset="0"/>
                <a:ea typeface="Segoe UI Semibold" charset="0"/>
                <a:cs typeface="Segoe UI Semibold" charset="0"/>
              </a:defRPr>
            </a:lvl2pPr>
          </a:lstStyle>
          <a:p>
            <a:pPr lvl="0"/>
            <a:r>
              <a:rPr lang="en-US" dirty="0"/>
              <a:t>Edit Master text styles</a:t>
            </a:r>
          </a:p>
          <a:p>
            <a:pPr lvl="1"/>
            <a:r>
              <a:rPr lang="en-US" dirty="0"/>
              <a:t>Second level</a:t>
            </a:r>
          </a:p>
        </p:txBody>
      </p:sp>
      <p:cxnSp>
        <p:nvCxnSpPr>
          <p:cNvPr id="5" name="Straight Connector 4"/>
          <p:cNvCxnSpPr>
            <a:cxnSpLocks/>
          </p:cNvCxnSpPr>
          <p:nvPr userDrawn="1"/>
        </p:nvCxnSpPr>
        <p:spPr>
          <a:xfrm>
            <a:off x="7606790" y="1241934"/>
            <a:ext cx="0" cy="5061236"/>
          </a:xfrm>
          <a:prstGeom prst="line">
            <a:avLst/>
          </a:prstGeom>
          <a:ln w="63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7036" y="6458961"/>
            <a:ext cx="1286608" cy="274302"/>
          </a:xfrm>
          <a:prstGeom prst="rect">
            <a:avLst/>
          </a:prstGeom>
        </p:spPr>
      </p:pic>
      <p:sp>
        <p:nvSpPr>
          <p:cNvPr id="11" name="Picture Placeholder 10"/>
          <p:cNvSpPr>
            <a:spLocks noGrp="1"/>
          </p:cNvSpPr>
          <p:nvPr>
            <p:ph type="pic" sz="quarter" idx="11"/>
          </p:nvPr>
        </p:nvSpPr>
        <p:spPr>
          <a:xfrm>
            <a:off x="7861300" y="3990109"/>
            <a:ext cx="4005263" cy="2312988"/>
          </a:xfrm>
        </p:spPr>
        <p:txBody>
          <a:bodyPr/>
          <a:lstStyle/>
          <a:p>
            <a:endParaRPr lang="en-US"/>
          </a:p>
        </p:txBody>
      </p:sp>
    </p:spTree>
    <p:extLst>
      <p:ext uri="{BB962C8B-B14F-4D97-AF65-F5344CB8AC3E}">
        <p14:creationId xmlns:p14="http://schemas.microsoft.com/office/powerpoint/2010/main" val="3404559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 Column Text + Picture Spac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397000"/>
            <a:ext cx="5400000" cy="992188"/>
          </a:xfrm>
        </p:spPr>
        <p:txBody>
          <a:bodyPr anchor="t"/>
          <a:lstStyle/>
          <a:p>
            <a:r>
              <a:rPr lang="en-US"/>
              <a:t>Click to edit Master title style</a:t>
            </a:r>
            <a:endParaRPr lang="en-US" dirty="0"/>
          </a:p>
        </p:txBody>
      </p:sp>
      <p:sp>
        <p:nvSpPr>
          <p:cNvPr id="11" name="Text Placeholder 6"/>
          <p:cNvSpPr>
            <a:spLocks noGrp="1"/>
          </p:cNvSpPr>
          <p:nvPr>
            <p:ph type="body" sz="quarter" idx="14"/>
          </p:nvPr>
        </p:nvSpPr>
        <p:spPr>
          <a:xfrm>
            <a:off x="304800" y="2678400"/>
            <a:ext cx="5400000" cy="2730500"/>
          </a:xfrm>
        </p:spPr>
        <p:txBody>
          <a:bodyPr>
            <a:normAutofit/>
          </a:bodyPr>
          <a:lstStyle>
            <a:lvl1pPr>
              <a:lnSpc>
                <a:spcPct val="100000"/>
              </a:lnSpc>
              <a:spcBef>
                <a:spcPts val="600"/>
              </a:spcBef>
              <a:defRPr sz="2000" b="0" i="0">
                <a:latin typeface="Segoe UI Light" charset="0"/>
                <a:ea typeface="Segoe UI Light" charset="0"/>
                <a:cs typeface="Segoe UI Light" charset="0"/>
              </a:defRPr>
            </a:lvl1pPr>
            <a:lvl2pPr>
              <a:lnSpc>
                <a:spcPct val="100000"/>
              </a:lnSpc>
              <a:spcBef>
                <a:spcPts val="600"/>
              </a:spcBef>
              <a:defRPr sz="2000" b="0" i="0">
                <a:latin typeface="Segoe UI Light" charset="0"/>
                <a:ea typeface="Segoe UI Light" charset="0"/>
                <a:cs typeface="Segoe UI Light" charset="0"/>
              </a:defRPr>
            </a:lvl2pPr>
            <a:lvl3pPr>
              <a:lnSpc>
                <a:spcPct val="100000"/>
              </a:lnSpc>
              <a:spcBef>
                <a:spcPts val="600"/>
              </a:spcBef>
              <a:defRPr sz="2000" b="0" i="0">
                <a:latin typeface="Segoe UI Light" charset="0"/>
                <a:ea typeface="Segoe UI Light" charset="0"/>
                <a:cs typeface="Segoe UI Light" charset="0"/>
              </a:defRPr>
            </a:lvl3pPr>
            <a:lvl4pPr>
              <a:lnSpc>
                <a:spcPct val="100000"/>
              </a:lnSpc>
              <a:spcBef>
                <a:spcPts val="600"/>
              </a:spcBef>
              <a:defRPr sz="2000" b="0" i="0">
                <a:latin typeface="Segoe UI Light" charset="0"/>
                <a:ea typeface="Segoe UI Light" charset="0"/>
                <a:cs typeface="Segoe UI Light" charset="0"/>
              </a:defRPr>
            </a:lvl4pPr>
            <a:lvl5pPr>
              <a:lnSpc>
                <a:spcPct val="100000"/>
              </a:lnSpc>
              <a:spcBef>
                <a:spcPts val="600"/>
              </a:spcBef>
              <a:defRPr sz="2000" b="0" i="0">
                <a:latin typeface="Segoe UI Light" charset="0"/>
                <a:ea typeface="Segoe UI Light" charset="0"/>
                <a:cs typeface="Segoe UI Light" charset="0"/>
              </a:defRPr>
            </a:lvl5pPr>
          </a:lstStyle>
          <a:p>
            <a:pPr lvl="0"/>
            <a:r>
              <a:rPr lang="en-US"/>
              <a:t>Click to edit Master text styles</a:t>
            </a:r>
          </a:p>
        </p:txBody>
      </p:sp>
    </p:spTree>
    <p:extLst>
      <p:ext uri="{BB962C8B-B14F-4D97-AF65-F5344CB8AC3E}">
        <p14:creationId xmlns:p14="http://schemas.microsoft.com/office/powerpoint/2010/main" val="507895796"/>
      </p:ext>
    </p:extLst>
  </p:cSld>
  <p:clrMapOvr>
    <a:masterClrMapping/>
  </p:clrMapOvr>
  <p:extLst mod="1">
    <p:ext uri="{DCECCB84-F9BA-43D5-87BE-67443E8EF086}">
      <p15:sldGuideLst xmlns:p15="http://schemas.microsoft.com/office/powerpoint/2012/main">
        <p15:guide id="1" orient="horz" pos="922">
          <p15:clr>
            <a:srgbClr val="FBAE40"/>
          </p15:clr>
        </p15:guide>
        <p15:guide id="2" pos="189">
          <p15:clr>
            <a:srgbClr val="FBAE40"/>
          </p15:clr>
        </p15:guide>
        <p15:guide id="3" pos="7491">
          <p15:clr>
            <a:srgbClr val="FBAE40"/>
          </p15:clr>
        </p15:guide>
        <p15:guide id="4" orient="horz" pos="3398">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20" Type="http://schemas.openxmlformats.org/officeDocument/2006/relationships/slideLayout" Target="../slideLayouts/slideLayout36.xml"/><Relationship Id="rId21" Type="http://schemas.openxmlformats.org/officeDocument/2006/relationships/slideLayout" Target="../slideLayouts/slideLayout37.xml"/><Relationship Id="rId22" Type="http://schemas.openxmlformats.org/officeDocument/2006/relationships/slideLayout" Target="../slideLayouts/slideLayout38.xml"/><Relationship Id="rId23" Type="http://schemas.openxmlformats.org/officeDocument/2006/relationships/slideLayout" Target="../slideLayouts/slideLayout39.xml"/><Relationship Id="rId24" Type="http://schemas.openxmlformats.org/officeDocument/2006/relationships/theme" Target="../theme/theme2.xml"/><Relationship Id="rId25" Type="http://schemas.openxmlformats.org/officeDocument/2006/relationships/image" Target="../media/image1.emf"/><Relationship Id="rId10" Type="http://schemas.openxmlformats.org/officeDocument/2006/relationships/slideLayout" Target="../slideLayouts/slideLayout26.xml"/><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slideLayout" Target="../slideLayouts/slideLayout31.xml"/><Relationship Id="rId16" Type="http://schemas.openxmlformats.org/officeDocument/2006/relationships/slideLayout" Target="../slideLayouts/slideLayout32.xml"/><Relationship Id="rId17" Type="http://schemas.openxmlformats.org/officeDocument/2006/relationships/slideLayout" Target="../slideLayouts/slideLayout33.xml"/><Relationship Id="rId18" Type="http://schemas.openxmlformats.org/officeDocument/2006/relationships/slideLayout" Target="../slideLayouts/slideLayout34.xml"/><Relationship Id="rId19" Type="http://schemas.openxmlformats.org/officeDocument/2006/relationships/slideLayout" Target="../slideLayouts/slideLayout35.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9.xml"/><Relationship Id="rId21" Type="http://schemas.openxmlformats.org/officeDocument/2006/relationships/slideLayout" Target="../slideLayouts/slideLayout60.xml"/><Relationship Id="rId22" Type="http://schemas.openxmlformats.org/officeDocument/2006/relationships/slideLayout" Target="../slideLayouts/slideLayout61.xml"/><Relationship Id="rId23" Type="http://schemas.openxmlformats.org/officeDocument/2006/relationships/slideLayout" Target="../slideLayouts/slideLayout62.xml"/><Relationship Id="rId24" Type="http://schemas.openxmlformats.org/officeDocument/2006/relationships/slideLayout" Target="../slideLayouts/slideLayout63.xml"/><Relationship Id="rId25" Type="http://schemas.openxmlformats.org/officeDocument/2006/relationships/slideLayout" Target="../slideLayouts/slideLayout64.xml"/><Relationship Id="rId26" Type="http://schemas.openxmlformats.org/officeDocument/2006/relationships/slideLayout" Target="../slideLayouts/slideLayout65.xml"/><Relationship Id="rId27" Type="http://schemas.openxmlformats.org/officeDocument/2006/relationships/slideLayout" Target="../slideLayouts/slideLayout66.xml"/><Relationship Id="rId28" Type="http://schemas.openxmlformats.org/officeDocument/2006/relationships/slideLayout" Target="../slideLayouts/slideLayout67.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30" Type="http://schemas.openxmlformats.org/officeDocument/2006/relationships/slideLayout" Target="../slideLayouts/slideLayout69.xml"/><Relationship Id="rId31" Type="http://schemas.openxmlformats.org/officeDocument/2006/relationships/slideLayout" Target="../slideLayouts/slideLayout70.xml"/><Relationship Id="rId32" Type="http://schemas.openxmlformats.org/officeDocument/2006/relationships/slideLayout" Target="../slideLayouts/slideLayout71.xml"/><Relationship Id="rId9" Type="http://schemas.openxmlformats.org/officeDocument/2006/relationships/slideLayout" Target="../slideLayouts/slideLayout48.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33" Type="http://schemas.openxmlformats.org/officeDocument/2006/relationships/slideLayout" Target="../slideLayouts/slideLayout72.xml"/><Relationship Id="rId34" Type="http://schemas.openxmlformats.org/officeDocument/2006/relationships/slideLayout" Target="../slideLayouts/slideLayout73.xml"/><Relationship Id="rId35" Type="http://schemas.openxmlformats.org/officeDocument/2006/relationships/slideLayout" Target="../slideLayouts/slideLayout74.xml"/><Relationship Id="rId36" Type="http://schemas.openxmlformats.org/officeDocument/2006/relationships/slideLayout" Target="../slideLayouts/slideLayout75.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slideLayout" Target="../slideLayouts/slideLayout55.xml"/><Relationship Id="rId17" Type="http://schemas.openxmlformats.org/officeDocument/2006/relationships/slideLayout" Target="../slideLayouts/slideLayout56.xml"/><Relationship Id="rId18" Type="http://schemas.openxmlformats.org/officeDocument/2006/relationships/slideLayout" Target="../slideLayouts/slideLayout57.xml"/><Relationship Id="rId19" Type="http://schemas.openxmlformats.org/officeDocument/2006/relationships/slideLayout" Target="../slideLayouts/slideLayout58.xml"/><Relationship Id="rId37" Type="http://schemas.openxmlformats.org/officeDocument/2006/relationships/slideLayout" Target="../slideLayouts/slideLayout76.xml"/><Relationship Id="rId3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slideLayout" Target="../slideLayouts/slideLayout88.xml"/><Relationship Id="rId13" Type="http://schemas.openxmlformats.org/officeDocument/2006/relationships/theme" Target="../theme/theme4.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8"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149318510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850" r:id="rId8"/>
    <p:sldLayoutId id="2147484012" r:id="rId9"/>
    <p:sldLayoutId id="2147484013" r:id="rId10"/>
    <p:sldLayoutId id="2147484028" r:id="rId11"/>
    <p:sldLayoutId id="2147484014" r:id="rId12"/>
    <p:sldLayoutId id="2147484029" r:id="rId13"/>
    <p:sldLayoutId id="2147484030" r:id="rId14"/>
    <p:sldLayoutId id="2147484033" r:id="rId15"/>
    <p:sldLayoutId id="2147484034" r:id="rId16"/>
  </p:sldLayoutIdLst>
  <p:transition>
    <p:fade/>
  </p:transition>
  <p:txStyles>
    <p:title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p:titleStyle>
    <p:bodyStyle>
      <a:lvl1pPr marL="336148" marR="0" indent="-336148" algn="l" defTabSz="914374" rtl="0" eaLnBrk="1" fontAlgn="auto" latinLnBrk="0" hangingPunct="1">
        <a:lnSpc>
          <a:spcPct val="90000"/>
        </a:lnSpc>
        <a:spcBef>
          <a:spcPct val="20000"/>
        </a:spcBef>
        <a:spcAft>
          <a:spcPts val="0"/>
        </a:spcAft>
        <a:buClrTx/>
        <a:buSzPct val="90000"/>
        <a:buFont typeface="Arial" pitchFamily="34" charset="0"/>
        <a:buChar char="•"/>
        <a:tabLst/>
        <a:defRPr sz="4019" kern="1200" spc="0" baseline="0">
          <a:solidFill>
            <a:schemeClr val="tx1"/>
          </a:solidFill>
          <a:latin typeface="Segoe UI Semilight" panose="020B0402040204020203" pitchFamily="34" charset="0"/>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74" rtl="0" eaLnBrk="1" latinLnBrk="0" hangingPunct="1">
        <a:defRPr sz="1765" kern="1200">
          <a:solidFill>
            <a:schemeClr val="tx1"/>
          </a:solidFill>
          <a:latin typeface="+mn-lt"/>
          <a:ea typeface="+mn-ea"/>
          <a:cs typeface="+mn-cs"/>
        </a:defRPr>
      </a:lvl1pPr>
      <a:lvl2pPr marL="457187" algn="l" defTabSz="914374" rtl="0" eaLnBrk="1" latinLnBrk="0" hangingPunct="1">
        <a:defRPr sz="1765" kern="1200">
          <a:solidFill>
            <a:schemeClr val="tx1"/>
          </a:solidFill>
          <a:latin typeface="+mn-lt"/>
          <a:ea typeface="+mn-ea"/>
          <a:cs typeface="+mn-cs"/>
        </a:defRPr>
      </a:lvl2pPr>
      <a:lvl3pPr marL="914374" algn="l" defTabSz="914374" rtl="0" eaLnBrk="1" latinLnBrk="0" hangingPunct="1">
        <a:defRPr sz="1765" kern="1200">
          <a:solidFill>
            <a:schemeClr val="tx1"/>
          </a:solidFill>
          <a:latin typeface="+mn-lt"/>
          <a:ea typeface="+mn-ea"/>
          <a:cs typeface="+mn-cs"/>
        </a:defRPr>
      </a:lvl3pPr>
      <a:lvl4pPr marL="1371562" algn="l" defTabSz="914374" rtl="0" eaLnBrk="1" latinLnBrk="0" hangingPunct="1">
        <a:defRPr sz="1765" kern="1200">
          <a:solidFill>
            <a:schemeClr val="tx1"/>
          </a:solidFill>
          <a:latin typeface="+mn-lt"/>
          <a:ea typeface="+mn-ea"/>
          <a:cs typeface="+mn-cs"/>
        </a:defRPr>
      </a:lvl4pPr>
      <a:lvl5pPr marL="1828749" algn="l" defTabSz="914374" rtl="0" eaLnBrk="1" latinLnBrk="0" hangingPunct="1">
        <a:defRPr sz="1765" kern="1200">
          <a:solidFill>
            <a:schemeClr val="tx1"/>
          </a:solidFill>
          <a:latin typeface="+mn-lt"/>
          <a:ea typeface="+mn-ea"/>
          <a:cs typeface="+mn-cs"/>
        </a:defRPr>
      </a:lvl5pPr>
      <a:lvl6pPr marL="2285937" algn="l" defTabSz="914374" rtl="0" eaLnBrk="1" latinLnBrk="0" hangingPunct="1">
        <a:defRPr sz="1765" kern="1200">
          <a:solidFill>
            <a:schemeClr val="tx1"/>
          </a:solidFill>
          <a:latin typeface="+mn-lt"/>
          <a:ea typeface="+mn-ea"/>
          <a:cs typeface="+mn-cs"/>
        </a:defRPr>
      </a:lvl6pPr>
      <a:lvl7pPr marL="2743123" algn="l" defTabSz="914374" rtl="0" eaLnBrk="1" latinLnBrk="0" hangingPunct="1">
        <a:defRPr sz="1765" kern="1200">
          <a:solidFill>
            <a:schemeClr val="tx1"/>
          </a:solidFill>
          <a:latin typeface="+mn-lt"/>
          <a:ea typeface="+mn-ea"/>
          <a:cs typeface="+mn-cs"/>
        </a:defRPr>
      </a:lvl7pPr>
      <a:lvl8pPr marL="3200310" algn="l" defTabSz="914374" rtl="0" eaLnBrk="1" latinLnBrk="0" hangingPunct="1">
        <a:defRPr sz="1765" kern="1200">
          <a:solidFill>
            <a:schemeClr val="tx1"/>
          </a:solidFill>
          <a:latin typeface="+mn-lt"/>
          <a:ea typeface="+mn-ea"/>
          <a:cs typeface="+mn-cs"/>
        </a:defRPr>
      </a:lvl8pPr>
      <a:lvl9pPr marL="3657499" algn="l" defTabSz="91437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760">
          <p15:clr>
            <a:srgbClr val="F26B43"/>
          </p15:clr>
        </p15:guide>
        <p15:guide id="2" pos="6624">
          <p15:clr>
            <a:srgbClr val="F26B43"/>
          </p15:clr>
        </p15:guide>
        <p15:guide id="3" pos="7488">
          <p15:clr>
            <a:srgbClr val="F26B43"/>
          </p15:clr>
        </p15:guide>
        <p15:guide id="4" pos="8352">
          <p15:clr>
            <a:srgbClr val="F26B43"/>
          </p15:clr>
        </p15:guide>
        <p15:guide id="5" pos="9216">
          <p15:clr>
            <a:srgbClr val="F26B43"/>
          </p15:clr>
        </p15:guide>
        <p15:guide id="6" pos="10080">
          <p15:clr>
            <a:srgbClr val="F26B43"/>
          </p15:clr>
        </p15:guide>
        <p15:guide id="7" pos="10944">
          <p15:clr>
            <a:srgbClr val="F26B43"/>
          </p15:clr>
        </p15:guide>
        <p15:guide id="8" pos="11520">
          <p15:clr>
            <a:srgbClr val="F26B43"/>
          </p15:clr>
        </p15:guide>
        <p15:guide id="9" pos="4896">
          <p15:clr>
            <a:srgbClr val="F26B43"/>
          </p15:clr>
        </p15:guide>
        <p15:guide id="10" pos="4032">
          <p15:clr>
            <a:srgbClr val="F26B43"/>
          </p15:clr>
        </p15:guide>
        <p15:guide id="11" pos="3168">
          <p15:clr>
            <a:srgbClr val="F26B43"/>
          </p15:clr>
        </p15:guide>
        <p15:guide id="12" pos="2304">
          <p15:clr>
            <a:srgbClr val="F26B43"/>
          </p15:clr>
        </p15:guide>
        <p15:guide id="13" pos="1440">
          <p15:clr>
            <a:srgbClr val="F26B43"/>
          </p15:clr>
        </p15:guide>
        <p15:guide id="14" pos="576">
          <p15:clr>
            <a:srgbClr val="F26B43"/>
          </p15:clr>
        </p15:guide>
        <p15:guide id="15">
          <p15:clr>
            <a:srgbClr val="F26B43"/>
          </p15:clr>
        </p15:guide>
        <p15:guide id="16" orient="horz" pos="3240">
          <p15:clr>
            <a:srgbClr val="F26B43"/>
          </p15:clr>
        </p15:guide>
        <p15:guide id="17" orient="horz" pos="4104">
          <p15:clr>
            <a:srgbClr val="F26B43"/>
          </p15:clr>
        </p15:guide>
        <p15:guide id="18" orient="horz" pos="4968">
          <p15:clr>
            <a:srgbClr val="F26B43"/>
          </p15:clr>
        </p15:guide>
        <p15:guide id="19" orient="horz" pos="5832">
          <p15:clr>
            <a:srgbClr val="F26B43"/>
          </p15:clr>
        </p15:guide>
        <p15:guide id="20" orient="horz" pos="6480">
          <p15:clr>
            <a:srgbClr val="F26B43"/>
          </p15:clr>
        </p15:guide>
        <p15:guide id="21" orient="horz" pos="2376">
          <p15:clr>
            <a:srgbClr val="F26B43"/>
          </p15:clr>
        </p15:guide>
        <p15:guide id="22" orient="horz" pos="1512">
          <p15:clr>
            <a:srgbClr val="F26B43"/>
          </p15:clr>
        </p15:guide>
        <p15:guide id="23" orient="horz" pos="648">
          <p15:clr>
            <a:srgbClr val="F26B43"/>
          </p15:clr>
        </p15:guide>
        <p15:guide id="24" orient="horz" pos="360">
          <p15:clr>
            <a:srgbClr val="F26B43"/>
          </p15:clr>
        </p15:guide>
        <p15:guide id="25" orient="horz" pos="6120">
          <p15:clr>
            <a:srgbClr val="F26B43"/>
          </p15:clr>
        </p15:guide>
        <p15:guide id="26" orient="horz">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solidFill>
                  <a:srgbClr val="505050">
                    <a:tint val="75000"/>
                  </a:srgbClr>
                </a:solidFill>
              </a:rPr>
              <a:pPr/>
              <a:t>10/23/17</a:t>
            </a:fld>
            <a:endParaRPr lang="en-US">
              <a:solidFill>
                <a:srgbClr val="505050">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solidFill>
                <a:srgbClr val="505050">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solidFill>
                  <a:srgbClr val="505050">
                    <a:tint val="75000"/>
                  </a:srgbClr>
                </a:solidFill>
              </a:rPr>
              <a:pPr/>
              <a:t>‹#›</a:t>
            </a:fld>
            <a:endParaRPr lang="en-US">
              <a:solidFill>
                <a:srgbClr val="505050">
                  <a:tint val="75000"/>
                </a:srgbClr>
              </a:solidFill>
            </a:endParaRPr>
          </a:p>
        </p:txBody>
      </p:sp>
      <p:pic>
        <p:nvPicPr>
          <p:cNvPr id="8" name="Picture 7"/>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415193" y="419991"/>
            <a:ext cx="1286608" cy="274302"/>
          </a:xfrm>
          <a:prstGeom prst="rect">
            <a:avLst/>
          </a:prstGeom>
        </p:spPr>
      </p:pic>
    </p:spTree>
    <p:extLst>
      <p:ext uri="{BB962C8B-B14F-4D97-AF65-F5344CB8AC3E}">
        <p14:creationId xmlns:p14="http://schemas.microsoft.com/office/powerpoint/2010/main" val="53633961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 id="2147483898" r:id="rId23"/>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fld id="{EB13D269-8B25-2E4F-886D-97191F4F2A90}" type="datetimeFigureOut">
              <a:rPr lang="en-US" smtClean="0"/>
              <a:pPr/>
              <a:t>10/23/17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fld id="{0AA28628-A188-CB4C-A015-680422023823}" type="slidenum">
              <a:rPr lang="en-US" smtClean="0"/>
              <a:pPr/>
              <a:t>‹#›</a:t>
            </a:fld>
            <a:endParaRPr lang="en-US"/>
          </a:p>
        </p:txBody>
      </p:sp>
    </p:spTree>
    <p:extLst>
      <p:ext uri="{BB962C8B-B14F-4D97-AF65-F5344CB8AC3E}">
        <p14:creationId xmlns:p14="http://schemas.microsoft.com/office/powerpoint/2010/main" val="228365385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 id="2147483990" r:id="rId17"/>
    <p:sldLayoutId id="2147483991" r:id="rId18"/>
    <p:sldLayoutId id="2147483992" r:id="rId19"/>
    <p:sldLayoutId id="2147483993" r:id="rId20"/>
    <p:sldLayoutId id="2147483994" r:id="rId21"/>
    <p:sldLayoutId id="2147483995" r:id="rId22"/>
    <p:sldLayoutId id="2147483996" r:id="rId23"/>
    <p:sldLayoutId id="2147483997" r:id="rId24"/>
    <p:sldLayoutId id="2147483998" r:id="rId25"/>
    <p:sldLayoutId id="2147483999" r:id="rId26"/>
    <p:sldLayoutId id="2147484000" r:id="rId27"/>
    <p:sldLayoutId id="2147484001" r:id="rId28"/>
    <p:sldLayoutId id="2147484002" r:id="rId29"/>
    <p:sldLayoutId id="2147484003" r:id="rId30"/>
    <p:sldLayoutId id="2147484004" r:id="rId31"/>
    <p:sldLayoutId id="2147484005" r:id="rId32"/>
    <p:sldLayoutId id="2147484006" r:id="rId33"/>
    <p:sldLayoutId id="2147484007" r:id="rId34"/>
    <p:sldLayoutId id="2147484008" r:id="rId35"/>
    <p:sldLayoutId id="2147484009" r:id="rId36"/>
    <p:sldLayoutId id="2147484011" r:id="rId37"/>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64E92-C420-4AD5-8ECF-D05CCEE19851}" type="slidenum">
              <a:rPr lang="en-US" smtClean="0"/>
              <a:t>‹#›</a:t>
            </a:fld>
            <a:endParaRPr lang="en-US"/>
          </a:p>
        </p:txBody>
      </p:sp>
    </p:spTree>
    <p:extLst>
      <p:ext uri="{BB962C8B-B14F-4D97-AF65-F5344CB8AC3E}">
        <p14:creationId xmlns:p14="http://schemas.microsoft.com/office/powerpoint/2010/main" val="769394386"/>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egoe UI Semilight" charset="0"/>
                <a:ea typeface="Segoe UI Semilight" charset="0"/>
                <a:cs typeface="Segoe UI Semilight"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B13D269-8B25-2E4F-886D-97191F4F2A90}" type="datetimeFigureOut">
              <a:rPr kumimoji="0" lang="en-US" sz="1200" b="0" i="0" u="none" strike="noStrike" kern="1200" cap="none" spc="0" normalizeH="0" baseline="0" noProof="0" smtClean="0">
                <a:ln>
                  <a:noFill/>
                </a:ln>
                <a:solidFill>
                  <a:srgbClr val="505050">
                    <a:tint val="75000"/>
                  </a:srgbClr>
                </a:solidFill>
                <a:effectLst/>
                <a:uLnTx/>
                <a:uFillTx/>
                <a:latin typeface="Segoe UI Semilight" charset="0"/>
                <a:cs typeface="Segoe UI Semilight" charset="0"/>
              </a:rPr>
              <a:pPr marL="0" marR="0" lvl="0" indent="0" algn="l" defTabSz="914400" rtl="0" eaLnBrk="1" fontAlgn="auto" latinLnBrk="0" hangingPunct="1">
                <a:lnSpc>
                  <a:spcPct val="100000"/>
                </a:lnSpc>
                <a:spcBef>
                  <a:spcPts val="0"/>
                </a:spcBef>
                <a:spcAft>
                  <a:spcPts val="0"/>
                </a:spcAft>
                <a:buClrTx/>
                <a:buSzTx/>
                <a:buFontTx/>
                <a:buNone/>
                <a:tabLst/>
                <a:defRPr/>
              </a:pPr>
              <a:t>10/23/17</a:t>
            </a:fld>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egoe UI Semilight" charset="0"/>
                <a:ea typeface="Segoe UI Semilight" charset="0"/>
                <a:cs typeface="Segoe UI Semilight"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egoe UI Semilight" charset="0"/>
                <a:ea typeface="Segoe UI Semilight" charset="0"/>
                <a:cs typeface="Segoe UI Semilight"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A28628-A188-CB4C-A015-680422023823}" type="slidenum">
              <a:rPr kumimoji="0" lang="en-US" sz="1200" b="0" i="0" u="none" strike="noStrike" kern="1200" cap="none" spc="0" normalizeH="0" baseline="0" noProof="0" smtClean="0">
                <a:ln>
                  <a:noFill/>
                </a:ln>
                <a:solidFill>
                  <a:srgbClr val="505050">
                    <a:tint val="75000"/>
                  </a:srgbClr>
                </a:solidFill>
                <a:effectLst/>
                <a:uLnTx/>
                <a:uFillTx/>
                <a:latin typeface="Segoe UI Semilight" charset="0"/>
                <a:cs typeface="Segoe UI Semilight"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05050">
                  <a:tint val="75000"/>
                </a:srgbClr>
              </a:solidFill>
              <a:effectLst/>
              <a:uLnTx/>
              <a:uFillTx/>
              <a:latin typeface="Segoe UI Semilight" charset="0"/>
              <a:cs typeface="Segoe UI Semilight" charset="0"/>
            </a:endParaRPr>
          </a:p>
        </p:txBody>
      </p:sp>
    </p:spTree>
    <p:extLst>
      <p:ext uri="{BB962C8B-B14F-4D97-AF65-F5344CB8AC3E}">
        <p14:creationId xmlns:p14="http://schemas.microsoft.com/office/powerpoint/2010/main" val="968233783"/>
      </p:ext>
    </p:extLst>
  </p:cSld>
  <p:clrMap bg1="lt1" tx1="dk1" bg2="lt2" tx2="dk2" accent1="accent1" accent2="accent2" accent3="accent3" accent4="accent4" accent5="accent5" accent6="accent6" hlink="hlink" folHlink="folHlink"/>
  <p:sldLayoutIdLst>
    <p:sldLayoutId id="2147484032" r:id="rId1"/>
  </p:sldLayoutIdLst>
  <p:transition>
    <p:fade/>
  </p:transition>
  <p:txStyles>
    <p:titleStyle>
      <a:lvl1pPr algn="l" defTabSz="914400" rtl="0" eaLnBrk="1" latinLnBrk="0" hangingPunct="1">
        <a:lnSpc>
          <a:spcPct val="90000"/>
        </a:lnSpc>
        <a:spcBef>
          <a:spcPct val="0"/>
        </a:spcBef>
        <a:buNone/>
        <a:defRPr sz="3200" b="0" i="0" kern="1200">
          <a:solidFill>
            <a:schemeClr val="tx1"/>
          </a:solidFill>
          <a:latin typeface="Segoe UI Light" charset="0"/>
          <a:ea typeface="Segoe UI Light" charset="0"/>
          <a:cs typeface="Segoe UI Light" charset="0"/>
        </a:defRPr>
      </a:lvl1pPr>
    </p:titleStyle>
    <p:body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2KC-1-7750" TargetMode="External"/><Relationship Id="rId4" Type="http://schemas.openxmlformats.org/officeDocument/2006/relationships/hyperlink" Target="https://microsoft.sharepoint.com/sites/Infopedia_G02/Pages/MicrosoftDevices.aspx" TargetMode="External"/><Relationship Id="rId5" Type="http://schemas.openxmlformats.org/officeDocument/2006/relationships/hyperlink" Target="https://microsoft.sharepoint.com/sites/Infopedia_G02/pages/windows-government.aspx" TargetMode="External"/><Relationship Id="rId6" Type="http://schemas.openxmlformats.org/officeDocument/2006/relationships/hyperlink" Target="https://microsoft.sharepoint.com/sites/Infopedia_G02/Pages/DevicesPortfolio.aspx" TargetMode="External"/><Relationship Id="rId7" Type="http://schemas.openxmlformats.org/officeDocument/2006/relationships/hyperlink" Target="drumbeat.surface.com"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4" Type="http://schemas.microsoft.com/office/2007/relationships/hdphoto" Target="../media/hdphoto2.wdp"/><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microsoft.com/office/2007/relationships/hdphoto" Target="../media/hdphoto3.wdp"/><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1.emf"/><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6.png"/><Relationship Id="rId1" Type="http://schemas.openxmlformats.org/officeDocument/2006/relationships/slideLayout" Target="../slideLayouts/slideLayout6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emf"/><Relationship Id="rId1" Type="http://schemas.openxmlformats.org/officeDocument/2006/relationships/slideLayout" Target="../slideLayouts/slideLayout7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7.jpe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5.png"/><Relationship Id="rId11"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microsoft.com/office/2011/relationships/webextension" Target="../webextensions/webextension1.xml"/><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8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1" Type="http://schemas.openxmlformats.org/officeDocument/2006/relationships/slideLayout" Target="../slideLayouts/slideLayout89.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89.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jpeg"/></Relationships>
</file>

<file path=ppt/slides/_rels/slide32.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emf"/><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1" Type="http://schemas.openxmlformats.org/officeDocument/2006/relationships/image" Target="../media/image71.png"/><Relationship Id="rId12" Type="http://schemas.openxmlformats.org/officeDocument/2006/relationships/image" Target="../media/image72.png"/><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80.emf"/><Relationship Id="rId16" Type="http://schemas.openxmlformats.org/officeDocument/2006/relationships/image" Target="../media/image75.png"/><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customXml" Target="../ink/ink1.xml"/><Relationship Id="rId8" Type="http://schemas.openxmlformats.org/officeDocument/2006/relationships/image" Target="../media/image80.emf"/><Relationship Id="rId9" Type="http://schemas.openxmlformats.org/officeDocument/2006/relationships/image" Target="../media/image73.png"/><Relationship Id="rId10"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gif"/><Relationship Id="rId1" Type="http://schemas.openxmlformats.org/officeDocument/2006/relationships/slideLayout" Target="../slideLayouts/slideLayout89.xml"/><Relationship Id="rId2" Type="http://schemas.openxmlformats.org/officeDocument/2006/relationships/image" Target="../media/image8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image" Target="../media/image84.emf"/><Relationship Id="rId4" Type="http://schemas.openxmlformats.org/officeDocument/2006/relationships/image" Target="../media/image85.emf"/><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1" Type="http://schemas.openxmlformats.org/officeDocument/2006/relationships/slideLayout" Target="../slideLayouts/slideLayout17.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5" Type="http://schemas.openxmlformats.org/officeDocument/2006/relationships/image" Target="../media/image90.emf"/><Relationship Id="rId1" Type="http://schemas.openxmlformats.org/officeDocument/2006/relationships/slideLayout" Target="../slideLayouts/slideLayout17.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4"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137" dirty="0">
                <a:solidFill>
                  <a:schemeClr val="tx1">
                    <a:alpha val="99000"/>
                  </a:schemeClr>
                </a:solidFill>
              </a:rPr>
              <a:t>Read Me</a:t>
            </a:r>
          </a:p>
        </p:txBody>
      </p:sp>
      <p:sp>
        <p:nvSpPr>
          <p:cNvPr id="2" name="Text Placeholder 1"/>
          <p:cNvSpPr>
            <a:spLocks noGrp="1"/>
          </p:cNvSpPr>
          <p:nvPr>
            <p:ph type="body" sz="quarter" idx="10"/>
          </p:nvPr>
        </p:nvSpPr>
        <p:spPr>
          <a:xfrm>
            <a:off x="409712" y="2236406"/>
            <a:ext cx="3211432" cy="3600986"/>
          </a:xfrm>
          <a:prstGeom prst="rect">
            <a:avLst/>
          </a:prstGeom>
        </p:spPr>
        <p:txBody>
          <a:bodyPr/>
          <a:lstStyle/>
          <a:p>
            <a:pPr marL="270000" indent="-270000">
              <a:buFont typeface="+mj-lt"/>
              <a:buAutoNum type="arabicPeriod"/>
            </a:pPr>
            <a:r>
              <a:rPr lang="en-GB" sz="1600" dirty="0">
                <a:latin typeface="Segoe UI Semilight" charset="0"/>
                <a:ea typeface="Segoe UI Semilight" charset="0"/>
                <a:cs typeface="Segoe UI Semilight" charset="0"/>
              </a:rPr>
              <a:t>Start by understanding the value proposition for Microsoft Devices </a:t>
            </a:r>
            <a:br>
              <a:rPr lang="en-GB" sz="1600" dirty="0">
                <a:latin typeface="Segoe UI Semilight" charset="0"/>
                <a:ea typeface="Segoe UI Semilight" charset="0"/>
                <a:cs typeface="Segoe UI Semilight" charset="0"/>
              </a:rPr>
            </a:br>
            <a:r>
              <a:rPr lang="en-GB" sz="1600" dirty="0">
                <a:latin typeface="Segoe UI Semilight" charset="0"/>
                <a:ea typeface="Segoe UI Semilight" charset="0"/>
                <a:cs typeface="Segoe UI Semilight" charset="0"/>
              </a:rPr>
              <a:t>as a catalyst for </a:t>
            </a:r>
            <a:r>
              <a:rPr lang="en-GB" sz="1600" dirty="0">
                <a:latin typeface="Segoe UI Semilight" charset="0"/>
                <a:ea typeface="Segoe UI Semilight" charset="0"/>
                <a:cs typeface="Segoe UI Semilight" charset="0"/>
                <a:hlinkClick r:id="rId3"/>
              </a:rPr>
              <a:t>Digital Transformation (pitch deck)</a:t>
            </a:r>
            <a:r>
              <a:rPr lang="en-GB" sz="1600" dirty="0">
                <a:latin typeface="Segoe UI Semilight" charset="0"/>
                <a:ea typeface="Segoe UI Semilight" charset="0"/>
                <a:cs typeface="Segoe UI Semilight" charset="0"/>
              </a:rPr>
              <a:t>.</a:t>
            </a:r>
          </a:p>
          <a:p>
            <a:pPr marL="270000" indent="-270000">
              <a:buFont typeface="+mj-lt"/>
              <a:buAutoNum type="arabicPeriod"/>
            </a:pPr>
            <a:r>
              <a:rPr lang="en-GB" sz="1600" dirty="0">
                <a:latin typeface="Segoe UI Semilight" charset="0"/>
                <a:ea typeface="Segoe UI Semilight" charset="0"/>
                <a:cs typeface="Segoe UI Semilight" charset="0"/>
              </a:rPr>
              <a:t>Use this industry deck to convey the value of the portfolio to this specific audience. Key scenarios and customer stories are included.</a:t>
            </a:r>
          </a:p>
          <a:p>
            <a:pPr marL="270000" indent="-270000">
              <a:buFont typeface="+mj-lt"/>
              <a:buAutoNum type="arabicPeriod"/>
            </a:pPr>
            <a:r>
              <a:rPr lang="en-GB" sz="1600" dirty="0">
                <a:latin typeface="Segoe UI Semilight" charset="0"/>
                <a:ea typeface="Segoe UI Semilight" charset="0"/>
                <a:cs typeface="Segoe UI Semilight" charset="0"/>
              </a:rPr>
              <a:t>For </a:t>
            </a:r>
            <a:r>
              <a:rPr lang="en-GB" sz="1600" dirty="0">
                <a:latin typeface="Segoe UI Semilight" charset="0"/>
                <a:ea typeface="Segoe UI Semilight" charset="0"/>
                <a:cs typeface="Segoe UI Semilight" charset="0"/>
                <a:hlinkClick r:id="rId4"/>
              </a:rPr>
              <a:t>product deep dive decks</a:t>
            </a:r>
            <a:r>
              <a:rPr lang="en-GB" sz="1600" dirty="0">
                <a:latin typeface="Segoe UI Semilight" charset="0"/>
                <a:ea typeface="Segoe UI Semilight" charset="0"/>
                <a:cs typeface="Segoe UI Semilight" charset="0"/>
              </a:rPr>
              <a:t>, use the Microsoft Book, Microsoft Studio, Microsoft Surface Pro, Microsoft Lumia, or Microsoft HoloLens decks.</a:t>
            </a:r>
          </a:p>
        </p:txBody>
      </p:sp>
      <p:sp>
        <p:nvSpPr>
          <p:cNvPr id="7" name="Text Placeholder 1"/>
          <p:cNvSpPr txBox="1">
            <a:spLocks/>
          </p:cNvSpPr>
          <p:nvPr/>
        </p:nvSpPr>
        <p:spPr>
          <a:xfrm>
            <a:off x="4246940" y="2236574"/>
            <a:ext cx="3219486" cy="3449662"/>
          </a:xfrm>
          <a:prstGeom prst="rect">
            <a:avLst/>
          </a:prstGeom>
        </p:spPr>
        <p:txBody>
          <a:bodyPr wrap="square" lIns="0" tIns="0" rIns="0" bIns="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8" rtl="0" eaLnBrk="1" fontAlgn="auto" latinLnBrk="0" hangingPunct="1">
              <a:lnSpc>
                <a:spcPts val="1863"/>
              </a:lnSpc>
              <a:spcBef>
                <a:spcPts val="0"/>
              </a:spcBef>
              <a:spcAft>
                <a:spcPts val="588"/>
              </a:spcAft>
              <a:buClrTx/>
              <a:buSzPct val="90000"/>
              <a:buFont typeface="Arial" pitchFamily="34" charset="0"/>
              <a:buNone/>
              <a:tabLst/>
              <a:defRPr/>
            </a:pPr>
            <a:r>
              <a:rPr kumimoji="0" lang="en-GB" sz="1372" b="1" i="0" u="none" strike="noStrike" kern="1200" cap="none" spc="0" normalizeH="0" baseline="0" noProof="0" dirty="0">
                <a:ln>
                  <a:noFill/>
                </a:ln>
                <a:solidFill>
                  <a:schemeClr val="tx1"/>
                </a:solidFill>
                <a:effectLst/>
                <a:uLnTx/>
                <a:uFillTx/>
                <a:latin typeface="+mn-lt"/>
                <a:ea typeface="+mn-ea"/>
                <a:cs typeface="Segoe UI Semilight" panose="020B0402040204020203" pitchFamily="34" charset="0"/>
              </a:rPr>
              <a:t>For Microsoft sellers </a:t>
            </a:r>
          </a:p>
          <a:p>
            <a:pPr lvl="0"/>
            <a:r>
              <a:rPr lang="en-GB" sz="1400" dirty="0">
                <a:hlinkClick r:id="rId5"/>
              </a:rPr>
              <a:t>Windows 10 Security in Government</a:t>
            </a:r>
            <a:endParaRPr lang="en-GB" sz="1400" dirty="0"/>
          </a:p>
          <a:p>
            <a:pPr lvl="0"/>
            <a:r>
              <a:rPr lang="en-GB" sz="1400" dirty="0"/>
              <a:t>MSFT Devices Pitch Deck: visit </a:t>
            </a:r>
            <a:r>
              <a:rPr lang="en-GB" sz="1400" u="sng" dirty="0" err="1">
                <a:hlinkClick r:id="rId4"/>
              </a:rPr>
              <a:t>Infopedia</a:t>
            </a:r>
            <a:r>
              <a:rPr lang="en-GB" sz="1400" u="sng" dirty="0">
                <a:hlinkClick r:id="rId4"/>
              </a:rPr>
              <a:t>/Sales &amp; Marketing/Devices (1</a:t>
            </a:r>
            <a:r>
              <a:rPr lang="en-GB" sz="1400" u="sng" baseline="30000" dirty="0">
                <a:hlinkClick r:id="rId4"/>
              </a:rPr>
              <a:t>st</a:t>
            </a:r>
            <a:r>
              <a:rPr lang="en-GB" sz="1400" u="sng" dirty="0">
                <a:hlinkClick r:id="rId4"/>
              </a:rPr>
              <a:t> party)</a:t>
            </a:r>
            <a:r>
              <a:rPr lang="en-GB" sz="1400" dirty="0"/>
              <a:t> then click </a:t>
            </a:r>
            <a:r>
              <a:rPr lang="en-GB" sz="1400" u="sng" dirty="0">
                <a:hlinkClick r:id="rId6"/>
              </a:rPr>
              <a:t>Portfolio</a:t>
            </a:r>
            <a:r>
              <a:rPr lang="en-GB" sz="1400" dirty="0"/>
              <a:t>. </a:t>
            </a:r>
            <a:endParaRPr lang="en-US" sz="1400" dirty="0"/>
          </a:p>
          <a:p>
            <a:pPr lvl="0"/>
            <a:r>
              <a:rPr lang="en-GB" sz="1400" dirty="0"/>
              <a:t>Product decks: visit </a:t>
            </a:r>
            <a:r>
              <a:rPr lang="en-GB" sz="1400" u="sng" dirty="0" err="1">
                <a:hlinkClick r:id="rId4"/>
              </a:rPr>
              <a:t>Infopedia</a:t>
            </a:r>
            <a:r>
              <a:rPr lang="en-GB" sz="1400" u="sng" dirty="0">
                <a:hlinkClick r:id="rId4"/>
              </a:rPr>
              <a:t>/Sales &amp; Marketing/Devices (1</a:t>
            </a:r>
            <a:r>
              <a:rPr lang="en-GB" sz="1400" u="sng" baseline="30000" dirty="0">
                <a:hlinkClick r:id="rId4"/>
              </a:rPr>
              <a:t>st</a:t>
            </a:r>
            <a:r>
              <a:rPr lang="en-GB" sz="1400" u="sng" dirty="0">
                <a:hlinkClick r:id="rId4"/>
              </a:rPr>
              <a:t> party</a:t>
            </a:r>
            <a:r>
              <a:rPr lang="en-GB" sz="1400" dirty="0"/>
              <a:t>), then select the product of interest.</a:t>
            </a:r>
            <a:endParaRPr lang="en-US" sz="1400" dirty="0"/>
          </a:p>
          <a:p>
            <a:pPr lvl="0" defTabSz="914198">
              <a:lnSpc>
                <a:spcPts val="1863"/>
              </a:lnSpc>
              <a:spcAft>
                <a:spcPts val="1765"/>
              </a:spcAft>
              <a:defRPr/>
            </a:pPr>
            <a:r>
              <a:rPr kumimoji="0" lang="en-GB" sz="1372" b="0" i="0" u="none" strike="noStrike" kern="1200" cap="none" spc="0" normalizeH="0" baseline="0" noProof="0" dirty="0">
                <a:ln>
                  <a:noFill/>
                </a:ln>
                <a:solidFill>
                  <a:schemeClr val="tx1"/>
                </a:solidFill>
                <a:effectLst/>
                <a:uLnTx/>
                <a:uFillTx/>
                <a:latin typeface="+mj-lt"/>
                <a:ea typeface="+mn-ea"/>
                <a:cs typeface="Segoe UI Semilight" panose="020B0402040204020203" pitchFamily="34" charset="0"/>
              </a:rPr>
              <a:t>Industry apps &amp; demos:</a:t>
            </a:r>
            <a:r>
              <a:rPr kumimoji="0" lang="en-GB" sz="1372" b="0" i="0" u="none" strike="noStrike" kern="1200" cap="none" spc="0" normalizeH="0" noProof="0" dirty="0">
                <a:ln>
                  <a:noFill/>
                </a:ln>
                <a:solidFill>
                  <a:schemeClr val="tx1"/>
                </a:solidFill>
                <a:effectLst/>
                <a:uLnTx/>
                <a:uFillTx/>
                <a:latin typeface="+mj-lt"/>
                <a:ea typeface="+mn-ea"/>
                <a:cs typeface="Segoe UI Semilight" panose="020B0402040204020203" pitchFamily="34" charset="0"/>
              </a:rPr>
              <a:t> </a:t>
            </a:r>
            <a:r>
              <a:rPr kumimoji="0" lang="en-GB" sz="1372" b="0" i="0" u="none" strike="noStrike" kern="1200" cap="none" spc="0" normalizeH="0" baseline="0" noProof="0" dirty="0">
                <a:ln>
                  <a:noFill/>
                </a:ln>
                <a:solidFill>
                  <a:schemeClr val="tx1"/>
                </a:solidFill>
                <a:effectLst/>
                <a:uLnTx/>
                <a:uFillTx/>
                <a:latin typeface="+mj-lt"/>
                <a:ea typeface="+mn-ea"/>
                <a:cs typeface="Segoe UI Semilight" panose="020B0402040204020203" pitchFamily="34" charset="0"/>
              </a:rPr>
              <a:t>Click</a:t>
            </a:r>
            <a:r>
              <a:rPr kumimoji="0" lang="en-GB" sz="1372" b="0" i="0" u="none" strike="noStrike" kern="1200" cap="none" spc="0" normalizeH="0" noProof="0" dirty="0">
                <a:ln>
                  <a:noFill/>
                </a:ln>
                <a:solidFill>
                  <a:schemeClr val="tx1"/>
                </a:solidFill>
                <a:effectLst/>
                <a:uLnTx/>
                <a:uFillTx/>
                <a:latin typeface="+mj-lt"/>
                <a:ea typeface="+mn-ea"/>
                <a:cs typeface="Segoe UI Semilight" panose="020B0402040204020203" pitchFamily="34" charset="0"/>
              </a:rPr>
              <a:t> </a:t>
            </a:r>
            <a:r>
              <a:rPr kumimoji="0" lang="en-GB" sz="1372" b="0" i="0" u="none" strike="noStrike" kern="1200" cap="none" spc="0" normalizeH="0" noProof="0" dirty="0">
                <a:ln>
                  <a:noFill/>
                </a:ln>
                <a:solidFill>
                  <a:schemeClr val="tx1"/>
                </a:solidFill>
                <a:effectLst/>
                <a:uLnTx/>
                <a:uFillTx/>
                <a:latin typeface="+mj-lt"/>
                <a:ea typeface="+mn-ea"/>
                <a:cs typeface="Segoe UI Semilight" panose="020B0402040204020203" pitchFamily="34" charset="0"/>
                <a:hlinkClick r:id="rId5"/>
              </a:rPr>
              <a:t>here</a:t>
            </a:r>
            <a:r>
              <a:rPr kumimoji="0" lang="en-GB" sz="1372" b="0" i="0" u="none" strike="noStrike" kern="1200" cap="none" spc="0" normalizeH="0" noProof="0" dirty="0">
                <a:ln>
                  <a:noFill/>
                </a:ln>
                <a:solidFill>
                  <a:schemeClr val="tx1"/>
                </a:solidFill>
                <a:effectLst/>
                <a:uLnTx/>
                <a:uFillTx/>
                <a:latin typeface="+mj-lt"/>
                <a:ea typeface="+mn-ea"/>
                <a:cs typeface="Segoe UI Semilight" panose="020B0402040204020203" pitchFamily="34" charset="0"/>
              </a:rPr>
              <a:t> </a:t>
            </a:r>
            <a:r>
              <a:rPr lang="en-GB" sz="1372" dirty="0"/>
              <a:t>for the latest Surface apps and demos deck for Government. </a:t>
            </a:r>
            <a:endParaRPr kumimoji="0" lang="en-GB" sz="1372" b="0" i="0" u="none" strike="noStrike" kern="1200" cap="none" spc="0" normalizeH="0" baseline="0" noProof="0" dirty="0">
              <a:ln>
                <a:noFill/>
              </a:ln>
              <a:solidFill>
                <a:schemeClr val="tx1"/>
              </a:solidFill>
              <a:effectLst/>
              <a:uLnTx/>
              <a:uFillTx/>
              <a:latin typeface="+mj-lt"/>
              <a:ea typeface="+mn-ea"/>
              <a:cs typeface="Segoe UI Semilight" panose="020B0402040204020203" pitchFamily="34" charset="0"/>
            </a:endParaRPr>
          </a:p>
        </p:txBody>
      </p:sp>
      <p:sp>
        <p:nvSpPr>
          <p:cNvPr id="8" name="Text Placeholder 1"/>
          <p:cNvSpPr txBox="1">
            <a:spLocks/>
          </p:cNvSpPr>
          <p:nvPr/>
        </p:nvSpPr>
        <p:spPr>
          <a:xfrm>
            <a:off x="8092222" y="2236573"/>
            <a:ext cx="3164152" cy="1128514"/>
          </a:xfrm>
          <a:prstGeom prst="rect">
            <a:avLst/>
          </a:prstGeom>
        </p:spPr>
        <p:txBody>
          <a:bodyPr wrap="square" lIns="0" tIns="0" rIns="0" bIns="0" numCol="1" spcCol="360000">
            <a:spAutoFit/>
          </a:bodyPr>
          <a:lstStyle>
            <a:lvl1pPr marL="0"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Segoe UI Semilight" panose="020B0402040204020203" pitchFamily="34" charset="0"/>
              </a:defRPr>
            </a:lvl1pPr>
            <a:lvl2pPr marL="0" marR="0" indent="0" algn="l" defTabSz="932570" rtl="0" eaLnBrk="1" fontAlgn="auto" latinLnBrk="0" hangingPunct="1">
              <a:lnSpc>
                <a:spcPts val="1938"/>
              </a:lnSpc>
              <a:spcBef>
                <a:spcPts val="0"/>
              </a:spcBef>
              <a:spcAft>
                <a:spcPts val="1836"/>
              </a:spcAft>
              <a:buClrTx/>
              <a:buSzPct val="90000"/>
              <a:buFontTx/>
              <a:buNone/>
              <a:tabLst/>
              <a:defRPr sz="1428" kern="1200" spc="0" baseline="0">
                <a:solidFill>
                  <a:schemeClr val="tx1"/>
                </a:solidFill>
                <a:latin typeface="+mj-lt"/>
                <a:ea typeface="+mn-ea"/>
                <a:cs typeface="+mn-cs"/>
              </a:defRPr>
            </a:lvl2pPr>
            <a:lvl3pPr marL="228557"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3pPr>
            <a:lvl4pPr marL="457112"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4pPr>
            <a:lvl5pPr marL="685669" marR="0" indent="0" algn="l" defTabSz="932570" rtl="0" eaLnBrk="1" fontAlgn="auto" latinLnBrk="0" hangingPunct="1">
              <a:lnSpc>
                <a:spcPts val="1938"/>
              </a:lnSpc>
              <a:spcBef>
                <a:spcPts val="0"/>
              </a:spcBef>
              <a:spcAft>
                <a:spcPts val="1836"/>
              </a:spcAft>
              <a:buClrTx/>
              <a:buSzPct val="90000"/>
              <a:buFont typeface="Arial" pitchFamily="34" charset="0"/>
              <a:buNone/>
              <a:tabLst/>
              <a:defRPr sz="1428" kern="1200" spc="0" baseline="0">
                <a:solidFill>
                  <a:schemeClr val="tx1"/>
                </a:solidFill>
                <a:latin typeface="+mj-lt"/>
                <a:ea typeface="+mn-ea"/>
                <a:cs typeface="+mn-cs"/>
              </a:defRPr>
            </a:lvl5pPr>
            <a:lvl6pPr marL="2564568"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55"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40"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426" indent="-233142" algn="l" defTabSz="93257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198" rtl="0" eaLnBrk="1" fontAlgn="auto" latinLnBrk="0" hangingPunct="1">
              <a:lnSpc>
                <a:spcPts val="1863"/>
              </a:lnSpc>
              <a:spcBef>
                <a:spcPts val="0"/>
              </a:spcBef>
              <a:spcAft>
                <a:spcPts val="588"/>
              </a:spcAft>
              <a:buClrTx/>
              <a:buSzPct val="90000"/>
              <a:buFont typeface="Arial" pitchFamily="34" charset="0"/>
              <a:buNone/>
              <a:tabLst/>
              <a:defRPr/>
            </a:pPr>
            <a:r>
              <a:rPr kumimoji="0" lang="en-GB" sz="1372" b="1" i="0" u="none" strike="noStrike" kern="1200" cap="none" spc="0" normalizeH="0" baseline="0" noProof="0" dirty="0">
                <a:ln>
                  <a:noFill/>
                </a:ln>
                <a:solidFill>
                  <a:schemeClr val="tx1"/>
                </a:solidFill>
                <a:effectLst/>
                <a:uLnTx/>
                <a:uFillTx/>
                <a:latin typeface="+mn-lt"/>
                <a:ea typeface="+mn-ea"/>
                <a:cs typeface="Segoe UI Semilight" panose="020B0402040204020203" pitchFamily="34" charset="0"/>
              </a:rPr>
              <a:t>For Partner sellers</a:t>
            </a:r>
          </a:p>
          <a:p>
            <a:pPr>
              <a:lnSpc>
                <a:spcPts val="1900"/>
              </a:lnSpc>
              <a:spcBef>
                <a:spcPts val="600"/>
              </a:spcBef>
            </a:pPr>
            <a:r>
              <a:rPr lang="en-GB" sz="1400" dirty="0">
                <a:latin typeface="Segoe UI Semilight" charset="0"/>
                <a:ea typeface="Segoe UI Semilight" charset="0"/>
                <a:cs typeface="Segoe UI Semilight" charset="0"/>
              </a:rPr>
              <a:t>Talk to your Microsoft PCMM or PSE for the latest readiness and marketing content. It lives on </a:t>
            </a:r>
            <a:r>
              <a:rPr lang="en-GB" sz="1400" dirty="0">
                <a:latin typeface="Segoe UI Semilight" charset="0"/>
                <a:ea typeface="Segoe UI Semilight" charset="0"/>
                <a:cs typeface="Segoe UI Semilight" charset="0"/>
                <a:hlinkClick r:id="rId7" action="ppaction://hlinkfile"/>
              </a:rPr>
              <a:t>Drumbeat</a:t>
            </a:r>
            <a:r>
              <a:rPr lang="en-GB" sz="1400" dirty="0">
                <a:latin typeface="Segoe UI Semilight" charset="0"/>
                <a:ea typeface="Segoe UI Semilight" charset="0"/>
                <a:cs typeface="Segoe UI Semilight" charset="0"/>
              </a:rPr>
              <a:t>.</a:t>
            </a:r>
            <a:endParaRPr lang="en-US" sz="1400" dirty="0">
              <a:latin typeface="Segoe UI Semilight" charset="0"/>
              <a:ea typeface="Segoe UI Semilight" charset="0"/>
              <a:cs typeface="Segoe UI Semilight" charset="0"/>
            </a:endParaRPr>
          </a:p>
        </p:txBody>
      </p:sp>
    </p:spTree>
    <p:extLst>
      <p:ext uri="{BB962C8B-B14F-4D97-AF65-F5344CB8AC3E}">
        <p14:creationId xmlns:p14="http://schemas.microsoft.com/office/powerpoint/2010/main" val="3332552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C:\Users\Sarah\Documents\_SSD_Business\Client_collateral\MICROSOFT_DVD_ART\MICROSOFT PHOTOS\From Matt\MSC13_Angie_01.jpg"/>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bright="18000" contrast="9000"/>
                    </a14:imgEffect>
                  </a14:imgLayer>
                </a14:imgProps>
              </a:ext>
              <a:ext uri="{28A0092B-C50C-407E-A947-70E740481C1C}">
                <a14:useLocalDpi xmlns:a14="http://schemas.microsoft.com/office/drawing/2010/main" val="0"/>
              </a:ext>
            </a:extLst>
          </a:blip>
          <a:srcRect/>
          <a:stretch/>
        </p:blipFill>
        <p:spPr bwMode="auto">
          <a:xfrm>
            <a:off x="-1251" y="1565647"/>
            <a:ext cx="4018833" cy="182262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p:txBody>
          <a:bodyPr/>
          <a:lstStyle/>
          <a:p>
            <a:pPr lvl="0"/>
            <a:r>
              <a:rPr lang="en-US" dirty="0"/>
              <a:t>Secure your identities </a:t>
            </a:r>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TextBox 4"/>
          <p:cNvSpPr txBox="1"/>
          <p:nvPr/>
        </p:nvSpPr>
        <p:spPr>
          <a:xfrm>
            <a:off x="371517" y="3630759"/>
            <a:ext cx="3484272" cy="2184498"/>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r>
              <a:rPr lang="en-US" sz="2157" i="1" dirty="0"/>
              <a:t>Manages teams and government projects</a:t>
            </a:r>
          </a:p>
          <a:p>
            <a:r>
              <a:rPr lang="en-US" sz="2157" dirty="0"/>
              <a:t>Communicates with other agencies and the public</a:t>
            </a:r>
          </a:p>
          <a:p>
            <a:r>
              <a:rPr lang="en-US" sz="2157" dirty="0"/>
              <a:t>High level of clearance for sensitive information</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p:cNvSpPr/>
          <p:nvPr/>
        </p:nvSpPr>
        <p:spPr>
          <a:xfrm>
            <a:off x="4295855" y="1515801"/>
            <a:ext cx="7609473" cy="1951810"/>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The head of a social services department is starting her day and opens a genuine-looking email, appearing to come from a trusted source. She clicks on a URL included in the message.</a:t>
            </a:r>
          </a:p>
        </p:txBody>
      </p:sp>
      <p:sp>
        <p:nvSpPr>
          <p:cNvPr id="24" name="Rectangle 23"/>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9" name="TextBox 28"/>
          <p:cNvSpPr txBox="1"/>
          <p:nvPr/>
        </p:nvSpPr>
        <p:spPr>
          <a:xfrm>
            <a:off x="4761517" y="3892145"/>
            <a:ext cx="6330390" cy="1805329"/>
          </a:xfrm>
          <a:prstGeom prst="rect">
            <a:avLst/>
          </a:prstGeom>
          <a:noFill/>
        </p:spPr>
        <p:txBody>
          <a:bodyPr wrap="square" lIns="89642" tIns="44821" rIns="89642" bIns="44821" numCol="1" rtlCol="0">
            <a:spAutoFit/>
          </a:bodyPr>
          <a:lstStyle/>
          <a:p>
            <a:pPr fontAlgn="ctr">
              <a:lnSpc>
                <a:spcPts val="2941"/>
              </a:lnSpc>
              <a:spcAft>
                <a:spcPts val="1176"/>
              </a:spcAft>
            </a:pPr>
            <a:r>
              <a:rPr lang="en-US" sz="2745"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Credential Guard</a:t>
            </a:r>
          </a:p>
          <a:p>
            <a:pPr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Stores her user access token credentials away from the operating system in a virtualized environment.</a:t>
            </a:r>
          </a:p>
          <a:p>
            <a:pPr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Helps protect credentials—even if something happens to her device, her tokens aren’t exposed and she is better protected.</a:t>
            </a:r>
          </a:p>
        </p:txBody>
      </p:sp>
      <p:grpSp>
        <p:nvGrpSpPr>
          <p:cNvPr id="30" name="Group 29"/>
          <p:cNvGrpSpPr/>
          <p:nvPr/>
        </p:nvGrpSpPr>
        <p:grpSpPr>
          <a:xfrm>
            <a:off x="4222302" y="3899021"/>
            <a:ext cx="519071" cy="410408"/>
            <a:chOff x="8247413" y="4058900"/>
            <a:chExt cx="529479" cy="418638"/>
          </a:xfrm>
        </p:grpSpPr>
        <p:sp>
          <p:nvSpPr>
            <p:cNvPr id="31" name="Right Arrow 30"/>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2" name="Isosceles Triangle 31"/>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19" name="Rectangle 18"/>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DEPARTMENT LEADER</a:t>
            </a:r>
          </a:p>
        </p:txBody>
      </p:sp>
    </p:spTree>
    <p:extLst>
      <p:ext uri="{BB962C8B-B14F-4D97-AF65-F5344CB8AC3E}">
        <p14:creationId xmlns:p14="http://schemas.microsoft.com/office/powerpoint/2010/main" val="159561621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4" descr="C:\Users\Sarah\Documents\_SSD_Business\Client_collateral\MICROSOFT_DVD_ART\MICROSOFT PHOTOS\Evidence pics\MSC12_Andy_002.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a:stretch/>
        </p:blipFill>
        <p:spPr bwMode="auto">
          <a:xfrm>
            <a:off x="-20640" y="1565647"/>
            <a:ext cx="4038223" cy="182262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4" name="Rectangle 2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TAX AUDITOR</a:t>
            </a:r>
          </a:p>
        </p:txBody>
      </p:sp>
      <p:grpSp>
        <p:nvGrpSpPr>
          <p:cNvPr id="30" name="Group 29"/>
          <p:cNvGrpSpPr/>
          <p:nvPr/>
        </p:nvGrpSpPr>
        <p:grpSpPr>
          <a:xfrm>
            <a:off x="480818" y="278968"/>
            <a:ext cx="892547" cy="892547"/>
            <a:chOff x="3396788" y="3011500"/>
            <a:chExt cx="910444" cy="910444"/>
          </a:xfrm>
        </p:grpSpPr>
        <p:sp>
          <p:nvSpPr>
            <p:cNvPr id="31" name="Oval 30"/>
            <p:cNvSpPr/>
            <p:nvPr/>
          </p:nvSpPr>
          <p:spPr bwMode="auto">
            <a:xfrm>
              <a:off x="3396788"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31"/>
            <p:cNvGrpSpPr/>
            <p:nvPr/>
          </p:nvGrpSpPr>
          <p:grpSpPr>
            <a:xfrm>
              <a:off x="3633812" y="3237975"/>
              <a:ext cx="436396" cy="457493"/>
              <a:chOff x="3527857" y="3579175"/>
              <a:chExt cx="436396" cy="457493"/>
            </a:xfrm>
          </p:grpSpPr>
          <p:sp>
            <p:nvSpPr>
              <p:cNvPr id="33" name="Oval 32"/>
              <p:cNvSpPr>
                <a:spLocks noChangeArrowheads="1"/>
              </p:cNvSpPr>
              <p:nvPr/>
            </p:nvSpPr>
            <p:spPr bwMode="auto">
              <a:xfrm>
                <a:off x="3697288" y="3724047"/>
                <a:ext cx="97547" cy="94041"/>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34" name="Oval 33"/>
              <p:cNvSpPr>
                <a:spLocks noChangeArrowheads="1"/>
              </p:cNvSpPr>
              <p:nvPr/>
            </p:nvSpPr>
            <p:spPr bwMode="auto">
              <a:xfrm>
                <a:off x="3807671" y="3896878"/>
                <a:ext cx="28238" cy="30499"/>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35" name="Line 342"/>
              <p:cNvSpPr>
                <a:spLocks noChangeShapeType="1"/>
              </p:cNvSpPr>
              <p:nvPr/>
            </p:nvSpPr>
            <p:spPr bwMode="auto">
              <a:xfrm>
                <a:off x="3794834" y="3746921"/>
                <a:ext cx="120651"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36" name="Line 343"/>
              <p:cNvSpPr>
                <a:spLocks noChangeShapeType="1"/>
              </p:cNvSpPr>
              <p:nvPr/>
            </p:nvSpPr>
            <p:spPr bwMode="auto">
              <a:xfrm>
                <a:off x="3794834" y="3795213"/>
                <a:ext cx="120651"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37" name="Freeform 512"/>
              <p:cNvSpPr>
                <a:spLocks/>
              </p:cNvSpPr>
              <p:nvPr/>
            </p:nvSpPr>
            <p:spPr bwMode="auto">
              <a:xfrm>
                <a:off x="3527857" y="3579175"/>
                <a:ext cx="436396" cy="457493"/>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sp>
            <p:nvSpPr>
              <p:cNvPr id="38" name="Freeform 513"/>
              <p:cNvSpPr>
                <a:spLocks/>
              </p:cNvSpPr>
              <p:nvPr/>
            </p:nvSpPr>
            <p:spPr bwMode="auto">
              <a:xfrm>
                <a:off x="3599726" y="3627464"/>
                <a:ext cx="315746" cy="360911"/>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FFFFFF"/>
                  </a:solidFill>
                </a:endParaRPr>
              </a:p>
            </p:txBody>
          </p:sp>
        </p:grpSp>
      </p:grpSp>
      <p:sp>
        <p:nvSpPr>
          <p:cNvPr id="25" name="Isosceles Triangle 24"/>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9" name="Pentagon 38"/>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xtBox 39"/>
          <p:cNvSpPr txBox="1"/>
          <p:nvPr/>
        </p:nvSpPr>
        <p:spPr>
          <a:xfrm>
            <a:off x="371517" y="3630759"/>
            <a:ext cx="3146529" cy="2932780"/>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r>
              <a:rPr lang="en-US" sz="2157" i="1" dirty="0"/>
              <a:t>Processes citizen taxes and conducts audits.</a:t>
            </a:r>
          </a:p>
          <a:p>
            <a:r>
              <a:rPr lang="en-US" sz="2157" dirty="0"/>
              <a:t>Uses technology in daily work to be more efficient.</a:t>
            </a:r>
          </a:p>
          <a:p>
            <a:r>
              <a:rPr lang="en-US" sz="2157" dirty="0"/>
              <a:t>Relies on the Internet to do his job.</a:t>
            </a:r>
          </a:p>
          <a:p>
            <a:endParaRPr lang="en-US" sz="2157" dirty="0"/>
          </a:p>
        </p:txBody>
      </p:sp>
      <p:sp>
        <p:nvSpPr>
          <p:cNvPr id="41" name="Rectangle 40"/>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p:cNvSpPr txBox="1"/>
          <p:nvPr/>
        </p:nvSpPr>
        <p:spPr>
          <a:xfrm>
            <a:off x="4761517" y="3892145"/>
            <a:ext cx="6610570" cy="1805329"/>
          </a:xfrm>
          <a:prstGeom prst="rect">
            <a:avLst/>
          </a:prstGeom>
          <a:noFill/>
        </p:spPr>
        <p:txBody>
          <a:bodyPr wrap="square" lIns="89642" tIns="44821" rIns="89642" bIns="44821" numCol="1" rtlCol="0">
            <a:spAutoFit/>
          </a:bodyPr>
          <a:lstStyle/>
          <a:p>
            <a:pPr fontAlgn="ctr">
              <a:lnSpc>
                <a:spcPts val="2941"/>
              </a:lnSpc>
              <a:spcAft>
                <a:spcPts val="1176"/>
              </a:spcAft>
            </a:pPr>
            <a:r>
              <a:rPr lang="en-US" sz="2745"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Windows Information Protection</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Separates his personal and business data and helps encrypt data per policy.</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Notifies when he takes an unauthorized action—but otherwise works seamlessly in the background so he’s not distracted.</a:t>
            </a:r>
          </a:p>
        </p:txBody>
      </p:sp>
      <p:grpSp>
        <p:nvGrpSpPr>
          <p:cNvPr id="43" name="Group 42"/>
          <p:cNvGrpSpPr/>
          <p:nvPr/>
        </p:nvGrpSpPr>
        <p:grpSpPr>
          <a:xfrm>
            <a:off x="4222302" y="3899021"/>
            <a:ext cx="519071" cy="410408"/>
            <a:chOff x="8247413" y="4058900"/>
            <a:chExt cx="529479" cy="418638"/>
          </a:xfrm>
        </p:grpSpPr>
        <p:sp>
          <p:nvSpPr>
            <p:cNvPr id="44" name="Right Arrow 43"/>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45" name="Isosceles Triangle 44"/>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28" name="Rectangle 27"/>
          <p:cNvSpPr/>
          <p:nvPr/>
        </p:nvSpPr>
        <p:spPr>
          <a:xfrm>
            <a:off x="4295855" y="1691222"/>
            <a:ext cx="7525927" cy="1600959"/>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A tax auditor is onsite at a local business conducting an audit. He accidentally tries to copy and paste a piece of sensitive government information into a personal e-mail. </a:t>
            </a:r>
          </a:p>
        </p:txBody>
      </p:sp>
      <p:sp>
        <p:nvSpPr>
          <p:cNvPr id="2" name="Title 1"/>
          <p:cNvSpPr>
            <a:spLocks noGrp="1"/>
          </p:cNvSpPr>
          <p:nvPr>
            <p:ph type="title"/>
          </p:nvPr>
        </p:nvSpPr>
        <p:spPr>
          <a:xfrm>
            <a:off x="0" y="0"/>
            <a:ext cx="0" cy="0"/>
          </a:xfrm>
        </p:spPr>
        <p:txBody>
          <a:bodyPr/>
          <a:lstStyle/>
          <a:p>
            <a:r>
              <a:rPr lang="en-US" spc="-102" dirty="0">
                <a:gradFill>
                  <a:gsLst>
                    <a:gs pos="1250">
                      <a:schemeClr val="accent1"/>
                    </a:gs>
                    <a:gs pos="100000">
                      <a:schemeClr val="accent1"/>
                    </a:gs>
                  </a:gsLst>
                  <a:lin ang="5400000" scaled="0"/>
                </a:gradFill>
                <a:latin typeface="+mj-lt"/>
                <a:cs typeface="Segoe UI" pitchFamily="34" charset="0"/>
              </a:rPr>
              <a:t/>
            </a:r>
            <a:br>
              <a:rPr lang="en-US" spc="-102" dirty="0">
                <a:gradFill>
                  <a:gsLst>
                    <a:gs pos="1250">
                      <a:schemeClr val="accent1"/>
                    </a:gs>
                    <a:gs pos="100000">
                      <a:schemeClr val="accent1"/>
                    </a:gs>
                  </a:gsLst>
                  <a:lin ang="5400000" scaled="0"/>
                </a:gradFill>
                <a:latin typeface="+mj-lt"/>
                <a:cs typeface="Segoe UI" pitchFamily="34" charset="0"/>
              </a:rPr>
            </a:br>
            <a:r>
              <a:rPr lang="en-US" spc="-102" dirty="0">
                <a:gradFill>
                  <a:gsLst>
                    <a:gs pos="1250">
                      <a:schemeClr val="accent1"/>
                    </a:gs>
                    <a:gs pos="100000">
                      <a:schemeClr val="accent1"/>
                    </a:gs>
                  </a:gsLst>
                  <a:lin ang="5400000" scaled="0"/>
                </a:gradFill>
                <a:latin typeface="+mj-lt"/>
                <a:cs typeface="Segoe UI" pitchFamily="34" charset="0"/>
              </a:rPr>
              <a:t>           Protect enterprise data</a:t>
            </a:r>
          </a:p>
        </p:txBody>
      </p:sp>
    </p:spTree>
    <p:extLst>
      <p:ext uri="{BB962C8B-B14F-4D97-AF65-F5344CB8AC3E}">
        <p14:creationId xmlns:p14="http://schemas.microsoft.com/office/powerpoint/2010/main" val="380751690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pic>
        <p:nvPicPr>
          <p:cNvPr id="26" name="Picture 2" descr="C:\Users\Sarah\Documents\_SSD_Business\Client_collateral\MICROSOFT_DVD_ART\MICROSOFT PHOTOS\Jeff2.jpg"/>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a:stretch/>
        </p:blipFill>
        <p:spPr bwMode="auto">
          <a:xfrm flipH="1">
            <a:off x="1" y="1565647"/>
            <a:ext cx="4017583" cy="182262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5" name="Pentagon 24"/>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FIELD WORKER</a:t>
            </a:r>
          </a:p>
        </p:txBody>
      </p:sp>
      <p:grpSp>
        <p:nvGrpSpPr>
          <p:cNvPr id="11" name="Group 10"/>
          <p:cNvGrpSpPr/>
          <p:nvPr/>
        </p:nvGrpSpPr>
        <p:grpSpPr>
          <a:xfrm>
            <a:off x="480818" y="278968"/>
            <a:ext cx="892547" cy="892547"/>
            <a:chOff x="5767685" y="3011500"/>
            <a:chExt cx="910444" cy="910444"/>
          </a:xfrm>
        </p:grpSpPr>
        <p:sp>
          <p:nvSpPr>
            <p:cNvPr id="12" name="Oval 11"/>
            <p:cNvSpPr/>
            <p:nvPr/>
          </p:nvSpPr>
          <p:spPr bwMode="auto">
            <a:xfrm>
              <a:off x="5767685"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6018056" y="3248536"/>
              <a:ext cx="409701" cy="482477"/>
              <a:chOff x="6056735" y="3589736"/>
              <a:chExt cx="409701" cy="482477"/>
            </a:xfrm>
          </p:grpSpPr>
          <p:sp>
            <p:nvSpPr>
              <p:cNvPr id="14" name="Freeform 79"/>
              <p:cNvSpPr>
                <a:spLocks/>
              </p:cNvSpPr>
              <p:nvPr/>
            </p:nvSpPr>
            <p:spPr bwMode="auto">
              <a:xfrm>
                <a:off x="6056735" y="3589736"/>
                <a:ext cx="409701" cy="482477"/>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 name="Freeform 80"/>
              <p:cNvSpPr>
                <a:spLocks/>
              </p:cNvSpPr>
              <p:nvPr/>
            </p:nvSpPr>
            <p:spPr bwMode="auto">
              <a:xfrm>
                <a:off x="6107948" y="3638258"/>
                <a:ext cx="261455" cy="250673"/>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6" name="Freeform 81"/>
              <p:cNvSpPr>
                <a:spLocks/>
              </p:cNvSpPr>
              <p:nvPr/>
            </p:nvSpPr>
            <p:spPr bwMode="auto">
              <a:xfrm>
                <a:off x="6172635" y="3689472"/>
                <a:ext cx="242586" cy="312666"/>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grpSp>
        <p:nvGrpSpPr>
          <p:cNvPr id="18" name="Group 17"/>
          <p:cNvGrpSpPr/>
          <p:nvPr/>
        </p:nvGrpSpPr>
        <p:grpSpPr>
          <a:xfrm>
            <a:off x="4222302" y="3899021"/>
            <a:ext cx="519071" cy="410408"/>
            <a:chOff x="8247413" y="4058900"/>
            <a:chExt cx="529479" cy="418638"/>
          </a:xfrm>
        </p:grpSpPr>
        <p:sp>
          <p:nvSpPr>
            <p:cNvPr id="19" name="Right Arrow 18"/>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1" name="Isosceles Triangle 2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22" name="Isosceles Triangle 21"/>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a:xfrm>
            <a:off x="4295854" y="1691224"/>
            <a:ext cx="7634343" cy="1600959"/>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A case manager is out on a site visit and needs to extract files from a compressed folder. He goes online to download a file compression utility from the Internet.</a:t>
            </a:r>
          </a:p>
        </p:txBody>
      </p:sp>
      <p:sp>
        <p:nvSpPr>
          <p:cNvPr id="30" name="TextBox 29"/>
          <p:cNvSpPr txBox="1"/>
          <p:nvPr/>
        </p:nvSpPr>
        <p:spPr>
          <a:xfrm>
            <a:off x="371517" y="3630759"/>
            <a:ext cx="3383795" cy="2184498"/>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r>
              <a:rPr lang="en-US" sz="2157" i="1" dirty="0"/>
              <a:t>Helps citizens complete government actions</a:t>
            </a:r>
          </a:p>
          <a:p>
            <a:r>
              <a:rPr lang="en-US" sz="2157" dirty="0"/>
              <a:t>Works with lots of sensitive data</a:t>
            </a:r>
          </a:p>
          <a:p>
            <a:r>
              <a:rPr lang="en-US" sz="2157" dirty="0"/>
              <a:t>His work is task-oriented in nature</a:t>
            </a:r>
          </a:p>
        </p:txBody>
      </p:sp>
      <p:sp>
        <p:nvSpPr>
          <p:cNvPr id="32" name="TextBox 31"/>
          <p:cNvSpPr txBox="1"/>
          <p:nvPr/>
        </p:nvSpPr>
        <p:spPr>
          <a:xfrm>
            <a:off x="4761517" y="3892145"/>
            <a:ext cx="6656694" cy="1805329"/>
          </a:xfrm>
          <a:prstGeom prst="rect">
            <a:avLst/>
          </a:prstGeom>
          <a:noFill/>
        </p:spPr>
        <p:txBody>
          <a:bodyPr wrap="square" lIns="89642" tIns="44821" rIns="89642" bIns="44821" numCol="1" rtlCol="0">
            <a:spAutoFit/>
          </a:bodyPr>
          <a:lstStyle/>
          <a:p>
            <a:pPr fontAlgn="ctr">
              <a:lnSpc>
                <a:spcPts val="2941"/>
              </a:lnSpc>
              <a:spcAft>
                <a:spcPts val="1176"/>
              </a:spcAft>
            </a:pPr>
            <a:r>
              <a:rPr lang="en-US" sz="2745"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Device Guard</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Restricts what can be installed on the device and allows the case manager to only install apps that are trusted and approved by IT.</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Works behind the scenes to help prevent unauthorized apps from gaining access to the agency’s network.</a:t>
            </a:r>
          </a:p>
        </p:txBody>
      </p:sp>
      <p:sp>
        <p:nvSpPr>
          <p:cNvPr id="2" name="Title 1"/>
          <p:cNvSpPr>
            <a:spLocks noGrp="1"/>
          </p:cNvSpPr>
          <p:nvPr>
            <p:ph type="title"/>
          </p:nvPr>
        </p:nvSpPr>
        <p:spPr/>
        <p:txBody>
          <a:bodyPr/>
          <a:lstStyle/>
          <a:p>
            <a:r>
              <a:rPr lang="en-US" dirty="0">
                <a:solidFill>
                  <a:schemeClr val="accent1"/>
                </a:solidFill>
              </a:rPr>
              <a:t/>
            </a:r>
            <a:br>
              <a:rPr lang="en-US" dirty="0">
                <a:solidFill>
                  <a:schemeClr val="accent1"/>
                </a:solidFill>
              </a:rPr>
            </a:br>
            <a:r>
              <a:rPr lang="en-US" dirty="0">
                <a:solidFill>
                  <a:schemeClr val="accent1"/>
                </a:solidFill>
              </a:rPr>
              <a:t>          Enhance threat resistance</a:t>
            </a:r>
          </a:p>
        </p:txBody>
      </p:sp>
    </p:spTree>
    <p:extLst>
      <p:ext uri="{BB962C8B-B14F-4D97-AF65-F5344CB8AC3E}">
        <p14:creationId xmlns:p14="http://schemas.microsoft.com/office/powerpoint/2010/main" val="28664774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 name="Picture 12" descr="C:\Users\Sarah\Documents\_SSD_Business\Client_collateral\MICROSOFT_DVD_ART\MICROSOFT PHOTOS\003_US_eMazzanti Technologies_Jennifer Massanti.jpg"/>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32"/>
          <a:stretch/>
        </p:blipFill>
        <p:spPr bwMode="auto">
          <a:xfrm>
            <a:off x="-1249" y="1565647"/>
            <a:ext cx="4018833" cy="182262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4380072" y="3729947"/>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cxnSp>
        <p:nvCxnSpPr>
          <p:cNvPr id="20" name="Straight Connector 19"/>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5" name="Pentagon 24"/>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ectangle 27"/>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GOVERNMENT EMPLOYEE</a:t>
            </a:r>
          </a:p>
        </p:txBody>
      </p:sp>
      <p:grpSp>
        <p:nvGrpSpPr>
          <p:cNvPr id="11" name="Group 10"/>
          <p:cNvGrpSpPr/>
          <p:nvPr/>
        </p:nvGrpSpPr>
        <p:grpSpPr>
          <a:xfrm>
            <a:off x="480818" y="278968"/>
            <a:ext cx="892547" cy="892547"/>
            <a:chOff x="5767685" y="3011500"/>
            <a:chExt cx="910444" cy="910444"/>
          </a:xfrm>
        </p:grpSpPr>
        <p:sp>
          <p:nvSpPr>
            <p:cNvPr id="12" name="Oval 11"/>
            <p:cNvSpPr/>
            <p:nvPr/>
          </p:nvSpPr>
          <p:spPr bwMode="auto">
            <a:xfrm>
              <a:off x="5767685"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6018056" y="3248536"/>
              <a:ext cx="409701" cy="482477"/>
              <a:chOff x="6056735" y="3589736"/>
              <a:chExt cx="409701" cy="482477"/>
            </a:xfrm>
          </p:grpSpPr>
          <p:sp>
            <p:nvSpPr>
              <p:cNvPr id="14" name="Freeform 79"/>
              <p:cNvSpPr>
                <a:spLocks/>
              </p:cNvSpPr>
              <p:nvPr/>
            </p:nvSpPr>
            <p:spPr bwMode="auto">
              <a:xfrm>
                <a:off x="6056735" y="3589736"/>
                <a:ext cx="409701" cy="482477"/>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5" name="Freeform 80"/>
              <p:cNvSpPr>
                <a:spLocks/>
              </p:cNvSpPr>
              <p:nvPr/>
            </p:nvSpPr>
            <p:spPr bwMode="auto">
              <a:xfrm>
                <a:off x="6107948" y="3638258"/>
                <a:ext cx="261455" cy="250673"/>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16" name="Freeform 81"/>
              <p:cNvSpPr>
                <a:spLocks/>
              </p:cNvSpPr>
              <p:nvPr/>
            </p:nvSpPr>
            <p:spPr bwMode="auto">
              <a:xfrm>
                <a:off x="6172635" y="3689472"/>
                <a:ext cx="242586" cy="312666"/>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grpSp>
      <p:grpSp>
        <p:nvGrpSpPr>
          <p:cNvPr id="18" name="Group 17"/>
          <p:cNvGrpSpPr/>
          <p:nvPr/>
        </p:nvGrpSpPr>
        <p:grpSpPr>
          <a:xfrm>
            <a:off x="4222302" y="3899021"/>
            <a:ext cx="519071" cy="410408"/>
            <a:chOff x="8247413" y="4058900"/>
            <a:chExt cx="529479" cy="418638"/>
          </a:xfrm>
        </p:grpSpPr>
        <p:sp>
          <p:nvSpPr>
            <p:cNvPr id="19" name="Right Arrow 18"/>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1" name="Isosceles Triangle 20"/>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22" name="Isosceles Triangle 21"/>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a:xfrm>
            <a:off x="4295855" y="1691222"/>
            <a:ext cx="7421688" cy="1600959"/>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While putting together an analysis, a government scientist encounters something she needs more information about. She does a  search and clicks on an unfamiliar website.</a:t>
            </a:r>
          </a:p>
        </p:txBody>
      </p:sp>
      <p:sp>
        <p:nvSpPr>
          <p:cNvPr id="30" name="TextBox 29"/>
          <p:cNvSpPr txBox="1"/>
          <p:nvPr/>
        </p:nvSpPr>
        <p:spPr>
          <a:xfrm>
            <a:off x="371517" y="3630759"/>
            <a:ext cx="3383795" cy="2184498"/>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r>
              <a:rPr lang="en-US" sz="2157" i="1" dirty="0"/>
              <a:t>Conducts daily government business</a:t>
            </a:r>
          </a:p>
          <a:p>
            <a:r>
              <a:rPr lang="en-US" sz="2157" dirty="0"/>
              <a:t>Needs to work more securely from anywhere</a:t>
            </a:r>
          </a:p>
          <a:p>
            <a:r>
              <a:rPr lang="en-US" sz="2157" dirty="0"/>
              <a:t>Wants better technology to work more efficiently</a:t>
            </a:r>
          </a:p>
        </p:txBody>
      </p:sp>
      <p:sp>
        <p:nvSpPr>
          <p:cNvPr id="32" name="TextBox 31"/>
          <p:cNvSpPr txBox="1"/>
          <p:nvPr/>
        </p:nvSpPr>
        <p:spPr>
          <a:xfrm>
            <a:off x="4761517" y="3892145"/>
            <a:ext cx="6795616" cy="1805329"/>
          </a:xfrm>
          <a:prstGeom prst="rect">
            <a:avLst/>
          </a:prstGeom>
          <a:noFill/>
        </p:spPr>
        <p:txBody>
          <a:bodyPr wrap="square" lIns="89642" tIns="44821" rIns="89642" bIns="44821" numCol="1" rtlCol="0">
            <a:spAutoFit/>
          </a:bodyPr>
          <a:lstStyle/>
          <a:p>
            <a:pPr fontAlgn="ctr">
              <a:lnSpc>
                <a:spcPts val="2941"/>
              </a:lnSpc>
              <a:spcAft>
                <a:spcPts val="1176"/>
              </a:spcAft>
            </a:pPr>
            <a:r>
              <a:rPr lang="en-US" sz="2745"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Windows Defender Application Guard</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Isolates the scientist’s browsing activity from the rest of the system by automatically running a virtualized instance of the browser.</a:t>
            </a:r>
          </a:p>
          <a:p>
            <a:pPr fontAlgn="ctr">
              <a:spcAft>
                <a:spcPts val="784"/>
              </a:spcAft>
              <a:buClr>
                <a:schemeClr val="tx1"/>
              </a:buClr>
              <a:buSzPct val="100000"/>
            </a:pPr>
            <a:r>
              <a:rPr lang="en-US" sz="1765" spc="-29" dirty="0">
                <a:latin typeface="Segoe UI Semibold" panose="020B0702040204020203" pitchFamily="34" charset="0"/>
                <a:cs typeface="Segoe UI Semibold" panose="020B0702040204020203" pitchFamily="34" charset="0"/>
              </a:rPr>
              <a:t>Allows her to get the information she needs, while better protecting the operating system from potential malware.</a:t>
            </a:r>
          </a:p>
        </p:txBody>
      </p:sp>
      <p:sp>
        <p:nvSpPr>
          <p:cNvPr id="2" name="Title 1"/>
          <p:cNvSpPr>
            <a:spLocks noGrp="1"/>
          </p:cNvSpPr>
          <p:nvPr>
            <p:ph type="title"/>
          </p:nvPr>
        </p:nvSpPr>
        <p:spPr/>
        <p:txBody>
          <a:bodyPr/>
          <a:lstStyle/>
          <a:p>
            <a:r>
              <a:rPr lang="en-US" dirty="0"/>
              <a:t/>
            </a:r>
            <a:br>
              <a:rPr lang="en-US" dirty="0"/>
            </a:br>
            <a:r>
              <a:rPr lang="en-US" dirty="0"/>
              <a:t>          </a:t>
            </a:r>
            <a:r>
              <a:rPr lang="en-US" dirty="0">
                <a:solidFill>
                  <a:schemeClr val="accent1"/>
                </a:solidFill>
              </a:rPr>
              <a:t>Enhance threat resistance</a:t>
            </a:r>
          </a:p>
        </p:txBody>
      </p:sp>
    </p:spTree>
    <p:extLst>
      <p:ext uri="{BB962C8B-B14F-4D97-AF65-F5344CB8AC3E}">
        <p14:creationId xmlns:p14="http://schemas.microsoft.com/office/powerpoint/2010/main" val="24133946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 name="Picture 48" descr="C:\Users\Sarah\Documents\_SSD_Business\Client_collateral\MICROSOFT_DVD_ART\MICROSOFT PHOTOS\From Matt\MSC13_MichaelA_03.jpg"/>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brightnessContrast bright="11000" contrast="4000"/>
                    </a14:imgEffect>
                  </a14:imgLayer>
                </a14:imgProps>
              </a:ext>
              <a:ext uri="{28A0092B-C50C-407E-A947-70E740481C1C}">
                <a14:useLocalDpi xmlns:a14="http://schemas.microsoft.com/office/drawing/2010/main" val="0"/>
              </a:ext>
            </a:extLst>
          </a:blip>
          <a:srcRect/>
          <a:stretch/>
        </p:blipFill>
        <p:spPr bwMode="auto">
          <a:xfrm>
            <a:off x="2" y="1565647"/>
            <a:ext cx="4017581" cy="1822629"/>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9" name="Pentagon 28"/>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3" name="Rectangle 32"/>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GOVERNMENT CIO</a:t>
            </a:r>
          </a:p>
        </p:txBody>
      </p:sp>
      <p:sp>
        <p:nvSpPr>
          <p:cNvPr id="12" name="Oval 11"/>
          <p:cNvSpPr/>
          <p:nvPr/>
        </p:nvSpPr>
        <p:spPr bwMode="auto">
          <a:xfrm>
            <a:off x="480818" y="278968"/>
            <a:ext cx="892547" cy="892547"/>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772277" y="455052"/>
            <a:ext cx="322946" cy="495181"/>
            <a:chOff x="8559410" y="3532315"/>
            <a:chExt cx="329422" cy="505110"/>
          </a:xfrm>
        </p:grpSpPr>
        <p:sp>
          <p:nvSpPr>
            <p:cNvPr id="14" name="Freeform 112"/>
            <p:cNvSpPr>
              <a:spLocks/>
            </p:cNvSpPr>
            <p:nvPr/>
          </p:nvSpPr>
          <p:spPr bwMode="auto">
            <a:xfrm>
              <a:off x="8590783" y="3532315"/>
              <a:ext cx="266675" cy="222752"/>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sp>
          <p:nvSpPr>
            <p:cNvPr id="15" name="Freeform 113"/>
            <p:cNvSpPr>
              <a:spLocks noEditPoints="1"/>
            </p:cNvSpPr>
            <p:nvPr/>
          </p:nvSpPr>
          <p:spPr bwMode="auto">
            <a:xfrm>
              <a:off x="8559410" y="3798988"/>
              <a:ext cx="329422" cy="238437"/>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1075" b="1" kern="0" dirty="0">
                <a:solidFill>
                  <a:srgbClr val="FFFFFF"/>
                </a:solidFill>
              </a:endParaRPr>
            </a:p>
          </p:txBody>
        </p:sp>
      </p:grpSp>
      <p:sp>
        <p:nvSpPr>
          <p:cNvPr id="34" name="Isosceles Triangle 33"/>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6" name="Rectangle 35"/>
          <p:cNvSpPr/>
          <p:nvPr/>
        </p:nvSpPr>
        <p:spPr>
          <a:xfrm>
            <a:off x="4295855" y="1691222"/>
            <a:ext cx="7421688" cy="1600959"/>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A government CIO helps keep government employees productive by managing devices and networks for the agency. He also sets and manages security and compliance strategy.</a:t>
            </a:r>
          </a:p>
        </p:txBody>
      </p:sp>
      <p:sp>
        <p:nvSpPr>
          <p:cNvPr id="37" name="TextBox 36"/>
          <p:cNvSpPr txBox="1"/>
          <p:nvPr/>
        </p:nvSpPr>
        <p:spPr>
          <a:xfrm>
            <a:off x="371517" y="3630759"/>
            <a:ext cx="3541827" cy="2184498"/>
          </a:xfrm>
          <a:prstGeom prst="rect">
            <a:avLst/>
          </a:prstGeom>
          <a:noFill/>
        </p:spPr>
        <p:txBody>
          <a:bodyPr wrap="square" lIns="89642" tIns="44821" rIns="89642" bIns="44821" rtlCol="0">
            <a:spAutoFit/>
          </a:bodyPr>
          <a:lstStyle/>
          <a:p>
            <a:pPr>
              <a:lnSpc>
                <a:spcPct val="90000"/>
              </a:lnSpc>
              <a:spcAft>
                <a:spcPts val="1176"/>
              </a:spcAft>
            </a:pPr>
            <a:r>
              <a:rPr lang="en-US" sz="2157" i="1" dirty="0">
                <a:gradFill>
                  <a:gsLst>
                    <a:gs pos="2917">
                      <a:schemeClr val="tx1"/>
                    </a:gs>
                    <a:gs pos="30000">
                      <a:schemeClr val="tx1"/>
                    </a:gs>
                  </a:gsLst>
                  <a:lin ang="5400000" scaled="0"/>
                </a:gradFill>
              </a:rPr>
              <a:t>Manages agency IT systems and hardware</a:t>
            </a:r>
          </a:p>
          <a:p>
            <a:pPr>
              <a:lnSpc>
                <a:spcPct val="90000"/>
              </a:lnSpc>
              <a:spcAft>
                <a:spcPts val="1176"/>
              </a:spcAft>
            </a:pPr>
            <a:r>
              <a:rPr lang="en-US" sz="2157" dirty="0">
                <a:gradFill>
                  <a:gsLst>
                    <a:gs pos="2917">
                      <a:schemeClr val="tx1"/>
                    </a:gs>
                    <a:gs pos="30000">
                      <a:schemeClr val="tx1"/>
                    </a:gs>
                  </a:gsLst>
                  <a:lin ang="5400000" scaled="0"/>
                </a:gradFill>
              </a:rPr>
              <a:t>Ensures the network is more secure and compliant</a:t>
            </a:r>
          </a:p>
          <a:p>
            <a:pPr>
              <a:lnSpc>
                <a:spcPct val="90000"/>
              </a:lnSpc>
              <a:spcAft>
                <a:spcPts val="1176"/>
              </a:spcAft>
            </a:pPr>
            <a:r>
              <a:rPr lang="en-US" sz="2157" dirty="0">
                <a:gradFill>
                  <a:gsLst>
                    <a:gs pos="2917">
                      <a:schemeClr val="tx1"/>
                    </a:gs>
                    <a:gs pos="30000">
                      <a:schemeClr val="tx1"/>
                    </a:gs>
                  </a:gsLst>
                  <a:lin ang="5400000" scaled="0"/>
                </a:gradFill>
              </a:rPr>
              <a:t>Oversees team that sets up organization devices</a:t>
            </a:r>
          </a:p>
        </p:txBody>
      </p:sp>
      <p:sp>
        <p:nvSpPr>
          <p:cNvPr id="38" name="Rectangle 37"/>
          <p:cNvSpPr/>
          <p:nvPr/>
        </p:nvSpPr>
        <p:spPr bwMode="auto">
          <a:xfrm>
            <a:off x="4373869" y="4216657"/>
            <a:ext cx="3606914" cy="8890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8347296" y="4216657"/>
            <a:ext cx="3474486" cy="8890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nvGrpSpPr>
          <p:cNvPr id="42" name="Group 41"/>
          <p:cNvGrpSpPr/>
          <p:nvPr/>
        </p:nvGrpSpPr>
        <p:grpSpPr>
          <a:xfrm>
            <a:off x="8189527" y="4455991"/>
            <a:ext cx="519071" cy="410408"/>
            <a:chOff x="8247413" y="4058900"/>
            <a:chExt cx="529479" cy="418638"/>
          </a:xfrm>
        </p:grpSpPr>
        <p:sp>
          <p:nvSpPr>
            <p:cNvPr id="43" name="Right Arrow 42"/>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44" name="Isosceles Triangle 43"/>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45" name="Group 44"/>
          <p:cNvGrpSpPr/>
          <p:nvPr/>
        </p:nvGrpSpPr>
        <p:grpSpPr>
          <a:xfrm>
            <a:off x="4222302" y="4455991"/>
            <a:ext cx="519071" cy="410408"/>
            <a:chOff x="8247413" y="4058900"/>
            <a:chExt cx="529479" cy="418638"/>
          </a:xfrm>
        </p:grpSpPr>
        <p:sp>
          <p:nvSpPr>
            <p:cNvPr id="46" name="Right Arrow 45"/>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47" name="Isosceles Triangle 46"/>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sp>
        <p:nvSpPr>
          <p:cNvPr id="19" name="TextBox 18"/>
          <p:cNvSpPr txBox="1"/>
          <p:nvPr/>
        </p:nvSpPr>
        <p:spPr>
          <a:xfrm>
            <a:off x="4761518" y="4421700"/>
            <a:ext cx="3236075" cy="462414"/>
          </a:xfrm>
          <a:prstGeom prst="rect">
            <a:avLst/>
          </a:prstGeom>
          <a:noFill/>
        </p:spPr>
        <p:txBody>
          <a:bodyPr wrap="square" lIns="89642" tIns="44821" rIns="89642" bIns="44821" numCol="1" rtlCol="0">
            <a:spAutoFit/>
          </a:bodyPr>
          <a:lstStyle/>
          <a:p>
            <a:pPr fontAlgn="ctr">
              <a:lnSpc>
                <a:spcPts val="2941"/>
              </a:lnSpc>
              <a:spcAft>
                <a:spcPts val="1176"/>
              </a:spcAft>
            </a:pPr>
            <a:r>
              <a:rPr lang="en-US" sz="2353"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UEFI Secure Boot</a:t>
            </a:r>
          </a:p>
        </p:txBody>
      </p:sp>
      <p:sp>
        <p:nvSpPr>
          <p:cNvPr id="20" name="Rectangle 19"/>
          <p:cNvSpPr/>
          <p:nvPr/>
        </p:nvSpPr>
        <p:spPr>
          <a:xfrm>
            <a:off x="8738020" y="4427357"/>
            <a:ext cx="2979523" cy="467676"/>
          </a:xfrm>
          <a:prstGeom prst="rect">
            <a:avLst/>
          </a:prstGeom>
        </p:spPr>
        <p:txBody>
          <a:bodyPr wrap="square" lIns="89642" tIns="44821" rIns="89642" bIns="44821">
            <a:spAutoFit/>
          </a:bodyPr>
          <a:lstStyle/>
          <a:p>
            <a:pPr fontAlgn="ctr">
              <a:lnSpc>
                <a:spcPts val="2941"/>
              </a:lnSpc>
              <a:spcAft>
                <a:spcPts val="1176"/>
              </a:spcAft>
            </a:pPr>
            <a:r>
              <a:rPr lang="en-US" sz="2353"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Biometric Sensors</a:t>
            </a:r>
          </a:p>
        </p:txBody>
      </p:sp>
      <p:sp>
        <p:nvSpPr>
          <p:cNvPr id="25" name="Rectangle 24"/>
          <p:cNvSpPr/>
          <p:nvPr/>
        </p:nvSpPr>
        <p:spPr bwMode="auto">
          <a:xfrm>
            <a:off x="4373869" y="5296876"/>
            <a:ext cx="3606914" cy="8890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p:nvSpPr>
        <p:spPr bwMode="auto">
          <a:xfrm>
            <a:off x="8347296" y="5296876"/>
            <a:ext cx="3474486" cy="88907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p:nvPr/>
        </p:nvGrpSpPr>
        <p:grpSpPr>
          <a:xfrm>
            <a:off x="8189527" y="5536209"/>
            <a:ext cx="519071" cy="410408"/>
            <a:chOff x="8247413" y="4058900"/>
            <a:chExt cx="529479" cy="418638"/>
          </a:xfrm>
        </p:grpSpPr>
        <p:sp>
          <p:nvSpPr>
            <p:cNvPr id="28" name="Right Arrow 27"/>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30" name="Isosceles Triangle 29"/>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31" name="Group 30"/>
          <p:cNvGrpSpPr/>
          <p:nvPr/>
        </p:nvGrpSpPr>
        <p:grpSpPr>
          <a:xfrm>
            <a:off x="4222302" y="5536209"/>
            <a:ext cx="519071" cy="410408"/>
            <a:chOff x="8247413" y="4058900"/>
            <a:chExt cx="529479" cy="418638"/>
          </a:xfrm>
        </p:grpSpPr>
        <p:sp>
          <p:nvSpPr>
            <p:cNvPr id="32" name="Right Arrow 31"/>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sp>
          <p:nvSpPr>
            <p:cNvPr id="40" name="Isosceles Triangle 39"/>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1961" dirty="0">
                <a:gradFill>
                  <a:gsLst>
                    <a:gs pos="0">
                      <a:srgbClr val="FFFFFF"/>
                    </a:gs>
                    <a:gs pos="100000">
                      <a:srgbClr val="FFFFFF"/>
                    </a:gs>
                  </a:gsLst>
                  <a:lin ang="5400000" scaled="0"/>
                </a:gradFill>
                <a:ea typeface="Segoe UI" pitchFamily="34" charset="0"/>
                <a:cs typeface="Segoe UI" pitchFamily="34" charset="0"/>
              </a:endParaRPr>
            </a:p>
          </p:txBody>
        </p:sp>
      </p:grpSp>
      <p:sp>
        <p:nvSpPr>
          <p:cNvPr id="41" name="TextBox 40"/>
          <p:cNvSpPr txBox="1"/>
          <p:nvPr/>
        </p:nvSpPr>
        <p:spPr>
          <a:xfrm>
            <a:off x="4761518" y="5313339"/>
            <a:ext cx="3236075" cy="834311"/>
          </a:xfrm>
          <a:prstGeom prst="rect">
            <a:avLst/>
          </a:prstGeom>
          <a:noFill/>
        </p:spPr>
        <p:txBody>
          <a:bodyPr wrap="square" lIns="89642" tIns="44821" rIns="89642" bIns="44821" numCol="1" rtlCol="0">
            <a:spAutoFit/>
          </a:bodyPr>
          <a:lstStyle/>
          <a:p>
            <a:pPr fontAlgn="ctr">
              <a:lnSpc>
                <a:spcPts val="2941"/>
              </a:lnSpc>
              <a:spcAft>
                <a:spcPts val="1176"/>
              </a:spcAft>
            </a:pPr>
            <a:r>
              <a:rPr lang="en-US" sz="2353"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Cryptographic Processing</a:t>
            </a:r>
          </a:p>
        </p:txBody>
      </p:sp>
      <p:sp>
        <p:nvSpPr>
          <p:cNvPr id="48" name="Rectangle 47"/>
          <p:cNvSpPr/>
          <p:nvPr/>
        </p:nvSpPr>
        <p:spPr>
          <a:xfrm>
            <a:off x="8738020" y="5501919"/>
            <a:ext cx="2979523" cy="462414"/>
          </a:xfrm>
          <a:prstGeom prst="rect">
            <a:avLst/>
          </a:prstGeom>
        </p:spPr>
        <p:txBody>
          <a:bodyPr wrap="square" lIns="89642" tIns="44821" rIns="89642" bIns="44821">
            <a:spAutoFit/>
          </a:bodyPr>
          <a:lstStyle/>
          <a:p>
            <a:pPr fontAlgn="ctr">
              <a:lnSpc>
                <a:spcPts val="2941"/>
              </a:lnSpc>
              <a:spcAft>
                <a:spcPts val="1176"/>
              </a:spcAft>
            </a:pPr>
            <a:r>
              <a:rPr lang="en-US" sz="2353"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Virtualization</a:t>
            </a:r>
          </a:p>
        </p:txBody>
      </p:sp>
      <p:sp>
        <p:nvSpPr>
          <p:cNvPr id="54" name="Rectangle 53"/>
          <p:cNvSpPr/>
          <p:nvPr/>
        </p:nvSpPr>
        <p:spPr>
          <a:xfrm>
            <a:off x="4295855" y="3572783"/>
            <a:ext cx="7525927" cy="573280"/>
          </a:xfrm>
          <a:prstGeom prst="rect">
            <a:avLst/>
          </a:prstGeom>
        </p:spPr>
        <p:txBody>
          <a:bodyPr wrap="square">
            <a:spAutoFit/>
          </a:bodyPr>
          <a:lstStyle/>
          <a:p>
            <a:pPr>
              <a:buNone/>
            </a:pPr>
            <a:r>
              <a:rPr lang="en-US" sz="3137" b="1" dirty="0">
                <a:gradFill>
                  <a:gsLst>
                    <a:gs pos="1250">
                      <a:schemeClr val="tx1"/>
                    </a:gs>
                    <a:gs pos="100000">
                      <a:schemeClr val="tx1"/>
                    </a:gs>
                  </a:gsLst>
                  <a:lin ang="5400000" scaled="0"/>
                </a:gradFill>
                <a:latin typeface="+mj-lt"/>
              </a:rPr>
              <a:t>Windows 10 modern hardware provides:</a:t>
            </a:r>
          </a:p>
        </p:txBody>
      </p:sp>
      <p:sp>
        <p:nvSpPr>
          <p:cNvPr id="2" name="Title 1"/>
          <p:cNvSpPr>
            <a:spLocks noGrp="1"/>
          </p:cNvSpPr>
          <p:nvPr>
            <p:ph type="title"/>
          </p:nvPr>
        </p:nvSpPr>
        <p:spPr>
          <a:xfrm>
            <a:off x="0" y="0"/>
            <a:ext cx="0" cy="0"/>
          </a:xfrm>
        </p:spPr>
        <p:txBody>
          <a:bodyPr/>
          <a:lstStyle/>
          <a:p>
            <a:r>
              <a:rPr lang="en-US">
                <a:solidFill>
                  <a:schemeClr val="accent1"/>
                </a:solidFill>
              </a:rPr>
              <a:t>	</a:t>
            </a:r>
            <a:br>
              <a:rPr lang="en-US">
                <a:solidFill>
                  <a:schemeClr val="accent1"/>
                </a:solidFill>
              </a:rPr>
            </a:br>
            <a:r>
              <a:rPr lang="en-US">
                <a:solidFill>
                  <a:schemeClr val="accent1"/>
                </a:solidFill>
              </a:rPr>
              <a:t>           Secure your devices</a:t>
            </a:r>
            <a:endParaRPr lang="en-US" dirty="0">
              <a:solidFill>
                <a:schemeClr val="accent1"/>
              </a:solidFill>
            </a:endParaRPr>
          </a:p>
        </p:txBody>
      </p:sp>
    </p:spTree>
    <p:extLst>
      <p:ext uri="{BB962C8B-B14F-4D97-AF65-F5344CB8AC3E}">
        <p14:creationId xmlns:p14="http://schemas.microsoft.com/office/powerpoint/2010/main" val="10464796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501801" y="1446469"/>
            <a:ext cx="4192219" cy="1107160"/>
          </a:xfrm>
        </p:spPr>
        <p:txBody>
          <a:bodyPr/>
          <a:lstStyle/>
          <a:p>
            <a:r>
              <a:rPr lang="en-US" dirty="0"/>
              <a:t>Trusted</a:t>
            </a:r>
            <a:r>
              <a:rPr lang="en-US" baseline="0" dirty="0"/>
              <a:t> Devices Concept</a:t>
            </a:r>
            <a:endParaRPr lang="en-US" dirty="0"/>
          </a:p>
        </p:txBody>
      </p:sp>
      <p:sp>
        <p:nvSpPr>
          <p:cNvPr id="4" name="Text Placeholder 3"/>
          <p:cNvSpPr>
            <a:spLocks noGrp="1"/>
          </p:cNvSpPr>
          <p:nvPr>
            <p:ph type="body" sz="quarter" idx="10"/>
          </p:nvPr>
        </p:nvSpPr>
        <p:spPr>
          <a:xfrm>
            <a:off x="6501799" y="2628649"/>
            <a:ext cx="4192221" cy="1862048"/>
          </a:xfrm>
        </p:spPr>
        <p:txBody>
          <a:bodyPr wrap="square">
            <a:spAutoFit/>
          </a:bodyPr>
          <a:lstStyle/>
          <a:p>
            <a:pPr>
              <a:spcAft>
                <a:spcPts val="1800"/>
              </a:spcAft>
            </a:pPr>
            <a:r>
              <a:rPr lang="en-GB" sz="2000" dirty="0">
                <a:latin typeface="Segoe UI Light" charset="0"/>
                <a:ea typeface="Segoe UI Light" charset="0"/>
                <a:cs typeface="Segoe UI Light" charset="0"/>
              </a:rPr>
              <a:t>At Microsoft, we never take your </a:t>
            </a:r>
            <a:br>
              <a:rPr lang="en-GB" sz="2000" dirty="0">
                <a:latin typeface="Segoe UI Light" charset="0"/>
                <a:ea typeface="Segoe UI Light" charset="0"/>
                <a:cs typeface="Segoe UI Light" charset="0"/>
              </a:rPr>
            </a:br>
            <a:r>
              <a:rPr lang="en-GB" sz="2000" dirty="0">
                <a:latin typeface="Segoe UI Light" charset="0"/>
                <a:ea typeface="Segoe UI Light" charset="0"/>
                <a:cs typeface="Segoe UI Light" charset="0"/>
              </a:rPr>
              <a:t>trust for granted.</a:t>
            </a:r>
          </a:p>
          <a:p>
            <a:pPr marL="177750" indent="-177750">
              <a:spcAft>
                <a:spcPts val="1200"/>
              </a:spcAft>
              <a:buFont typeface="Arial" charset="0"/>
              <a:buChar char="•"/>
            </a:pPr>
            <a:r>
              <a:rPr lang="en-GB" dirty="0">
                <a:latin typeface="Segoe UI Semilight" charset="0"/>
                <a:ea typeface="Segoe UI Semilight" charset="0"/>
                <a:cs typeface="Segoe UI Semilight" charset="0"/>
              </a:rPr>
              <a:t>We offer a new class of “Trusted Devices” </a:t>
            </a:r>
            <a:br>
              <a:rPr lang="en-GB" dirty="0">
                <a:latin typeface="Segoe UI Semilight" charset="0"/>
                <a:ea typeface="Segoe UI Semilight" charset="0"/>
                <a:cs typeface="Segoe UI Semilight" charset="0"/>
              </a:rPr>
            </a:br>
            <a:r>
              <a:rPr lang="en-GB" dirty="0">
                <a:latin typeface="Segoe UI Semilight" charset="0"/>
                <a:ea typeface="Segoe UI Semilight" charset="0"/>
                <a:cs typeface="Segoe UI Semilight" charset="0"/>
              </a:rPr>
              <a:t>with specific minimum hardware and software specs for security-minded customers.</a:t>
            </a:r>
          </a:p>
          <a:p>
            <a:pPr marL="177750" indent="-177750">
              <a:spcAft>
                <a:spcPts val="1200"/>
              </a:spcAft>
              <a:buFont typeface="Arial" charset="0"/>
              <a:buChar char="•"/>
            </a:pPr>
            <a:r>
              <a:rPr lang="en-GB" dirty="0">
                <a:latin typeface="Segoe UI Semilight" charset="0"/>
                <a:ea typeface="Segoe UI Semilight" charset="0"/>
                <a:cs typeface="Segoe UI Semilight" charset="0"/>
              </a:rPr>
              <a:t>A one-stop-shop for a total security solution. </a:t>
            </a:r>
          </a:p>
        </p:txBody>
      </p:sp>
      <p:sp>
        <p:nvSpPr>
          <p:cNvPr id="6" name="Rectangle 5"/>
          <p:cNvSpPr/>
          <p:nvPr/>
        </p:nvSpPr>
        <p:spPr>
          <a:xfrm>
            <a:off x="6501800" y="4968362"/>
            <a:ext cx="5095468" cy="1451880"/>
          </a:xfrm>
          <a:prstGeom prst="rect">
            <a:avLst/>
          </a:prstGeom>
          <a:solidFill>
            <a:schemeClr val="accent2"/>
          </a:solidFill>
        </p:spPr>
        <p:txBody>
          <a:bodyPr wrap="square" lIns="180000" tIns="180000" rIns="180000" bIns="251999">
            <a:spAutoFit/>
          </a:bodyPr>
          <a:lstStyle/>
          <a:p>
            <a:pPr marL="98425" marR="0" lvl="0" indent="-98425" algn="l" defTabSz="896386" rtl="0" eaLnBrk="1" fontAlgn="auto" latinLnBrk="0" hangingPunct="1">
              <a:lnSpc>
                <a:spcPct val="100000"/>
              </a:lnSpc>
              <a:spcBef>
                <a:spcPts val="0"/>
              </a:spcBef>
              <a:spcAft>
                <a:spcPts val="1200"/>
              </a:spcAft>
              <a:buClrTx/>
              <a:buSzTx/>
              <a:buFontTx/>
              <a:buNone/>
              <a:defRPr/>
            </a:pPr>
            <a:r>
              <a:rPr kumimoji="0" lang="en-US" sz="2000" u="none" strike="noStrike" kern="0" cap="none" normalizeH="0" baseline="0" noProof="0" dirty="0">
                <a:ln>
                  <a:noFill/>
                </a:ln>
                <a:solidFill>
                  <a:schemeClr val="bg2"/>
                </a:solidFill>
                <a:effectLst/>
                <a:uLnTx/>
                <a:uFillTx/>
                <a:latin typeface="Segoe UI Light" charset="0"/>
                <a:ea typeface="Segoe UI Light" charset="0"/>
                <a:cs typeface="Segoe UI Light" charset="0"/>
              </a:rPr>
              <a:t>“Businesses and users are going to embrace technology only if they can trust it.”</a:t>
            </a:r>
          </a:p>
          <a:p>
            <a:pPr marL="98425" lvl="0" defTabSz="896386">
              <a:defRPr/>
            </a:pPr>
            <a:r>
              <a:rPr lang="en-US" sz="1600" kern="0" dirty="0">
                <a:solidFill>
                  <a:schemeClr val="bg2"/>
                </a:solidFill>
                <a:latin typeface="Segoe UI" charset="0"/>
                <a:ea typeface="Segoe UI" charset="0"/>
                <a:cs typeface="Segoe UI" charset="0"/>
              </a:rPr>
              <a:t>Satya Nadella</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6060003" cy="6858000"/>
          </a:xfrm>
          <a:prstGeom prst="rect">
            <a:avLst/>
          </a:prstGeom>
        </p:spPr>
      </p:pic>
    </p:spTree>
    <p:extLst>
      <p:ext uri="{BB962C8B-B14F-4D97-AF65-F5344CB8AC3E}">
        <p14:creationId xmlns:p14="http://schemas.microsoft.com/office/powerpoint/2010/main" val="14093137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1"/>
          <p:cNvSpPr txBox="1">
            <a:spLocks/>
          </p:cNvSpPr>
          <p:nvPr/>
        </p:nvSpPr>
        <p:spPr>
          <a:xfrm>
            <a:off x="348614" y="333652"/>
            <a:ext cx="11536549" cy="575714"/>
          </a:xfrm>
          <a:prstGeom prst="rect">
            <a:avLst/>
          </a:prstGeom>
        </p:spPr>
        <p:txBody>
          <a:bodyPr vert="horz" wrap="square" lIns="143326" tIns="89580" rIns="143326" bIns="89580" rtlCol="0" anchor="ctr">
            <a:noAutofit/>
          </a:bodyPr>
          <a:lst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r" defTabSz="1066233"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w="3175">
                  <a:noFill/>
                </a:ln>
                <a:solidFill>
                  <a:prstClr val="black"/>
                </a:solidFill>
                <a:effectLst/>
                <a:uLnTx/>
                <a:uFillTx/>
                <a:latin typeface="Segoe UI Semibold" charset="0"/>
                <a:ea typeface="Segoe UI Semibold" charset="0"/>
                <a:cs typeface="Segoe UI Semibold" charset="0"/>
              </a:rPr>
              <a:t>Windows 10 </a:t>
            </a:r>
            <a:r>
              <a:rPr kumimoji="0" lang="en-US" sz="3600" b="0" i="0" u="none" strike="noStrike" kern="1200" cap="none" spc="0" normalizeH="0" baseline="0" noProof="0" dirty="0">
                <a:ln w="3175">
                  <a:noFill/>
                </a:ln>
                <a:solidFill>
                  <a:prstClr val="black"/>
                </a:solidFill>
                <a:effectLst/>
                <a:uLnTx/>
                <a:uFillTx/>
                <a:latin typeface="Segoe UI Semilight" charset="0"/>
                <a:ea typeface="Segoe UI Semilight" charset="0"/>
                <a:cs typeface="Segoe UI Semilight" charset="0"/>
              </a:rPr>
              <a:t>Security on </a:t>
            </a:r>
            <a:r>
              <a:rPr kumimoji="0" lang="en-US" sz="3600" b="1" i="0" u="none" strike="noStrike" kern="1200" cap="none" spc="0" normalizeH="0" baseline="0" noProof="0" dirty="0">
                <a:ln w="3175">
                  <a:noFill/>
                </a:ln>
                <a:solidFill>
                  <a:prstClr val="black"/>
                </a:solidFill>
                <a:effectLst/>
                <a:uLnTx/>
                <a:uFillTx/>
                <a:latin typeface="Segoe UI Semibold" charset="0"/>
                <a:ea typeface="Segoe UI Semibold" charset="0"/>
                <a:cs typeface="Segoe UI Semibold" charset="0"/>
              </a:rPr>
              <a:t>Surface Devices </a:t>
            </a:r>
          </a:p>
        </p:txBody>
      </p:sp>
      <p:sp>
        <p:nvSpPr>
          <p:cNvPr id="205" name="Rectangle 204"/>
          <p:cNvSpPr/>
          <p:nvPr/>
        </p:nvSpPr>
        <p:spPr bwMode="auto">
          <a:xfrm>
            <a:off x="9677872" y="4352545"/>
            <a:ext cx="2240426" cy="1971855"/>
          </a:xfrm>
          <a:prstGeom prst="rect">
            <a:avLst/>
          </a:prstGeom>
          <a:solidFill>
            <a:srgbClr val="D7D7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6" name="Rectangle 205"/>
          <p:cNvSpPr/>
          <p:nvPr/>
        </p:nvSpPr>
        <p:spPr bwMode="auto">
          <a:xfrm>
            <a:off x="288868"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7" name="Rectangle 206"/>
          <p:cNvSpPr/>
          <p:nvPr/>
        </p:nvSpPr>
        <p:spPr bwMode="auto">
          <a:xfrm>
            <a:off x="4983370"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8" name="Rectangle 207"/>
          <p:cNvSpPr/>
          <p:nvPr/>
        </p:nvSpPr>
        <p:spPr bwMode="auto">
          <a:xfrm>
            <a:off x="7330622"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09" name="Rectangle 208"/>
          <p:cNvSpPr/>
          <p:nvPr/>
        </p:nvSpPr>
        <p:spPr bwMode="auto">
          <a:xfrm>
            <a:off x="2636119" y="4352545"/>
            <a:ext cx="2240426" cy="1971855"/>
          </a:xfrm>
          <a:prstGeom prst="rect">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rgbClr val="FFFFFF">
                  <a:lumMod val="65000"/>
                </a:srgbClr>
              </a:solidFill>
              <a:effectLst/>
              <a:uLnTx/>
              <a:uFillTx/>
              <a:latin typeface="Segoe UI Semilight"/>
              <a:ea typeface="Segoe UI" pitchFamily="34" charset="0"/>
              <a:cs typeface="Segoe UI" pitchFamily="34" charset="0"/>
            </a:endParaRPr>
          </a:p>
        </p:txBody>
      </p:sp>
      <p:sp>
        <p:nvSpPr>
          <p:cNvPr id="249" name="Rectangle 248"/>
          <p:cNvSpPr/>
          <p:nvPr/>
        </p:nvSpPr>
        <p:spPr bwMode="auto">
          <a:xfrm>
            <a:off x="277073" y="3522155"/>
            <a:ext cx="2240426" cy="768521"/>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Trusted Platform Module</a:t>
            </a:r>
          </a:p>
        </p:txBody>
      </p:sp>
      <p:sp>
        <p:nvSpPr>
          <p:cNvPr id="250" name="Rectangle 249"/>
          <p:cNvSpPr/>
          <p:nvPr/>
        </p:nvSpPr>
        <p:spPr bwMode="auto">
          <a:xfrm>
            <a:off x="2627273" y="3519519"/>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Firewall</a:t>
            </a:r>
          </a:p>
        </p:txBody>
      </p:sp>
      <p:sp>
        <p:nvSpPr>
          <p:cNvPr id="251" name="Rectangle 250"/>
          <p:cNvSpPr/>
          <p:nvPr/>
        </p:nvSpPr>
        <p:spPr bwMode="auto">
          <a:xfrm>
            <a:off x="7327673" y="3519750"/>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a:t>
            </a:r>
          </a:p>
        </p:txBody>
      </p:sp>
      <p:sp>
        <p:nvSpPr>
          <p:cNvPr id="252" name="Rectangle 251"/>
          <p:cNvSpPr/>
          <p:nvPr/>
        </p:nvSpPr>
        <p:spPr bwMode="auto">
          <a:xfrm>
            <a:off x="7327673" y="3926967"/>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to Go</a:t>
            </a:r>
          </a:p>
        </p:txBody>
      </p:sp>
      <p:sp>
        <p:nvSpPr>
          <p:cNvPr id="253" name="Rectangle 252"/>
          <p:cNvSpPr/>
          <p:nvPr/>
        </p:nvSpPr>
        <p:spPr bwMode="auto">
          <a:xfrm>
            <a:off x="2627273" y="3926967"/>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SmartScreen</a:t>
            </a:r>
          </a:p>
        </p:txBody>
      </p:sp>
      <p:sp>
        <p:nvSpPr>
          <p:cNvPr id="254" name="Rectangle 253"/>
          <p:cNvSpPr/>
          <p:nvPr/>
        </p:nvSpPr>
        <p:spPr bwMode="auto">
          <a:xfrm>
            <a:off x="7327673" y="2723985"/>
            <a:ext cx="2240426" cy="75676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BitLocker Admin and Monitoring</a:t>
            </a:r>
          </a:p>
        </p:txBody>
      </p:sp>
      <p:sp>
        <p:nvSpPr>
          <p:cNvPr id="255" name="Rectangle 254"/>
          <p:cNvSpPr/>
          <p:nvPr/>
        </p:nvSpPr>
        <p:spPr bwMode="auto">
          <a:xfrm>
            <a:off x="9677872" y="3522155"/>
            <a:ext cx="2240426" cy="768521"/>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 Advanced Threat Protection</a:t>
            </a:r>
          </a:p>
        </p:txBody>
      </p:sp>
      <p:sp>
        <p:nvSpPr>
          <p:cNvPr id="256" name="Rectangle 255"/>
          <p:cNvSpPr/>
          <p:nvPr/>
        </p:nvSpPr>
        <p:spPr bwMode="auto">
          <a:xfrm>
            <a:off x="4977473" y="3529452"/>
            <a:ext cx="2240426" cy="7612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a:t>
            </a:r>
          </a:p>
        </p:txBody>
      </p:sp>
      <p:sp>
        <p:nvSpPr>
          <p:cNvPr id="257" name="Rectangle 256"/>
          <p:cNvSpPr/>
          <p:nvPr/>
        </p:nvSpPr>
        <p:spPr bwMode="auto">
          <a:xfrm>
            <a:off x="2627273" y="3117034"/>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Defender</a:t>
            </a:r>
          </a:p>
        </p:txBody>
      </p:sp>
      <p:sp>
        <p:nvSpPr>
          <p:cNvPr id="258" name="Rectangle 257"/>
          <p:cNvSpPr/>
          <p:nvPr/>
        </p:nvSpPr>
        <p:spPr bwMode="auto">
          <a:xfrm>
            <a:off x="7327806" y="2119507"/>
            <a:ext cx="2240426" cy="56492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Information Protection</a:t>
            </a:r>
          </a:p>
        </p:txBody>
      </p:sp>
      <p:sp>
        <p:nvSpPr>
          <p:cNvPr id="259" name="Rectangle 258"/>
          <p:cNvSpPr/>
          <p:nvPr/>
        </p:nvSpPr>
        <p:spPr bwMode="auto">
          <a:xfrm>
            <a:off x="2627273" y="2723983"/>
            <a:ext cx="2240426" cy="363709"/>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Microsoft Edge</a:t>
            </a:r>
          </a:p>
        </p:txBody>
      </p:sp>
      <p:sp>
        <p:nvSpPr>
          <p:cNvPr id="261" name="Rectangle 260"/>
          <p:cNvSpPr/>
          <p:nvPr/>
        </p:nvSpPr>
        <p:spPr bwMode="auto">
          <a:xfrm>
            <a:off x="4977473" y="2723985"/>
            <a:ext cx="2240426" cy="756760"/>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Hello Companion Devices</a:t>
            </a:r>
          </a:p>
        </p:txBody>
      </p:sp>
      <p:sp>
        <p:nvSpPr>
          <p:cNvPr id="262" name="UEFI Secure Boot"/>
          <p:cNvSpPr/>
          <p:nvPr/>
        </p:nvSpPr>
        <p:spPr bwMode="auto">
          <a:xfrm>
            <a:off x="277072" y="1495473"/>
            <a:ext cx="2234947" cy="56466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UEFI Secure Boot</a:t>
            </a:r>
          </a:p>
        </p:txBody>
      </p:sp>
      <p:sp>
        <p:nvSpPr>
          <p:cNvPr id="263" name="Rectangle 262"/>
          <p:cNvSpPr/>
          <p:nvPr/>
        </p:nvSpPr>
        <p:spPr bwMode="auto">
          <a:xfrm>
            <a:off x="4976787" y="2090296"/>
            <a:ext cx="2240426" cy="594135"/>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Credential Guard</a:t>
            </a:r>
          </a:p>
        </p:txBody>
      </p:sp>
      <p:sp>
        <p:nvSpPr>
          <p:cNvPr id="264" name="Device Guard"/>
          <p:cNvSpPr/>
          <p:nvPr/>
        </p:nvSpPr>
        <p:spPr bwMode="auto">
          <a:xfrm>
            <a:off x="2624190" y="2090297"/>
            <a:ext cx="2240426" cy="587274"/>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Guard</a:t>
            </a:r>
          </a:p>
        </p:txBody>
      </p:sp>
      <p:sp>
        <p:nvSpPr>
          <p:cNvPr id="265" name="Virtulization based security"/>
          <p:cNvSpPr/>
          <p:nvPr/>
        </p:nvSpPr>
        <p:spPr bwMode="auto">
          <a:xfrm>
            <a:off x="277073" y="865226"/>
            <a:ext cx="2228633" cy="564668"/>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Virtualization Based Security</a:t>
            </a:r>
          </a:p>
        </p:txBody>
      </p:sp>
      <p:sp>
        <p:nvSpPr>
          <p:cNvPr id="267" name="Rectangle 266"/>
          <p:cNvSpPr/>
          <p:nvPr/>
        </p:nvSpPr>
        <p:spPr bwMode="auto">
          <a:xfrm>
            <a:off x="9677872" y="2713328"/>
            <a:ext cx="2240426" cy="767417"/>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Conditional Access</a:t>
            </a:r>
          </a:p>
        </p:txBody>
      </p:sp>
      <p:sp>
        <p:nvSpPr>
          <p:cNvPr id="268" name="Rectangle 267"/>
          <p:cNvSpPr/>
          <p:nvPr/>
        </p:nvSpPr>
        <p:spPr bwMode="auto">
          <a:xfrm>
            <a:off x="7329384" y="1693218"/>
            <a:ext cx="2240426" cy="3609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Device Encryption</a:t>
            </a:r>
          </a:p>
        </p:txBody>
      </p:sp>
      <p:sp>
        <p:nvSpPr>
          <p:cNvPr id="270" name="Rectangle 269"/>
          <p:cNvSpPr/>
          <p:nvPr/>
        </p:nvSpPr>
        <p:spPr bwMode="auto">
          <a:xfrm>
            <a:off x="9681982" y="2126628"/>
            <a:ext cx="2240426" cy="557803"/>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Security Management</a:t>
            </a:r>
            <a:r>
              <a:rPr kumimoji="0" lang="en-US" sz="1371" b="0" i="0" u="none" strike="noStrike" kern="0" cap="none" spc="0" normalizeH="0" baseline="3000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2</a:t>
            </a:r>
          </a:p>
        </p:txBody>
      </p:sp>
      <p:sp>
        <p:nvSpPr>
          <p:cNvPr id="75" name="Rectangle 74"/>
          <p:cNvSpPr/>
          <p:nvPr/>
        </p:nvSpPr>
        <p:spPr bwMode="auto">
          <a:xfrm>
            <a:off x="280133" y="2723983"/>
            <a:ext cx="2237366" cy="746032"/>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Update</a:t>
            </a:r>
          </a:p>
        </p:txBody>
      </p:sp>
      <p:sp>
        <p:nvSpPr>
          <p:cNvPr id="76" name="Wndows trusted boot"/>
          <p:cNvSpPr/>
          <p:nvPr/>
        </p:nvSpPr>
        <p:spPr bwMode="auto">
          <a:xfrm>
            <a:off x="277073" y="2119508"/>
            <a:ext cx="2228633" cy="56627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Windows Trusted Boot</a:t>
            </a:r>
          </a:p>
        </p:txBody>
      </p:sp>
      <p:sp>
        <p:nvSpPr>
          <p:cNvPr id="74" name="Rectangle 73" descr="Bounce Left:  Rectangle 17"/>
          <p:cNvSpPr/>
          <p:nvPr/>
        </p:nvSpPr>
        <p:spPr bwMode="auto">
          <a:xfrm>
            <a:off x="1731" y="6811746"/>
            <a:ext cx="12184461" cy="44796"/>
          </a:xfrm>
          <a:prstGeom prst="rect">
            <a:avLst/>
          </a:prstGeom>
          <a:solidFill>
            <a:srgbClr val="0078D7"/>
          </a:solidFill>
          <a:ln w="9525" cap="flat" cmpd="sng" algn="ctr">
            <a:solidFill>
              <a:srgbClr val="0078D7"/>
            </a:solid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72" name="Group 71"/>
          <p:cNvGrpSpPr/>
          <p:nvPr/>
        </p:nvGrpSpPr>
        <p:grpSpPr>
          <a:xfrm>
            <a:off x="10351877" y="4571160"/>
            <a:ext cx="892420" cy="892420"/>
            <a:chOff x="9921780" y="3594953"/>
            <a:chExt cx="701271" cy="701271"/>
          </a:xfrm>
        </p:grpSpPr>
        <p:sp>
          <p:nvSpPr>
            <p:cNvPr id="78" name="Oval 77"/>
            <p:cNvSpPr/>
            <p:nvPr/>
          </p:nvSpPr>
          <p:spPr bwMode="auto">
            <a:xfrm>
              <a:off x="9921780"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79" name="Freeform 177"/>
            <p:cNvSpPr>
              <a:spLocks/>
            </p:cNvSpPr>
            <p:nvPr/>
          </p:nvSpPr>
          <p:spPr bwMode="auto">
            <a:xfrm>
              <a:off x="10153060" y="3753005"/>
              <a:ext cx="238711" cy="385166"/>
            </a:xfrm>
            <a:custGeom>
              <a:avLst/>
              <a:gdLst>
                <a:gd name="T0" fmla="*/ 36 w 102"/>
                <a:gd name="T1" fmla="*/ 0 h 180"/>
                <a:gd name="T2" fmla="*/ 0 w 102"/>
                <a:gd name="T3" fmla="*/ 95 h 180"/>
                <a:gd name="T4" fmla="*/ 43 w 102"/>
                <a:gd name="T5" fmla="*/ 95 h 180"/>
                <a:gd name="T6" fmla="*/ 0 w 102"/>
                <a:gd name="T7" fmla="*/ 180 h 180"/>
                <a:gd name="T8" fmla="*/ 102 w 102"/>
                <a:gd name="T9" fmla="*/ 57 h 180"/>
                <a:gd name="T10" fmla="*/ 45 w 102"/>
                <a:gd name="T11" fmla="*/ 57 h 180"/>
                <a:gd name="T12" fmla="*/ 81 w 102"/>
                <a:gd name="T13" fmla="*/ 0 h 180"/>
                <a:gd name="T14" fmla="*/ 36 w 102"/>
                <a:gd name="T15" fmla="*/ 0 h 1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80">
                  <a:moveTo>
                    <a:pt x="36" y="0"/>
                  </a:moveTo>
                  <a:lnTo>
                    <a:pt x="0" y="95"/>
                  </a:lnTo>
                  <a:lnTo>
                    <a:pt x="43" y="95"/>
                  </a:lnTo>
                  <a:lnTo>
                    <a:pt x="0" y="180"/>
                  </a:lnTo>
                  <a:lnTo>
                    <a:pt x="102" y="57"/>
                  </a:lnTo>
                  <a:lnTo>
                    <a:pt x="45" y="57"/>
                  </a:lnTo>
                  <a:lnTo>
                    <a:pt x="81" y="0"/>
                  </a:lnTo>
                  <a:lnTo>
                    <a:pt x="36" y="0"/>
                  </a:ln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Semilight"/>
                <a:ea typeface="+mn-ea"/>
                <a:cs typeface="+mn-cs"/>
              </a:endParaRPr>
            </a:p>
          </p:txBody>
        </p:sp>
      </p:grpSp>
      <p:grpSp>
        <p:nvGrpSpPr>
          <p:cNvPr id="80" name="Group 79"/>
          <p:cNvGrpSpPr/>
          <p:nvPr/>
        </p:nvGrpSpPr>
        <p:grpSpPr>
          <a:xfrm>
            <a:off x="962872" y="4571126"/>
            <a:ext cx="892420" cy="892420"/>
            <a:chOff x="1639844" y="3594953"/>
            <a:chExt cx="701271" cy="701271"/>
          </a:xfrm>
        </p:grpSpPr>
        <p:sp>
          <p:nvSpPr>
            <p:cNvPr id="82" name="Oval 81"/>
            <p:cNvSpPr/>
            <p:nvPr/>
          </p:nvSpPr>
          <p:spPr bwMode="auto">
            <a:xfrm>
              <a:off x="1639844"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84" name="Group 83"/>
            <p:cNvGrpSpPr/>
            <p:nvPr/>
          </p:nvGrpSpPr>
          <p:grpSpPr>
            <a:xfrm>
              <a:off x="1868842" y="3733302"/>
              <a:ext cx="253738" cy="389062"/>
              <a:chOff x="7198185" y="1881461"/>
              <a:chExt cx="166688" cy="255587"/>
            </a:xfrm>
          </p:grpSpPr>
          <p:sp>
            <p:nvSpPr>
              <p:cNvPr id="85" name="Freeform 112"/>
              <p:cNvSpPr>
                <a:spLocks/>
              </p:cNvSpPr>
              <p:nvPr/>
            </p:nvSpPr>
            <p:spPr bwMode="auto">
              <a:xfrm>
                <a:off x="7214060" y="1881461"/>
                <a:ext cx="134938" cy="112713"/>
              </a:xfrm>
              <a:custGeom>
                <a:avLst/>
                <a:gdLst>
                  <a:gd name="T0" fmla="*/ 36 w 36"/>
                  <a:gd name="T1" fmla="*/ 30 h 30"/>
                  <a:gd name="T2" fmla="*/ 36 w 36"/>
                  <a:gd name="T3" fmla="*/ 17 h 30"/>
                  <a:gd name="T4" fmla="*/ 36 w 36"/>
                  <a:gd name="T5" fmla="*/ 17 h 30"/>
                  <a:gd name="T6" fmla="*/ 18 w 36"/>
                  <a:gd name="T7" fmla="*/ 0 h 30"/>
                  <a:gd name="T8" fmla="*/ 0 w 36"/>
                  <a:gd name="T9" fmla="*/ 17 h 30"/>
                  <a:gd name="T10" fmla="*/ 0 w 36"/>
                  <a:gd name="T11" fmla="*/ 20 h 30"/>
                  <a:gd name="T12" fmla="*/ 0 w 36"/>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6" h="30">
                    <a:moveTo>
                      <a:pt x="36" y="30"/>
                    </a:moveTo>
                    <a:cubicBezTo>
                      <a:pt x="36" y="17"/>
                      <a:pt x="36" y="17"/>
                      <a:pt x="36" y="17"/>
                    </a:cubicBezTo>
                    <a:cubicBezTo>
                      <a:pt x="36" y="17"/>
                      <a:pt x="36" y="17"/>
                      <a:pt x="36" y="17"/>
                    </a:cubicBezTo>
                    <a:cubicBezTo>
                      <a:pt x="36" y="7"/>
                      <a:pt x="28" y="0"/>
                      <a:pt x="18" y="0"/>
                    </a:cubicBezTo>
                    <a:cubicBezTo>
                      <a:pt x="8" y="0"/>
                      <a:pt x="0" y="7"/>
                      <a:pt x="0" y="17"/>
                    </a:cubicBezTo>
                    <a:cubicBezTo>
                      <a:pt x="0" y="17"/>
                      <a:pt x="0" y="20"/>
                      <a:pt x="0" y="20"/>
                    </a:cubicBezTo>
                    <a:cubicBezTo>
                      <a:pt x="0" y="30"/>
                      <a:pt x="0" y="30"/>
                      <a:pt x="0" y="30"/>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074" b="1" i="0" u="none" strike="noStrike" kern="0" cap="none" spc="0" normalizeH="0" baseline="0" noProof="0">
                  <a:ln>
                    <a:noFill/>
                  </a:ln>
                  <a:solidFill>
                    <a:srgbClr val="FFFFFF"/>
                  </a:solidFill>
                  <a:effectLst/>
                  <a:uLnTx/>
                  <a:uFillTx/>
                  <a:latin typeface="Segoe UI Semilight"/>
                  <a:ea typeface="+mn-ea"/>
                  <a:cs typeface="+mn-cs"/>
                </a:endParaRPr>
              </a:p>
            </p:txBody>
          </p:sp>
          <p:sp>
            <p:nvSpPr>
              <p:cNvPr id="86" name="Freeform 113"/>
              <p:cNvSpPr>
                <a:spLocks noEditPoints="1"/>
              </p:cNvSpPr>
              <p:nvPr/>
            </p:nvSpPr>
            <p:spPr bwMode="auto">
              <a:xfrm>
                <a:off x="7198185" y="2016398"/>
                <a:ext cx="166688" cy="120650"/>
              </a:xfrm>
              <a:custGeom>
                <a:avLst/>
                <a:gdLst>
                  <a:gd name="T0" fmla="*/ 42 w 44"/>
                  <a:gd name="T1" fmla="*/ 0 h 32"/>
                  <a:gd name="T2" fmla="*/ 2 w 44"/>
                  <a:gd name="T3" fmla="*/ 0 h 32"/>
                  <a:gd name="T4" fmla="*/ 0 w 44"/>
                  <a:gd name="T5" fmla="*/ 2 h 32"/>
                  <a:gd name="T6" fmla="*/ 0 w 44"/>
                  <a:gd name="T7" fmla="*/ 30 h 32"/>
                  <a:gd name="T8" fmla="*/ 2 w 44"/>
                  <a:gd name="T9" fmla="*/ 32 h 32"/>
                  <a:gd name="T10" fmla="*/ 42 w 44"/>
                  <a:gd name="T11" fmla="*/ 32 h 32"/>
                  <a:gd name="T12" fmla="*/ 44 w 44"/>
                  <a:gd name="T13" fmla="*/ 30 h 32"/>
                  <a:gd name="T14" fmla="*/ 44 w 44"/>
                  <a:gd name="T15" fmla="*/ 2 h 32"/>
                  <a:gd name="T16" fmla="*/ 42 w 44"/>
                  <a:gd name="T17" fmla="*/ 0 h 32"/>
                  <a:gd name="T18" fmla="*/ 23 w 44"/>
                  <a:gd name="T19" fmla="*/ 15 h 32"/>
                  <a:gd name="T20" fmla="*/ 24 w 44"/>
                  <a:gd name="T21" fmla="*/ 20 h 32"/>
                  <a:gd name="T22" fmla="*/ 24 w 44"/>
                  <a:gd name="T23" fmla="*/ 21 h 32"/>
                  <a:gd name="T24" fmla="*/ 23 w 44"/>
                  <a:gd name="T25" fmla="*/ 21 h 32"/>
                  <a:gd name="T26" fmla="*/ 21 w 44"/>
                  <a:gd name="T27" fmla="*/ 21 h 32"/>
                  <a:gd name="T28" fmla="*/ 20 w 44"/>
                  <a:gd name="T29" fmla="*/ 21 h 32"/>
                  <a:gd name="T30" fmla="*/ 20 w 44"/>
                  <a:gd name="T31" fmla="*/ 20 h 32"/>
                  <a:gd name="T32" fmla="*/ 21 w 44"/>
                  <a:gd name="T33" fmla="*/ 15 h 32"/>
                  <a:gd name="T34" fmla="*/ 18 w 44"/>
                  <a:gd name="T35" fmla="*/ 12 h 32"/>
                  <a:gd name="T36" fmla="*/ 22 w 44"/>
                  <a:gd name="T37" fmla="*/ 8 h 32"/>
                  <a:gd name="T38" fmla="*/ 26 w 44"/>
                  <a:gd name="T39" fmla="*/ 12 h 32"/>
                  <a:gd name="T40" fmla="*/ 23 w 44"/>
                  <a:gd name="T41"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2">
                    <a:moveTo>
                      <a:pt x="42" y="0"/>
                    </a:moveTo>
                    <a:cubicBezTo>
                      <a:pt x="2" y="0"/>
                      <a:pt x="2" y="0"/>
                      <a:pt x="2" y="0"/>
                    </a:cubicBezTo>
                    <a:cubicBezTo>
                      <a:pt x="1" y="0"/>
                      <a:pt x="0" y="1"/>
                      <a:pt x="0" y="2"/>
                    </a:cubicBezTo>
                    <a:cubicBezTo>
                      <a:pt x="0" y="30"/>
                      <a:pt x="0" y="30"/>
                      <a:pt x="0" y="30"/>
                    </a:cubicBezTo>
                    <a:cubicBezTo>
                      <a:pt x="0" y="31"/>
                      <a:pt x="1" y="32"/>
                      <a:pt x="2" y="32"/>
                    </a:cubicBezTo>
                    <a:cubicBezTo>
                      <a:pt x="42" y="32"/>
                      <a:pt x="42" y="32"/>
                      <a:pt x="42" y="32"/>
                    </a:cubicBezTo>
                    <a:cubicBezTo>
                      <a:pt x="43" y="32"/>
                      <a:pt x="44" y="31"/>
                      <a:pt x="44" y="30"/>
                    </a:cubicBezTo>
                    <a:cubicBezTo>
                      <a:pt x="44" y="2"/>
                      <a:pt x="44" y="2"/>
                      <a:pt x="44" y="2"/>
                    </a:cubicBezTo>
                    <a:cubicBezTo>
                      <a:pt x="44" y="1"/>
                      <a:pt x="43" y="0"/>
                      <a:pt x="42" y="0"/>
                    </a:cubicBezTo>
                    <a:close/>
                    <a:moveTo>
                      <a:pt x="23" y="15"/>
                    </a:moveTo>
                    <a:cubicBezTo>
                      <a:pt x="24" y="20"/>
                      <a:pt x="24" y="20"/>
                      <a:pt x="24" y="20"/>
                    </a:cubicBezTo>
                    <a:cubicBezTo>
                      <a:pt x="24" y="20"/>
                      <a:pt x="24" y="21"/>
                      <a:pt x="24" y="21"/>
                    </a:cubicBezTo>
                    <a:cubicBezTo>
                      <a:pt x="24" y="21"/>
                      <a:pt x="24" y="21"/>
                      <a:pt x="23" y="21"/>
                    </a:cubicBezTo>
                    <a:cubicBezTo>
                      <a:pt x="21" y="21"/>
                      <a:pt x="21" y="21"/>
                      <a:pt x="21" y="21"/>
                    </a:cubicBezTo>
                    <a:cubicBezTo>
                      <a:pt x="20" y="21"/>
                      <a:pt x="20" y="21"/>
                      <a:pt x="20" y="21"/>
                    </a:cubicBezTo>
                    <a:cubicBezTo>
                      <a:pt x="20" y="21"/>
                      <a:pt x="20" y="20"/>
                      <a:pt x="20" y="20"/>
                    </a:cubicBezTo>
                    <a:cubicBezTo>
                      <a:pt x="21" y="15"/>
                      <a:pt x="21" y="15"/>
                      <a:pt x="21" y="15"/>
                    </a:cubicBezTo>
                    <a:cubicBezTo>
                      <a:pt x="19" y="14"/>
                      <a:pt x="18" y="13"/>
                      <a:pt x="18" y="12"/>
                    </a:cubicBezTo>
                    <a:cubicBezTo>
                      <a:pt x="18" y="10"/>
                      <a:pt x="20" y="8"/>
                      <a:pt x="22" y="8"/>
                    </a:cubicBezTo>
                    <a:cubicBezTo>
                      <a:pt x="24" y="8"/>
                      <a:pt x="26" y="10"/>
                      <a:pt x="26" y="12"/>
                    </a:cubicBezTo>
                    <a:cubicBezTo>
                      <a:pt x="26" y="13"/>
                      <a:pt x="25" y="14"/>
                      <a:pt x="23" y="15"/>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1074" b="1" i="0" u="none" strike="noStrike" kern="0" cap="none" spc="0" normalizeH="0" baseline="0" noProof="0">
                  <a:ln>
                    <a:noFill/>
                  </a:ln>
                  <a:solidFill>
                    <a:srgbClr val="FFFFFF"/>
                  </a:solidFill>
                  <a:effectLst/>
                  <a:uLnTx/>
                  <a:uFillTx/>
                  <a:latin typeface="Segoe UI Semilight"/>
                  <a:ea typeface="+mn-ea"/>
                  <a:cs typeface="+mn-cs"/>
                </a:endParaRPr>
              </a:p>
            </p:txBody>
          </p:sp>
        </p:grpSp>
      </p:grpSp>
      <p:grpSp>
        <p:nvGrpSpPr>
          <p:cNvPr id="87" name="Group 86"/>
          <p:cNvGrpSpPr/>
          <p:nvPr/>
        </p:nvGrpSpPr>
        <p:grpSpPr>
          <a:xfrm>
            <a:off x="5657374" y="4571124"/>
            <a:ext cx="892420" cy="892420"/>
            <a:chOff x="5777042" y="3594953"/>
            <a:chExt cx="701271" cy="701271"/>
          </a:xfrm>
        </p:grpSpPr>
        <p:sp>
          <p:nvSpPr>
            <p:cNvPr id="88" name="Oval 87"/>
            <p:cNvSpPr/>
            <p:nvPr/>
          </p:nvSpPr>
          <p:spPr bwMode="auto">
            <a:xfrm>
              <a:off x="57770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89" name="Group 88"/>
            <p:cNvGrpSpPr/>
            <p:nvPr/>
          </p:nvGrpSpPr>
          <p:grpSpPr>
            <a:xfrm>
              <a:off x="5911559" y="3785902"/>
              <a:ext cx="432238" cy="319374"/>
              <a:chOff x="698587" y="4421536"/>
              <a:chExt cx="1101644" cy="813989"/>
            </a:xfrm>
          </p:grpSpPr>
          <p:sp>
            <p:nvSpPr>
              <p:cNvPr id="90" name="Freeform 152"/>
              <p:cNvSpPr>
                <a:spLocks/>
              </p:cNvSpPr>
              <p:nvPr/>
            </p:nvSpPr>
            <p:spPr bwMode="auto">
              <a:xfrm>
                <a:off x="698587" y="4482761"/>
                <a:ext cx="507979" cy="575298"/>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91" name="Freeform 153"/>
              <p:cNvSpPr>
                <a:spLocks/>
              </p:cNvSpPr>
              <p:nvPr/>
            </p:nvSpPr>
            <p:spPr bwMode="auto">
              <a:xfrm>
                <a:off x="992364" y="4421536"/>
                <a:ext cx="807867" cy="813989"/>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grpSp>
      </p:grpSp>
      <p:grpSp>
        <p:nvGrpSpPr>
          <p:cNvPr id="92" name="Group 91"/>
          <p:cNvGrpSpPr/>
          <p:nvPr/>
        </p:nvGrpSpPr>
        <p:grpSpPr>
          <a:xfrm>
            <a:off x="8004627" y="4571126"/>
            <a:ext cx="892420" cy="892420"/>
            <a:chOff x="7845642" y="3594953"/>
            <a:chExt cx="701271" cy="701271"/>
          </a:xfrm>
        </p:grpSpPr>
        <p:sp>
          <p:nvSpPr>
            <p:cNvPr id="93" name="Oval 92"/>
            <p:cNvSpPr/>
            <p:nvPr/>
          </p:nvSpPr>
          <p:spPr bwMode="auto">
            <a:xfrm>
              <a:off x="7845642"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94" name="Group 93"/>
            <p:cNvGrpSpPr/>
            <p:nvPr/>
          </p:nvGrpSpPr>
          <p:grpSpPr>
            <a:xfrm>
              <a:off x="8028210" y="3769396"/>
              <a:ext cx="336135" cy="352385"/>
              <a:chOff x="7463658" y="4062450"/>
              <a:chExt cx="370689" cy="392494"/>
            </a:xfrm>
          </p:grpSpPr>
          <p:sp>
            <p:nvSpPr>
              <p:cNvPr id="95" name="Oval 94"/>
              <p:cNvSpPr>
                <a:spLocks noChangeArrowheads="1"/>
              </p:cNvSpPr>
              <p:nvPr/>
            </p:nvSpPr>
            <p:spPr bwMode="auto">
              <a:xfrm>
                <a:off x="7607578" y="4186739"/>
                <a:ext cx="82860" cy="80680"/>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6" name="Oval 95"/>
              <p:cNvSpPr>
                <a:spLocks noChangeArrowheads="1"/>
              </p:cNvSpPr>
              <p:nvPr/>
            </p:nvSpPr>
            <p:spPr bwMode="auto">
              <a:xfrm>
                <a:off x="7701341" y="4335015"/>
                <a:ext cx="23986" cy="26166"/>
              </a:xfrm>
              <a:prstGeom prst="ellipse">
                <a:avLst/>
              </a:pr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7" name="Line 342"/>
              <p:cNvSpPr>
                <a:spLocks noChangeShapeType="1"/>
              </p:cNvSpPr>
              <p:nvPr/>
            </p:nvSpPr>
            <p:spPr bwMode="auto">
              <a:xfrm>
                <a:off x="7690437" y="4206363"/>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8" name="Line 343"/>
              <p:cNvSpPr>
                <a:spLocks noChangeShapeType="1"/>
              </p:cNvSpPr>
              <p:nvPr/>
            </p:nvSpPr>
            <p:spPr bwMode="auto">
              <a:xfrm>
                <a:off x="7690437" y="4247794"/>
                <a:ext cx="102485" cy="0"/>
              </a:xfrm>
              <a:prstGeom prst="line">
                <a:avLst/>
              </a:prstGeom>
              <a:noFill/>
              <a:ln w="12700" cap="rnd">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99" name="Freeform 512"/>
              <p:cNvSpPr>
                <a:spLocks/>
              </p:cNvSpPr>
              <p:nvPr/>
            </p:nvSpPr>
            <p:spPr bwMode="auto">
              <a:xfrm>
                <a:off x="7463658" y="4062450"/>
                <a:ext cx="370689" cy="392494"/>
              </a:xfrm>
              <a:custGeom>
                <a:avLst/>
                <a:gdLst>
                  <a:gd name="T0" fmla="*/ 70 w 72"/>
                  <a:gd name="T1" fmla="*/ 0 h 76"/>
                  <a:gd name="T2" fmla="*/ 7 w 72"/>
                  <a:gd name="T3" fmla="*/ 0 h 76"/>
                  <a:gd name="T4" fmla="*/ 5 w 72"/>
                  <a:gd name="T5" fmla="*/ 2 h 76"/>
                  <a:gd name="T6" fmla="*/ 2 w 72"/>
                  <a:gd name="T7" fmla="*/ 5 h 76"/>
                  <a:gd name="T8" fmla="*/ 0 w 72"/>
                  <a:gd name="T9" fmla="*/ 7 h 76"/>
                  <a:gd name="T10" fmla="*/ 0 w 72"/>
                  <a:gd name="T11" fmla="*/ 17 h 76"/>
                  <a:gd name="T12" fmla="*/ 2 w 72"/>
                  <a:gd name="T13" fmla="*/ 19 h 76"/>
                  <a:gd name="T14" fmla="*/ 5 w 72"/>
                  <a:gd name="T15" fmla="*/ 21 h 76"/>
                  <a:gd name="T16" fmla="*/ 5 w 72"/>
                  <a:gd name="T17" fmla="*/ 55 h 76"/>
                  <a:gd name="T18" fmla="*/ 2 w 72"/>
                  <a:gd name="T19" fmla="*/ 57 h 76"/>
                  <a:gd name="T20" fmla="*/ 0 w 72"/>
                  <a:gd name="T21" fmla="*/ 59 h 76"/>
                  <a:gd name="T22" fmla="*/ 0 w 72"/>
                  <a:gd name="T23" fmla="*/ 69 h 76"/>
                  <a:gd name="T24" fmla="*/ 2 w 72"/>
                  <a:gd name="T25" fmla="*/ 71 h 76"/>
                  <a:gd name="T26" fmla="*/ 5 w 72"/>
                  <a:gd name="T27" fmla="*/ 74 h 76"/>
                  <a:gd name="T28" fmla="*/ 7 w 72"/>
                  <a:gd name="T29" fmla="*/ 76 h 76"/>
                  <a:gd name="T30" fmla="*/ 70 w 72"/>
                  <a:gd name="T31" fmla="*/ 76 h 76"/>
                  <a:gd name="T32" fmla="*/ 72 w 72"/>
                  <a:gd name="T33" fmla="*/ 74 h 76"/>
                  <a:gd name="T34" fmla="*/ 72 w 72"/>
                  <a:gd name="T35" fmla="*/ 2 h 76"/>
                  <a:gd name="T36" fmla="*/ 70 w 72"/>
                  <a:gd name="T3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76">
                    <a:moveTo>
                      <a:pt x="70" y="0"/>
                    </a:moveTo>
                    <a:cubicBezTo>
                      <a:pt x="7" y="0"/>
                      <a:pt x="7" y="0"/>
                      <a:pt x="7" y="0"/>
                    </a:cubicBezTo>
                    <a:cubicBezTo>
                      <a:pt x="6" y="0"/>
                      <a:pt x="5" y="1"/>
                      <a:pt x="5" y="2"/>
                    </a:cubicBezTo>
                    <a:cubicBezTo>
                      <a:pt x="5" y="4"/>
                      <a:pt x="4" y="5"/>
                      <a:pt x="2" y="5"/>
                    </a:cubicBezTo>
                    <a:cubicBezTo>
                      <a:pt x="1" y="5"/>
                      <a:pt x="0" y="6"/>
                      <a:pt x="0" y="7"/>
                    </a:cubicBezTo>
                    <a:cubicBezTo>
                      <a:pt x="0" y="17"/>
                      <a:pt x="0" y="17"/>
                      <a:pt x="0" y="17"/>
                    </a:cubicBezTo>
                    <a:cubicBezTo>
                      <a:pt x="0" y="18"/>
                      <a:pt x="1" y="19"/>
                      <a:pt x="2" y="19"/>
                    </a:cubicBezTo>
                    <a:cubicBezTo>
                      <a:pt x="4" y="19"/>
                      <a:pt x="5" y="20"/>
                      <a:pt x="5" y="21"/>
                    </a:cubicBezTo>
                    <a:cubicBezTo>
                      <a:pt x="5" y="55"/>
                      <a:pt x="5" y="55"/>
                      <a:pt x="5" y="55"/>
                    </a:cubicBezTo>
                    <a:cubicBezTo>
                      <a:pt x="5" y="56"/>
                      <a:pt x="4" y="57"/>
                      <a:pt x="2" y="57"/>
                    </a:cubicBezTo>
                    <a:cubicBezTo>
                      <a:pt x="1" y="57"/>
                      <a:pt x="0" y="58"/>
                      <a:pt x="0" y="59"/>
                    </a:cubicBezTo>
                    <a:cubicBezTo>
                      <a:pt x="0" y="69"/>
                      <a:pt x="0" y="69"/>
                      <a:pt x="0" y="69"/>
                    </a:cubicBezTo>
                    <a:cubicBezTo>
                      <a:pt x="0" y="70"/>
                      <a:pt x="1" y="71"/>
                      <a:pt x="2" y="71"/>
                    </a:cubicBezTo>
                    <a:cubicBezTo>
                      <a:pt x="4" y="71"/>
                      <a:pt x="5" y="72"/>
                      <a:pt x="5" y="74"/>
                    </a:cubicBezTo>
                    <a:cubicBezTo>
                      <a:pt x="5" y="75"/>
                      <a:pt x="6" y="76"/>
                      <a:pt x="7" y="76"/>
                    </a:cubicBezTo>
                    <a:cubicBezTo>
                      <a:pt x="70" y="76"/>
                      <a:pt x="70" y="76"/>
                      <a:pt x="70" y="76"/>
                    </a:cubicBezTo>
                    <a:cubicBezTo>
                      <a:pt x="71" y="76"/>
                      <a:pt x="72" y="75"/>
                      <a:pt x="72" y="74"/>
                    </a:cubicBezTo>
                    <a:cubicBezTo>
                      <a:pt x="72" y="2"/>
                      <a:pt x="72" y="2"/>
                      <a:pt x="72" y="2"/>
                    </a:cubicBezTo>
                    <a:cubicBezTo>
                      <a:pt x="72" y="1"/>
                      <a:pt x="71" y="0"/>
                      <a:pt x="70" y="0"/>
                    </a:cubicBez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sp>
            <p:nvSpPr>
              <p:cNvPr id="100" name="Freeform 513"/>
              <p:cNvSpPr>
                <a:spLocks/>
              </p:cNvSpPr>
              <p:nvPr/>
            </p:nvSpPr>
            <p:spPr bwMode="auto">
              <a:xfrm>
                <a:off x="7524706" y="4103878"/>
                <a:ext cx="268205" cy="309634"/>
              </a:xfrm>
              <a:custGeom>
                <a:avLst/>
                <a:gdLst>
                  <a:gd name="T0" fmla="*/ 52 w 52"/>
                  <a:gd name="T1" fmla="*/ 58 h 60"/>
                  <a:gd name="T2" fmla="*/ 50 w 52"/>
                  <a:gd name="T3" fmla="*/ 60 h 60"/>
                  <a:gd name="T4" fmla="*/ 2 w 52"/>
                  <a:gd name="T5" fmla="*/ 60 h 60"/>
                  <a:gd name="T6" fmla="*/ 0 w 52"/>
                  <a:gd name="T7" fmla="*/ 58 h 60"/>
                  <a:gd name="T8" fmla="*/ 0 w 52"/>
                  <a:gd name="T9" fmla="*/ 2 h 60"/>
                  <a:gd name="T10" fmla="*/ 2 w 52"/>
                  <a:gd name="T11" fmla="*/ 0 h 60"/>
                  <a:gd name="T12" fmla="*/ 50 w 52"/>
                  <a:gd name="T13" fmla="*/ 0 h 60"/>
                  <a:gd name="T14" fmla="*/ 52 w 52"/>
                  <a:gd name="T15" fmla="*/ 2 h 60"/>
                  <a:gd name="T16" fmla="*/ 52 w 52"/>
                  <a:gd name="T17"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60">
                    <a:moveTo>
                      <a:pt x="52" y="58"/>
                    </a:moveTo>
                    <a:cubicBezTo>
                      <a:pt x="52" y="59"/>
                      <a:pt x="51" y="60"/>
                      <a:pt x="50" y="60"/>
                    </a:cubicBezTo>
                    <a:cubicBezTo>
                      <a:pt x="2" y="60"/>
                      <a:pt x="2" y="60"/>
                      <a:pt x="2" y="60"/>
                    </a:cubicBezTo>
                    <a:cubicBezTo>
                      <a:pt x="1" y="60"/>
                      <a:pt x="0" y="59"/>
                      <a:pt x="0" y="58"/>
                    </a:cubicBezTo>
                    <a:cubicBezTo>
                      <a:pt x="0" y="2"/>
                      <a:pt x="0" y="2"/>
                      <a:pt x="0" y="2"/>
                    </a:cubicBezTo>
                    <a:cubicBezTo>
                      <a:pt x="0" y="1"/>
                      <a:pt x="1" y="0"/>
                      <a:pt x="2" y="0"/>
                    </a:cubicBezTo>
                    <a:cubicBezTo>
                      <a:pt x="50" y="0"/>
                      <a:pt x="50" y="0"/>
                      <a:pt x="50" y="0"/>
                    </a:cubicBezTo>
                    <a:cubicBezTo>
                      <a:pt x="51" y="0"/>
                      <a:pt x="52" y="1"/>
                      <a:pt x="52" y="2"/>
                    </a:cubicBezTo>
                    <a:lnTo>
                      <a:pt x="52" y="58"/>
                    </a:lnTo>
                    <a:close/>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FFFFFF"/>
                  </a:solidFill>
                  <a:effectLst/>
                  <a:uLnTx/>
                  <a:uFillTx/>
                  <a:latin typeface="Segoe UI Semilight"/>
                  <a:ea typeface="+mn-ea"/>
                  <a:cs typeface="+mn-cs"/>
                </a:endParaRPr>
              </a:p>
            </p:txBody>
          </p:sp>
        </p:grpSp>
      </p:grpSp>
      <p:grpSp>
        <p:nvGrpSpPr>
          <p:cNvPr id="101" name="Group 100"/>
          <p:cNvGrpSpPr/>
          <p:nvPr/>
        </p:nvGrpSpPr>
        <p:grpSpPr>
          <a:xfrm>
            <a:off x="3310123" y="4571126"/>
            <a:ext cx="892420" cy="892420"/>
            <a:chOff x="3708443" y="3594953"/>
            <a:chExt cx="701271" cy="701271"/>
          </a:xfrm>
        </p:grpSpPr>
        <p:sp>
          <p:nvSpPr>
            <p:cNvPr id="102" name="Oval 101"/>
            <p:cNvSpPr/>
            <p:nvPr/>
          </p:nvSpPr>
          <p:spPr bwMode="auto">
            <a:xfrm>
              <a:off x="3708443" y="3594953"/>
              <a:ext cx="701271" cy="70127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183" tIns="143346" rIns="179183" bIns="143346" numCol="1" spcCol="0" rtlCol="0" fromWordArt="0" anchor="t" anchorCtr="0" forceAA="0" compatLnSpc="1">
              <a:prstTxWarp prst="textNoShape">
                <a:avLst/>
              </a:prstTxWarp>
              <a:noAutofit/>
            </a:bodyPr>
            <a:lstStyle/>
            <a:p>
              <a:pPr marL="0" marR="0" lvl="0" indent="0" algn="ctr" defTabSz="913400"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03" name="Group 102"/>
            <p:cNvGrpSpPr/>
            <p:nvPr/>
          </p:nvGrpSpPr>
          <p:grpSpPr>
            <a:xfrm>
              <a:off x="3901292" y="3777530"/>
              <a:ext cx="315573" cy="371629"/>
              <a:chOff x="1778470" y="6292845"/>
              <a:chExt cx="241300" cy="284163"/>
            </a:xfrm>
          </p:grpSpPr>
          <p:sp>
            <p:nvSpPr>
              <p:cNvPr id="104" name="Freeform 79"/>
              <p:cNvSpPr>
                <a:spLocks/>
              </p:cNvSpPr>
              <p:nvPr/>
            </p:nvSpPr>
            <p:spPr bwMode="auto">
              <a:xfrm>
                <a:off x="1778470" y="6292845"/>
                <a:ext cx="241300" cy="284163"/>
              </a:xfrm>
              <a:custGeom>
                <a:avLst/>
                <a:gdLst>
                  <a:gd name="T0" fmla="*/ 63 w 64"/>
                  <a:gd name="T1" fmla="*/ 4 h 76"/>
                  <a:gd name="T2" fmla="*/ 64 w 64"/>
                  <a:gd name="T3" fmla="*/ 6 h 76"/>
                  <a:gd name="T4" fmla="*/ 64 w 64"/>
                  <a:gd name="T5" fmla="*/ 38 h 76"/>
                  <a:gd name="T6" fmla="*/ 33 w 64"/>
                  <a:gd name="T7" fmla="*/ 76 h 76"/>
                  <a:gd name="T8" fmla="*/ 31 w 64"/>
                  <a:gd name="T9" fmla="*/ 76 h 76"/>
                  <a:gd name="T10" fmla="*/ 0 w 64"/>
                  <a:gd name="T11" fmla="*/ 38 h 76"/>
                  <a:gd name="T12" fmla="*/ 0 w 64"/>
                  <a:gd name="T13" fmla="*/ 6 h 76"/>
                  <a:gd name="T14" fmla="*/ 1 w 64"/>
                  <a:gd name="T15" fmla="*/ 4 h 76"/>
                  <a:gd name="T16" fmla="*/ 32 w 64"/>
                  <a:gd name="T17" fmla="*/ 0 h 76"/>
                  <a:gd name="T18" fmla="*/ 63 w 64"/>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76">
                    <a:moveTo>
                      <a:pt x="63" y="4"/>
                    </a:moveTo>
                    <a:cubicBezTo>
                      <a:pt x="64" y="4"/>
                      <a:pt x="64" y="5"/>
                      <a:pt x="64" y="6"/>
                    </a:cubicBezTo>
                    <a:cubicBezTo>
                      <a:pt x="64" y="6"/>
                      <a:pt x="64" y="29"/>
                      <a:pt x="64" y="38"/>
                    </a:cubicBezTo>
                    <a:cubicBezTo>
                      <a:pt x="64" y="57"/>
                      <a:pt x="33" y="76"/>
                      <a:pt x="33" y="76"/>
                    </a:cubicBezTo>
                    <a:cubicBezTo>
                      <a:pt x="32" y="76"/>
                      <a:pt x="32" y="76"/>
                      <a:pt x="31" y="76"/>
                    </a:cubicBezTo>
                    <a:cubicBezTo>
                      <a:pt x="31" y="76"/>
                      <a:pt x="0" y="57"/>
                      <a:pt x="0" y="38"/>
                    </a:cubicBezTo>
                    <a:cubicBezTo>
                      <a:pt x="0" y="29"/>
                      <a:pt x="0" y="6"/>
                      <a:pt x="0" y="6"/>
                    </a:cubicBezTo>
                    <a:cubicBezTo>
                      <a:pt x="0" y="5"/>
                      <a:pt x="0" y="4"/>
                      <a:pt x="1" y="4"/>
                    </a:cubicBezTo>
                    <a:cubicBezTo>
                      <a:pt x="1" y="4"/>
                      <a:pt x="6" y="0"/>
                      <a:pt x="32" y="0"/>
                    </a:cubicBezTo>
                    <a:cubicBezTo>
                      <a:pt x="58" y="0"/>
                      <a:pt x="63" y="4"/>
                      <a:pt x="63" y="4"/>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5" name="Freeform 80"/>
              <p:cNvSpPr>
                <a:spLocks/>
              </p:cNvSpPr>
              <p:nvPr/>
            </p:nvSpPr>
            <p:spPr bwMode="auto">
              <a:xfrm>
                <a:off x="1808633" y="6321423"/>
                <a:ext cx="153988" cy="147638"/>
              </a:xfrm>
              <a:custGeom>
                <a:avLst/>
                <a:gdLst>
                  <a:gd name="T0" fmla="*/ 41 w 41"/>
                  <a:gd name="T1" fmla="*/ 1 h 39"/>
                  <a:gd name="T2" fmla="*/ 24 w 41"/>
                  <a:gd name="T3" fmla="*/ 0 h 39"/>
                  <a:gd name="T4" fmla="*/ 0 w 41"/>
                  <a:gd name="T5" fmla="*/ 4 h 39"/>
                  <a:gd name="T6" fmla="*/ 0 w 41"/>
                  <a:gd name="T7" fmla="*/ 29 h 39"/>
                  <a:gd name="T8" fmla="*/ 4 w 41"/>
                  <a:gd name="T9" fmla="*/ 39 h 39"/>
                  <a:gd name="T10" fmla="*/ 23 w 41"/>
                  <a:gd name="T11" fmla="*/ 22 h 39"/>
                  <a:gd name="T12" fmla="*/ 41 w 41"/>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41" h="39">
                    <a:moveTo>
                      <a:pt x="41" y="1"/>
                    </a:moveTo>
                    <a:cubicBezTo>
                      <a:pt x="37" y="1"/>
                      <a:pt x="32" y="0"/>
                      <a:pt x="24" y="0"/>
                    </a:cubicBezTo>
                    <a:cubicBezTo>
                      <a:pt x="5" y="0"/>
                      <a:pt x="0" y="4"/>
                      <a:pt x="0" y="4"/>
                    </a:cubicBezTo>
                    <a:cubicBezTo>
                      <a:pt x="0" y="4"/>
                      <a:pt x="0" y="21"/>
                      <a:pt x="0" y="29"/>
                    </a:cubicBezTo>
                    <a:cubicBezTo>
                      <a:pt x="0" y="32"/>
                      <a:pt x="1" y="36"/>
                      <a:pt x="4" y="39"/>
                    </a:cubicBezTo>
                    <a:cubicBezTo>
                      <a:pt x="4" y="39"/>
                      <a:pt x="6" y="39"/>
                      <a:pt x="23" y="22"/>
                    </a:cubicBezTo>
                    <a:cubicBezTo>
                      <a:pt x="40" y="5"/>
                      <a:pt x="41" y="1"/>
                      <a:pt x="41" y="1"/>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sp>
            <p:nvSpPr>
              <p:cNvPr id="106" name="Freeform 81"/>
              <p:cNvSpPr>
                <a:spLocks/>
              </p:cNvSpPr>
              <p:nvPr/>
            </p:nvSpPr>
            <p:spPr bwMode="auto">
              <a:xfrm>
                <a:off x="1846731" y="6351586"/>
                <a:ext cx="142875" cy="184150"/>
              </a:xfrm>
              <a:custGeom>
                <a:avLst/>
                <a:gdLst>
                  <a:gd name="T0" fmla="*/ 0 w 38"/>
                  <a:gd name="T1" fmla="*/ 38 h 49"/>
                  <a:gd name="T2" fmla="*/ 14 w 38"/>
                  <a:gd name="T3" fmla="*/ 49 h 49"/>
                  <a:gd name="T4" fmla="*/ 38 w 38"/>
                  <a:gd name="T5" fmla="*/ 21 h 49"/>
                  <a:gd name="T6" fmla="*/ 38 w 38"/>
                  <a:gd name="T7" fmla="*/ 0 h 49"/>
                  <a:gd name="T8" fmla="*/ 19 w 38"/>
                  <a:gd name="T9" fmla="*/ 21 h 49"/>
                  <a:gd name="T10" fmla="*/ 0 w 38"/>
                  <a:gd name="T11" fmla="*/ 38 h 49"/>
                </a:gdLst>
                <a:ahLst/>
                <a:cxnLst>
                  <a:cxn ang="0">
                    <a:pos x="T0" y="T1"/>
                  </a:cxn>
                  <a:cxn ang="0">
                    <a:pos x="T2" y="T3"/>
                  </a:cxn>
                  <a:cxn ang="0">
                    <a:pos x="T4" y="T5"/>
                  </a:cxn>
                  <a:cxn ang="0">
                    <a:pos x="T6" y="T7"/>
                  </a:cxn>
                  <a:cxn ang="0">
                    <a:pos x="T8" y="T9"/>
                  </a:cxn>
                  <a:cxn ang="0">
                    <a:pos x="T10" y="T11"/>
                  </a:cxn>
                </a:cxnLst>
                <a:rect l="0" t="0" r="r" b="b"/>
                <a:pathLst>
                  <a:path w="38" h="49">
                    <a:moveTo>
                      <a:pt x="0" y="38"/>
                    </a:moveTo>
                    <a:cubicBezTo>
                      <a:pt x="6" y="45"/>
                      <a:pt x="14" y="49"/>
                      <a:pt x="14" y="49"/>
                    </a:cubicBezTo>
                    <a:cubicBezTo>
                      <a:pt x="14" y="49"/>
                      <a:pt x="38" y="35"/>
                      <a:pt x="38" y="21"/>
                    </a:cubicBezTo>
                    <a:cubicBezTo>
                      <a:pt x="38" y="16"/>
                      <a:pt x="38" y="6"/>
                      <a:pt x="38" y="0"/>
                    </a:cubicBezTo>
                    <a:cubicBezTo>
                      <a:pt x="38" y="0"/>
                      <a:pt x="36" y="5"/>
                      <a:pt x="19" y="21"/>
                    </a:cubicBezTo>
                    <a:cubicBezTo>
                      <a:pt x="3" y="37"/>
                      <a:pt x="0" y="38"/>
                      <a:pt x="0" y="38"/>
                    </a:cubicBezTo>
                    <a:close/>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895870" rtl="0" eaLnBrk="1" fontAlgn="auto" latinLnBrk="0" hangingPunct="1">
                  <a:lnSpc>
                    <a:spcPct val="100000"/>
                  </a:lnSpc>
                  <a:spcBef>
                    <a:spcPts val="0"/>
                  </a:spcBef>
                  <a:spcAft>
                    <a:spcPts val="0"/>
                  </a:spcAft>
                  <a:buClrTx/>
                  <a:buSzTx/>
                  <a:buFontTx/>
                  <a:buNone/>
                  <a:tabLst/>
                  <a:defRPr/>
                </a:pPr>
                <a:endParaRPr kumimoji="0" lang="en-US" sz="2353" b="0" i="0" u="none" strike="noStrike" kern="0" cap="none" spc="0" normalizeH="0" baseline="0" noProof="0">
                  <a:ln>
                    <a:noFill/>
                  </a:ln>
                  <a:solidFill>
                    <a:srgbClr val="505050"/>
                  </a:solidFill>
                  <a:effectLst/>
                  <a:uLnTx/>
                  <a:uFillTx/>
                  <a:latin typeface="Segoe UI Semilight"/>
                  <a:ea typeface="+mn-ea"/>
                  <a:cs typeface="+mn-cs"/>
                </a:endParaRPr>
              </a:p>
            </p:txBody>
          </p:sp>
        </p:grpSp>
      </p:grpSp>
      <p:sp>
        <p:nvSpPr>
          <p:cNvPr id="107" name="TextBox 106"/>
          <p:cNvSpPr txBox="1"/>
          <p:nvPr/>
        </p:nvSpPr>
        <p:spPr>
          <a:xfrm>
            <a:off x="9708822" y="5519110"/>
            <a:ext cx="2178529" cy="671858"/>
          </a:xfrm>
          <a:prstGeom prst="rect">
            <a:avLst/>
          </a:prstGeom>
        </p:spPr>
        <p:txBody>
          <a:bodyPr vert="horz" wrap="square" lIns="91375" tIns="91375" rIns="91375" bIns="91375" rtlCol="0" anchor="ctr">
            <a:no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Breach detection investigation &amp; response</a:t>
            </a:r>
          </a:p>
        </p:txBody>
      </p:sp>
      <p:sp>
        <p:nvSpPr>
          <p:cNvPr id="108" name="TextBox 107"/>
          <p:cNvSpPr txBox="1"/>
          <p:nvPr/>
        </p:nvSpPr>
        <p:spPr>
          <a:xfrm>
            <a:off x="519463" y="5558945"/>
            <a:ext cx="1779238"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Device protection</a:t>
            </a:r>
          </a:p>
        </p:txBody>
      </p:sp>
      <p:sp>
        <p:nvSpPr>
          <p:cNvPr id="109" name="TextBox 108"/>
          <p:cNvSpPr txBox="1"/>
          <p:nvPr/>
        </p:nvSpPr>
        <p:spPr>
          <a:xfrm>
            <a:off x="5175343" y="5558945"/>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Identity protection</a:t>
            </a:r>
          </a:p>
        </p:txBody>
      </p:sp>
      <p:sp>
        <p:nvSpPr>
          <p:cNvPr id="110" name="TextBox 109"/>
          <p:cNvSpPr txBox="1"/>
          <p:nvPr/>
        </p:nvSpPr>
        <p:spPr>
          <a:xfrm>
            <a:off x="7522595" y="5558945"/>
            <a:ext cx="1856481"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Information protection</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11" name="TextBox 110"/>
          <p:cNvSpPr txBox="1"/>
          <p:nvPr/>
        </p:nvSpPr>
        <p:spPr>
          <a:xfrm>
            <a:off x="2927967" y="5558945"/>
            <a:ext cx="1656734" cy="425657"/>
          </a:xfrm>
          <a:prstGeom prst="rect">
            <a:avLst/>
          </a:prstGeom>
        </p:spPr>
        <p:txBody>
          <a:bodyPr vert="horz" wrap="square" lIns="91375" tIns="91375" rIns="91375" bIns="91375" rtlCol="0" anchor="t">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Threat resistance</a:t>
            </a:r>
          </a:p>
        </p:txBody>
      </p:sp>
      <p:grpSp>
        <p:nvGrpSpPr>
          <p:cNvPr id="112" name="Group 111"/>
          <p:cNvGrpSpPr/>
          <p:nvPr/>
        </p:nvGrpSpPr>
        <p:grpSpPr>
          <a:xfrm>
            <a:off x="9675483" y="6378631"/>
            <a:ext cx="2243154" cy="280516"/>
            <a:chOff x="9300056" y="1970338"/>
            <a:chExt cx="1984878" cy="248219"/>
          </a:xfrm>
        </p:grpSpPr>
        <p:cxnSp>
          <p:nvCxnSpPr>
            <p:cNvPr id="113" name="Straight Arrow Connector 112"/>
            <p:cNvCxnSpPr/>
            <p:nvPr/>
          </p:nvCxnSpPr>
          <p:spPr>
            <a:xfrm>
              <a:off x="9300056" y="2190650"/>
              <a:ext cx="1984878" cy="0"/>
            </a:xfrm>
            <a:prstGeom prst="straightConnector1">
              <a:avLst/>
            </a:prstGeom>
            <a:noFill/>
            <a:ln w="38100" cap="flat" cmpd="sng" algn="ctr">
              <a:solidFill>
                <a:srgbClr val="333333"/>
              </a:solidFill>
              <a:prstDash val="solid"/>
              <a:headEnd type="none"/>
              <a:tailEnd type="triangle"/>
            </a:ln>
            <a:effectLst/>
          </p:spPr>
        </p:cxnSp>
        <p:sp>
          <p:nvSpPr>
            <p:cNvPr id="114" name="TextBox 113"/>
            <p:cNvSpPr txBox="1"/>
            <p:nvPr/>
          </p:nvSpPr>
          <p:spPr>
            <a:xfrm>
              <a:off x="9300056" y="1970338"/>
              <a:ext cx="1897543" cy="248219"/>
            </a:xfrm>
            <a:prstGeom prst="rect">
              <a:avLst/>
            </a:prstGeom>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light" charset="0"/>
                  <a:ea typeface="Segoe UI Semilight" charset="0"/>
                  <a:cs typeface="Segoe UI Semilight" charset="0"/>
                </a:rPr>
                <a:t>POST-BREACH</a:t>
              </a:r>
            </a:p>
          </p:txBody>
        </p:sp>
      </p:grpSp>
      <p:grpSp>
        <p:nvGrpSpPr>
          <p:cNvPr id="115" name="Group 114"/>
          <p:cNvGrpSpPr/>
          <p:nvPr/>
        </p:nvGrpSpPr>
        <p:grpSpPr>
          <a:xfrm>
            <a:off x="283387" y="6378631"/>
            <a:ext cx="9284713" cy="280517"/>
            <a:chOff x="1030845" y="2163717"/>
            <a:chExt cx="8380412" cy="253196"/>
          </a:xfrm>
        </p:grpSpPr>
        <p:sp>
          <p:nvSpPr>
            <p:cNvPr id="116" name="TextBox 115"/>
            <p:cNvSpPr txBox="1"/>
            <p:nvPr/>
          </p:nvSpPr>
          <p:spPr>
            <a:xfrm>
              <a:off x="1030845" y="2163717"/>
              <a:ext cx="8293239" cy="253196"/>
            </a:xfrm>
            <a:prstGeom prst="rect">
              <a:avLst/>
            </a:prstGeom>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00" b="0" i="0" u="none" strike="noStrike" kern="0" cap="none" spc="0" normalizeH="0" baseline="0" noProof="0">
                  <a:ln>
                    <a:noFill/>
                  </a:ln>
                  <a:solidFill>
                    <a:srgbClr val="505050"/>
                  </a:solidFill>
                  <a:effectLst/>
                  <a:uLnTx/>
                  <a:uFillTx/>
                  <a:latin typeface="Segoe UI Semilight" charset="0"/>
                  <a:ea typeface="Segoe UI Semilight" charset="0"/>
                  <a:cs typeface="Segoe UI Semilight" charset="0"/>
                </a:rPr>
                <a:t>PRE-BREACH</a:t>
              </a:r>
            </a:p>
          </p:txBody>
        </p:sp>
        <p:cxnSp>
          <p:nvCxnSpPr>
            <p:cNvPr id="117" name="Straight Arrow Connector 116"/>
            <p:cNvCxnSpPr/>
            <p:nvPr/>
          </p:nvCxnSpPr>
          <p:spPr>
            <a:xfrm>
              <a:off x="1031449" y="2388446"/>
              <a:ext cx="8379808" cy="0"/>
            </a:xfrm>
            <a:prstGeom prst="straightConnector1">
              <a:avLst/>
            </a:prstGeom>
            <a:noFill/>
            <a:ln w="38100" cap="flat" cmpd="sng" algn="ctr">
              <a:solidFill>
                <a:srgbClr val="737373"/>
              </a:solidFill>
              <a:prstDash val="solid"/>
              <a:headEnd type="none"/>
              <a:tailEnd type="triangle"/>
            </a:ln>
            <a:effectLst/>
          </p:spPr>
        </p:cxnSp>
      </p:grpSp>
      <p:sp>
        <p:nvSpPr>
          <p:cNvPr id="70" name="Rectangle 69"/>
          <p:cNvSpPr/>
          <p:nvPr/>
        </p:nvSpPr>
        <p:spPr bwMode="auto">
          <a:xfrm>
            <a:off x="2634146" y="1378683"/>
            <a:ext cx="2240426" cy="659795"/>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noAutofit/>
          </a:bodyPr>
          <a:lstStyle/>
          <a:p>
            <a:pPr marL="0" marR="0" lvl="0" indent="0" algn="l" defTabSz="913751" rtl="0" eaLnBrk="1" fontAlgn="base" latinLnBrk="0" hangingPunct="1">
              <a:lnSpc>
                <a:spcPct val="80000"/>
              </a:lnSpc>
              <a:spcBef>
                <a:spcPct val="0"/>
              </a:spcBef>
              <a:spcAft>
                <a:spcPct val="0"/>
              </a:spcAft>
              <a:buClrTx/>
              <a:buSzTx/>
              <a:buFontTx/>
              <a:buNone/>
              <a:tabLst/>
              <a:defRPr/>
            </a:pPr>
            <a:r>
              <a:rPr kumimoji="0" lang="en-US" sz="1371"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Surface Enterprise Management Mode (SEMM)</a:t>
            </a:r>
          </a:p>
        </p:txBody>
      </p:sp>
      <p:sp>
        <p:nvSpPr>
          <p:cNvPr id="2" name="Slide Number Placeholder 1"/>
          <p:cNvSpPr>
            <a:spLocks noGrp="1"/>
          </p:cNvSpPr>
          <p:nvPr>
            <p:ph type="sldNum" sz="quarter" idx="12"/>
          </p:nvPr>
        </p:nvSpPr>
        <p:spPr>
          <a:xfrm>
            <a:off x="9442992"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64E92-C420-4AD5-8ECF-D05CCEE1985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65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ppt_x"/>
                                          </p:val>
                                        </p:tav>
                                        <p:tav tm="100000">
                                          <p:val>
                                            <p:strVal val="#ppt_x"/>
                                          </p:val>
                                        </p:tav>
                                      </p:tavLst>
                                    </p:anim>
                                    <p:anim calcmode="lin" valueType="num">
                                      <p:cBhvr additive="base">
                                        <p:cTn id="8"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9714" y="1446469"/>
            <a:ext cx="4680079" cy="886397"/>
          </a:xfrm>
        </p:spPr>
        <p:txBody>
          <a:bodyPr/>
          <a:lstStyle/>
          <a:p>
            <a:r>
              <a:rPr lang="en-US" dirty="0"/>
              <a:t>New categories, </a:t>
            </a:r>
            <a:br>
              <a:rPr lang="en-US" dirty="0"/>
            </a:br>
            <a:r>
              <a:rPr lang="en-US" dirty="0"/>
              <a:t>game-changing devices</a:t>
            </a:r>
          </a:p>
        </p:txBody>
      </p:sp>
      <p:sp>
        <p:nvSpPr>
          <p:cNvPr id="7" name="Text Placeholder 6"/>
          <p:cNvSpPr>
            <a:spLocks noGrp="1"/>
          </p:cNvSpPr>
          <p:nvPr>
            <p:ph type="body" sz="quarter" idx="10"/>
          </p:nvPr>
        </p:nvSpPr>
        <p:spPr>
          <a:xfrm>
            <a:off x="409712" y="2654417"/>
            <a:ext cx="3927157" cy="1526059"/>
          </a:xfrm>
        </p:spPr>
        <p:txBody>
          <a:bodyPr/>
          <a:lstStyle/>
          <a:p>
            <a:pPr>
              <a:lnSpc>
                <a:spcPts val="1900"/>
              </a:lnSpc>
              <a:spcAft>
                <a:spcPts val="600"/>
              </a:spcAft>
            </a:pPr>
            <a:r>
              <a:rPr lang="en-US" b="1" dirty="0"/>
              <a:t>(Re-)inventing categories</a:t>
            </a:r>
          </a:p>
          <a:p>
            <a:pPr marL="177750" indent="-177750">
              <a:lnSpc>
                <a:spcPts val="1900"/>
              </a:lnSpc>
              <a:spcAft>
                <a:spcPts val="600"/>
              </a:spcAft>
              <a:buFont typeface="Arial" charset="0"/>
              <a:buChar char="•"/>
            </a:pPr>
            <a:r>
              <a:rPr lang="en-US" dirty="0">
                <a:latin typeface="+mj-lt"/>
              </a:rPr>
              <a:t>Natural interactions</a:t>
            </a:r>
          </a:p>
          <a:p>
            <a:pPr marL="177750" indent="-177750">
              <a:lnSpc>
                <a:spcPts val="1900"/>
              </a:lnSpc>
              <a:spcAft>
                <a:spcPts val="600"/>
              </a:spcAft>
              <a:buFont typeface="Arial" charset="0"/>
              <a:buChar char="•"/>
            </a:pPr>
            <a:r>
              <a:rPr lang="en-US" dirty="0">
                <a:latin typeface="+mj-lt"/>
              </a:rPr>
              <a:t>Versatile form factors</a:t>
            </a:r>
          </a:p>
          <a:p>
            <a:pPr marL="177750" indent="-177750">
              <a:lnSpc>
                <a:spcPts val="1900"/>
              </a:lnSpc>
              <a:spcAft>
                <a:spcPts val="600"/>
              </a:spcAft>
              <a:buFont typeface="Arial" charset="0"/>
              <a:buChar char="•"/>
            </a:pPr>
            <a:r>
              <a:rPr lang="en-US" dirty="0">
                <a:latin typeface="+mj-lt"/>
              </a:rPr>
              <a:t>Quality craftsmanship and design</a:t>
            </a:r>
          </a:p>
          <a:p>
            <a:pPr marL="177750" indent="-177750">
              <a:lnSpc>
                <a:spcPts val="1900"/>
              </a:lnSpc>
              <a:spcAft>
                <a:spcPts val="600"/>
              </a:spcAft>
              <a:buFont typeface="Arial" charset="0"/>
              <a:buChar char="•"/>
            </a:pPr>
            <a:r>
              <a:rPr lang="en-US" dirty="0">
                <a:latin typeface="+mj-lt"/>
              </a:rPr>
              <a:t>Connected experiences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01711" y="0"/>
            <a:ext cx="6390290" cy="6859466"/>
          </a:xfrm>
          <a:prstGeom prst="rect">
            <a:avLst/>
          </a:prstGeom>
        </p:spPr>
      </p:pic>
    </p:spTree>
    <p:extLst>
      <p:ext uri="{BB962C8B-B14F-4D97-AF65-F5344CB8AC3E}">
        <p14:creationId xmlns:p14="http://schemas.microsoft.com/office/powerpoint/2010/main" val="171392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28" t="18609" r="3228"/>
          <a:stretch/>
        </p:blipFill>
        <p:spPr>
          <a:xfrm>
            <a:off x="0" y="40192"/>
            <a:ext cx="12192000" cy="6875588"/>
          </a:xfrm>
          <a:prstGeom prst="rect">
            <a:avLst/>
          </a:prstGeom>
        </p:spPr>
      </p:pic>
      <p:grpSp>
        <p:nvGrpSpPr>
          <p:cNvPr id="5" name="Group 4"/>
          <p:cNvGrpSpPr/>
          <p:nvPr/>
        </p:nvGrpSpPr>
        <p:grpSpPr>
          <a:xfrm>
            <a:off x="1208487" y="5639767"/>
            <a:ext cx="2235590" cy="782100"/>
            <a:chOff x="1232719" y="5791269"/>
            <a:chExt cx="2280418" cy="797783"/>
          </a:xfrm>
        </p:grpSpPr>
        <p:pic>
          <p:nvPicPr>
            <p:cNvPr id="14" name="Picture 13"/>
            <p:cNvPicPr>
              <a:picLocks noChangeAspect="1"/>
            </p:cNvPicPr>
            <p:nvPr/>
          </p:nvPicPr>
          <p:blipFill>
            <a:blip r:embed="rId4">
              <a:grayscl/>
            </a:blip>
            <a:stretch>
              <a:fillRect/>
            </a:stretch>
          </p:blipFill>
          <p:spPr>
            <a:xfrm>
              <a:off x="1244203" y="5989119"/>
              <a:ext cx="424415" cy="402078"/>
            </a:xfrm>
            <a:prstGeom prst="rect">
              <a:avLst/>
            </a:prstGeom>
          </p:spPr>
        </p:pic>
        <p:sp>
          <p:nvSpPr>
            <p:cNvPr id="17" name="Rectangle 16"/>
            <p:cNvSpPr/>
            <p:nvPr/>
          </p:nvSpPr>
          <p:spPr bwMode="auto">
            <a:xfrm>
              <a:off x="1232719" y="5966368"/>
              <a:ext cx="457200" cy="4572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solidFill>
                  <a:schemeClr val="tx1"/>
                </a:solidFill>
                <a:ea typeface="Segoe UI" pitchFamily="34" charset="0"/>
                <a:cs typeface="Segoe UI" pitchFamily="34" charset="0"/>
              </a:endParaRPr>
            </a:p>
          </p:txBody>
        </p:sp>
        <p:sp>
          <p:nvSpPr>
            <p:cNvPr id="18" name="TextBox 17"/>
            <p:cNvSpPr txBox="1"/>
            <p:nvPr/>
          </p:nvSpPr>
          <p:spPr>
            <a:xfrm>
              <a:off x="1760174" y="5791269"/>
              <a:ext cx="1752963"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Natural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interactions</a:t>
              </a:r>
            </a:p>
          </p:txBody>
        </p:sp>
      </p:grpSp>
      <p:grpSp>
        <p:nvGrpSpPr>
          <p:cNvPr id="6" name="Group 5"/>
          <p:cNvGrpSpPr/>
          <p:nvPr/>
        </p:nvGrpSpPr>
        <p:grpSpPr>
          <a:xfrm>
            <a:off x="6275274" y="5639765"/>
            <a:ext cx="2174618" cy="782100"/>
            <a:chOff x="3536109" y="5791267"/>
            <a:chExt cx="2218224" cy="797783"/>
          </a:xfrm>
        </p:grpSpPr>
        <p:pic>
          <p:nvPicPr>
            <p:cNvPr id="13" name="Picture 12"/>
            <p:cNvPicPr>
              <a:picLocks noChangeAspect="1"/>
            </p:cNvPicPr>
            <p:nvPr/>
          </p:nvPicPr>
          <p:blipFill>
            <a:blip r:embed="rId5">
              <a:grayscl/>
            </a:blip>
            <a:stretch>
              <a:fillRect/>
            </a:stretch>
          </p:blipFill>
          <p:spPr>
            <a:xfrm>
              <a:off x="3536109" y="5995032"/>
              <a:ext cx="390252" cy="390252"/>
            </a:xfrm>
            <a:prstGeom prst="rect">
              <a:avLst/>
            </a:prstGeom>
          </p:spPr>
        </p:pic>
        <p:sp>
          <p:nvSpPr>
            <p:cNvPr id="22" name="TextBox 21"/>
            <p:cNvSpPr txBox="1"/>
            <p:nvPr/>
          </p:nvSpPr>
          <p:spPr>
            <a:xfrm>
              <a:off x="3982135" y="5791267"/>
              <a:ext cx="1772198" cy="79778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Meticulously </a:t>
              </a:r>
              <a:br>
                <a:rPr lang="en-US" sz="1600" dirty="0">
                  <a:ln w="3175">
                    <a:noFill/>
                  </a:ln>
                  <a:latin typeface="Segoe UI Semilight" panose="020B0402040204020203" pitchFamily="34" charset="0"/>
                  <a:ea typeface="Segoe UI Light" charset="0"/>
                  <a:cs typeface="Segoe UI Semilight" panose="020B0402040204020203" pitchFamily="34" charset="0"/>
                </a:rPr>
              </a:br>
              <a:r>
                <a:rPr lang="en-US" sz="1600" dirty="0">
                  <a:ln w="3175">
                    <a:noFill/>
                  </a:ln>
                  <a:latin typeface="Segoe UI Semilight" panose="020B0402040204020203" pitchFamily="34" charset="0"/>
                  <a:ea typeface="Segoe UI Light" charset="0"/>
                  <a:cs typeface="Segoe UI Semilight" panose="020B0402040204020203" pitchFamily="34" charset="0"/>
                </a:rPr>
                <a:t>crafted</a:t>
              </a:r>
            </a:p>
          </p:txBody>
        </p:sp>
      </p:grpSp>
      <p:grpSp>
        <p:nvGrpSpPr>
          <p:cNvPr id="15" name="Group 14"/>
          <p:cNvGrpSpPr/>
          <p:nvPr/>
        </p:nvGrpSpPr>
        <p:grpSpPr>
          <a:xfrm>
            <a:off x="3799323" y="5614433"/>
            <a:ext cx="2120705" cy="832764"/>
            <a:chOff x="6742272" y="5765427"/>
            <a:chExt cx="2163230" cy="849463"/>
          </a:xfrm>
        </p:grpSpPr>
        <p:pic>
          <p:nvPicPr>
            <p:cNvPr id="12" name="Picture 11"/>
            <p:cNvPicPr>
              <a:picLocks noChangeAspect="1"/>
            </p:cNvPicPr>
            <p:nvPr/>
          </p:nvPicPr>
          <p:blipFill>
            <a:blip r:embed="rId6">
              <a:grayscl/>
            </a:blip>
            <a:stretch>
              <a:fillRect/>
            </a:stretch>
          </p:blipFill>
          <p:spPr>
            <a:xfrm>
              <a:off x="6742272" y="6009635"/>
              <a:ext cx="361047" cy="361047"/>
            </a:xfrm>
            <a:prstGeom prst="rect">
              <a:avLst/>
            </a:prstGeom>
          </p:spPr>
        </p:pic>
        <p:sp>
          <p:nvSpPr>
            <p:cNvPr id="30" name="TextBox 29"/>
            <p:cNvSpPr txBox="1"/>
            <p:nvPr/>
          </p:nvSpPr>
          <p:spPr>
            <a:xfrm>
              <a:off x="7134978" y="5765427"/>
              <a:ext cx="1770524"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Versatile</a:t>
              </a:r>
              <a:r>
                <a:rPr lang="en-US" sz="1765" dirty="0"/>
                <a:t> </a:t>
              </a:r>
              <a:br>
                <a:rPr lang="en-US" sz="1765" dirty="0"/>
              </a:br>
              <a:r>
                <a:rPr lang="en-US" sz="1600" dirty="0">
                  <a:ln w="3175">
                    <a:noFill/>
                  </a:ln>
                  <a:latin typeface="Segoe UI Semilight" panose="020B0402040204020203" pitchFamily="34" charset="0"/>
                  <a:ea typeface="Segoe UI Light" charset="0"/>
                  <a:cs typeface="Segoe UI Semilight" panose="020B0402040204020203" pitchFamily="34" charset="0"/>
                </a:rPr>
                <a:t>form</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factors</a:t>
              </a:r>
            </a:p>
          </p:txBody>
        </p:sp>
      </p:grpSp>
      <p:grpSp>
        <p:nvGrpSpPr>
          <p:cNvPr id="41" name="Group 40"/>
          <p:cNvGrpSpPr/>
          <p:nvPr/>
        </p:nvGrpSpPr>
        <p:grpSpPr>
          <a:xfrm>
            <a:off x="8805139" y="5614433"/>
            <a:ext cx="2423737" cy="832764"/>
            <a:chOff x="8981702" y="5765427"/>
            <a:chExt cx="2472338" cy="849463"/>
          </a:xfrm>
        </p:grpSpPr>
        <p:pic>
          <p:nvPicPr>
            <p:cNvPr id="11" name="Picture 10"/>
            <p:cNvPicPr>
              <a:picLocks noChangeAspect="1"/>
            </p:cNvPicPr>
            <p:nvPr/>
          </p:nvPicPr>
          <p:blipFill>
            <a:blip r:embed="rId7">
              <a:grayscl/>
            </a:blip>
            <a:stretch>
              <a:fillRect/>
            </a:stretch>
          </p:blipFill>
          <p:spPr>
            <a:xfrm>
              <a:off x="8981702" y="6029680"/>
              <a:ext cx="662940" cy="331470"/>
            </a:xfrm>
            <a:prstGeom prst="rect">
              <a:avLst/>
            </a:prstGeom>
          </p:spPr>
        </p:pic>
        <p:sp>
          <p:nvSpPr>
            <p:cNvPr id="37" name="TextBox 36"/>
            <p:cNvSpPr txBox="1"/>
            <p:nvPr/>
          </p:nvSpPr>
          <p:spPr>
            <a:xfrm>
              <a:off x="9681842" y="5765427"/>
              <a:ext cx="1772198" cy="849463"/>
            </a:xfrm>
            <a:prstGeom prst="rect">
              <a:avLst/>
            </a:prstGeom>
            <a:noFill/>
          </p:spPr>
          <p:txBody>
            <a:bodyPr wrap="square" lIns="179285" tIns="143428" rIns="179285" bIns="143428" rtlCol="0" anchor="ctr">
              <a:spAutoFit/>
            </a:bodyPr>
            <a:lstStyle/>
            <a:p>
              <a:pPr>
                <a:spcAft>
                  <a:spcPts val="588"/>
                </a:spcAft>
              </a:pPr>
              <a:r>
                <a:rPr lang="en-US" sz="1600" dirty="0">
                  <a:ln w="3175">
                    <a:noFill/>
                  </a:ln>
                  <a:latin typeface="Segoe UI Semilight" panose="020B0402040204020203" pitchFamily="34" charset="0"/>
                  <a:ea typeface="Segoe UI Light" charset="0"/>
                  <a:cs typeface="Segoe UI Semilight" panose="020B0402040204020203" pitchFamily="34" charset="0"/>
                </a:rPr>
                <a:t>Connected</a:t>
              </a:r>
              <a:r>
                <a:rPr lang="en-US" sz="1765" dirty="0"/>
                <a:t> </a:t>
              </a:r>
              <a:r>
                <a:rPr lang="en-US" sz="1600" dirty="0">
                  <a:ln w="3175">
                    <a:noFill/>
                  </a:ln>
                  <a:latin typeface="Segoe UI Semilight" panose="020B0402040204020203" pitchFamily="34" charset="0"/>
                  <a:ea typeface="Segoe UI Light" charset="0"/>
                  <a:cs typeface="Segoe UI Semilight" panose="020B0402040204020203" pitchFamily="34" charset="0"/>
                </a:rPr>
                <a:t>experiences</a:t>
              </a:r>
            </a:p>
          </p:txBody>
        </p:sp>
      </p:grpSp>
      <p:sp>
        <p:nvSpPr>
          <p:cNvPr id="20" name="Title 2"/>
          <p:cNvSpPr txBox="1">
            <a:spLocks/>
          </p:cNvSpPr>
          <p:nvPr/>
        </p:nvSpPr>
        <p:spPr>
          <a:xfrm>
            <a:off x="383344" y="862268"/>
            <a:ext cx="11783860" cy="652358"/>
          </a:xfrm>
          <a:prstGeom prst="rect">
            <a:avLst/>
          </a:prstGeom>
        </p:spPr>
        <p:txBody>
          <a:bodyPr lIns="0" tIns="0" rIns="0" bIns="0">
            <a:noAutofit/>
          </a:bodyPr>
          <a:lstStyle>
            <a:lvl1pPr algn="l" defTabSz="914374" rtl="0" eaLnBrk="1" latinLnBrk="0" hangingPunct="1">
              <a:lnSpc>
                <a:spcPct val="90000"/>
              </a:lnSpc>
              <a:spcBef>
                <a:spcPct val="0"/>
              </a:spcBef>
              <a:buNone/>
              <a:defRPr lang="en-US" sz="3200" b="0" i="0" kern="1200" cap="none" spc="0" baseline="0">
                <a:ln w="3175">
                  <a:noFill/>
                </a:ln>
                <a:solidFill>
                  <a:schemeClr val="tx1"/>
                </a:solidFill>
                <a:effectLst/>
                <a:latin typeface="Segoe UI Light" charset="0"/>
                <a:ea typeface="Segoe UI Light" charset="0"/>
                <a:cs typeface="Segoe UI Light" charset="0"/>
              </a:defRPr>
            </a:lvl1pPr>
          </a:lstStyle>
          <a:p>
            <a:r>
              <a:rPr lang="en-US" sz="2400" dirty="0">
                <a:solidFill>
                  <a:srgbClr val="505050"/>
                </a:solidFill>
              </a:rPr>
              <a:t>A portfolio designed around people</a:t>
            </a:r>
          </a:p>
        </p:txBody>
      </p:sp>
      <p:pic>
        <p:nvPicPr>
          <p:cNvPr id="21" name="Picture 2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1868220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8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1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140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1000" fill="hold"/>
                                        <p:tgtEl>
                                          <p:spTgt spid="41"/>
                                        </p:tgtEl>
                                        <p:attrNameLst>
                                          <p:attrName>ppt_x</p:attrName>
                                        </p:attrNameLst>
                                      </p:cBhvr>
                                      <p:tavLst>
                                        <p:tav tm="0">
                                          <p:val>
                                            <p:strVal val="#ppt_x"/>
                                          </p:val>
                                        </p:tav>
                                        <p:tav tm="100000">
                                          <p:val>
                                            <p:strVal val="#ppt_x"/>
                                          </p:val>
                                        </p:tav>
                                      </p:tavLst>
                                    </p:anim>
                                    <p:anim calcmode="lin" valueType="num">
                                      <p:cBhvr additive="base">
                                        <p:cTn id="20"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l="-1287"/>
          <a:stretch/>
        </p:blipFill>
        <p:spPr>
          <a:xfrm>
            <a:off x="4029953" y="1472193"/>
            <a:ext cx="7762842" cy="396041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74341" y="144110"/>
            <a:ext cx="6925033" cy="6703730"/>
          </a:xfrm>
          <a:prstGeom prst="rect">
            <a:avLst/>
          </a:prstGeom>
        </p:spPr>
      </p:pic>
      <p:sp>
        <p:nvSpPr>
          <p:cNvPr id="10" name="Text Placeholder 9"/>
          <p:cNvSpPr>
            <a:spLocks noGrp="1"/>
          </p:cNvSpPr>
          <p:nvPr>
            <p:ph type="body" sz="quarter" idx="11"/>
          </p:nvPr>
        </p:nvSpPr>
        <p:spPr>
          <a:xfrm>
            <a:off x="357142" y="2574662"/>
            <a:ext cx="6055087" cy="535531"/>
          </a:xfrm>
        </p:spPr>
        <p:txBody>
          <a:bodyPr wrap="square">
            <a:spAutoFit/>
          </a:bodyPr>
          <a:lstStyle/>
          <a:p>
            <a:pPr marL="0" indent="0">
              <a:buNone/>
            </a:pPr>
            <a:r>
              <a:rPr lang="en-US" dirty="0"/>
              <a:t>Surface in Government</a:t>
            </a:r>
          </a:p>
        </p:txBody>
      </p:sp>
      <p:sp>
        <p:nvSpPr>
          <p:cNvPr id="11" name="Text Placeholder 5"/>
          <p:cNvSpPr txBox="1">
            <a:spLocks/>
          </p:cNvSpPr>
          <p:nvPr/>
        </p:nvSpPr>
        <p:spPr>
          <a:xfrm>
            <a:off x="404737" y="3304726"/>
            <a:ext cx="2772000" cy="1252651"/>
          </a:xfrm>
          <a:prstGeom prst="rect">
            <a:avLst/>
          </a:prstGeom>
        </p:spPr>
        <p:txBody>
          <a:bodyPr>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charset="0"/>
                <a:ea typeface="Segoe UI" charset="0"/>
                <a:cs typeface="Segoe UI"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0000" indent="-180000">
              <a:buFont typeface="Arial" charset="0"/>
              <a:buChar char="•"/>
            </a:pPr>
            <a:r>
              <a:rPr lang="en-US" b="0" dirty="0">
                <a:latin typeface="Segoe UI Semilight" charset="0"/>
                <a:ea typeface="Segoe UI Semilight" charset="0"/>
                <a:cs typeface="Segoe UI Semilight" charset="0"/>
              </a:rPr>
              <a:t>Executives</a:t>
            </a:r>
          </a:p>
          <a:p>
            <a:pPr marL="180000" indent="-180000">
              <a:buFont typeface="Arial" charset="0"/>
              <a:buChar char="•"/>
            </a:pPr>
            <a:r>
              <a:rPr lang="en-US" b="0" dirty="0">
                <a:latin typeface="Segoe UI Semilight" charset="0"/>
                <a:ea typeface="Segoe UI Semilight" charset="0"/>
                <a:cs typeface="Segoe UI Semilight" charset="0"/>
              </a:rPr>
              <a:t>Case Workers &amp; Field Workers</a:t>
            </a:r>
          </a:p>
          <a:p>
            <a:pPr marL="180000" indent="-180000">
              <a:buFont typeface="Arial" charset="0"/>
              <a:buChar char="•"/>
            </a:pPr>
            <a:r>
              <a:rPr lang="en-US" b="0" dirty="0">
                <a:latin typeface="Segoe UI Semilight" charset="0"/>
                <a:ea typeface="Segoe UI Semilight" charset="0"/>
                <a:cs typeface="Segoe UI Semilight" charset="0"/>
              </a:rPr>
              <a:t>Command &amp; Control</a:t>
            </a:r>
          </a:p>
          <a:p>
            <a:pPr marL="180000" indent="-180000">
              <a:buFont typeface="Arial" charset="0"/>
              <a:buChar char="•"/>
            </a:pPr>
            <a:r>
              <a:rPr lang="en-US" b="0" dirty="0">
                <a:latin typeface="Segoe UI Semilight" charset="0"/>
                <a:ea typeface="Segoe UI Semilight" charset="0"/>
                <a:cs typeface="Segoe UI Semilight" charset="0"/>
              </a:rPr>
              <a:t>Training &amp; Simulation</a:t>
            </a:r>
          </a:p>
        </p:txBody>
      </p:sp>
    </p:spTree>
    <p:extLst>
      <p:ext uri="{BB962C8B-B14F-4D97-AF65-F5344CB8AC3E}">
        <p14:creationId xmlns:p14="http://schemas.microsoft.com/office/powerpoint/2010/main" val="93464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611784" y="1869272"/>
            <a:ext cx="4320000" cy="992188"/>
          </a:xfrm>
        </p:spPr>
        <p:txBody>
          <a:bodyPr>
            <a:normAutofit fontScale="90000"/>
          </a:bodyPr>
          <a:lstStyle/>
          <a:p>
            <a:r>
              <a:rPr lang="en-US" dirty="0"/>
              <a:t>Let’s discuss your current business challenges</a:t>
            </a:r>
          </a:p>
        </p:txBody>
      </p:sp>
    </p:spTree>
    <p:extLst>
      <p:ext uri="{BB962C8B-B14F-4D97-AF65-F5344CB8AC3E}">
        <p14:creationId xmlns:p14="http://schemas.microsoft.com/office/powerpoint/2010/main" val="19621241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62545" y="1442410"/>
            <a:ext cx="6311531" cy="4987265"/>
          </a:xfrm>
          <a:prstGeom prst="rect">
            <a:avLst/>
          </a:prstGeom>
        </p:spPr>
      </p:pic>
      <p:sp>
        <p:nvSpPr>
          <p:cNvPr id="2" name="Title 1"/>
          <p:cNvSpPr>
            <a:spLocks noGrp="1"/>
          </p:cNvSpPr>
          <p:nvPr>
            <p:ph type="title"/>
          </p:nvPr>
        </p:nvSpPr>
        <p:spPr>
          <a:xfrm>
            <a:off x="409712" y="1446469"/>
            <a:ext cx="4441068" cy="443198"/>
          </a:xfrm>
        </p:spPr>
        <p:txBody>
          <a:bodyPr wrap="square">
            <a:spAutoFit/>
          </a:bodyPr>
          <a:lstStyle/>
          <a:p>
            <a:r>
              <a:rPr lang="en-US" dirty="0">
                <a:latin typeface="Segoe UI Light" charset="0"/>
                <a:ea typeface="Segoe UI Light" charset="0"/>
                <a:cs typeface="Segoe UI Light" charset="0"/>
              </a:rPr>
              <a:t>Executives</a:t>
            </a:r>
          </a:p>
        </p:txBody>
      </p:sp>
      <p:sp>
        <p:nvSpPr>
          <p:cNvPr id="3" name="Content Placeholder 2"/>
          <p:cNvSpPr>
            <a:spLocks noGrp="1"/>
          </p:cNvSpPr>
          <p:nvPr>
            <p:ph type="body" sz="quarter" idx="10"/>
          </p:nvPr>
        </p:nvSpPr>
        <p:spPr>
          <a:xfrm>
            <a:off x="409712" y="2236406"/>
            <a:ext cx="4314688" cy="3847207"/>
          </a:xfrm>
        </p:spPr>
        <p:txBody>
          <a:bodyPr wrap="square">
            <a:spAutoFit/>
          </a:bodyPr>
          <a:lstStyle/>
          <a:p>
            <a:pPr marL="0" lvl="0" indent="0">
              <a:lnSpc>
                <a:spcPts val="1900"/>
              </a:lnSpc>
              <a:spcAft>
                <a:spcPts val="1800"/>
              </a:spcAft>
              <a:buNone/>
            </a:pPr>
            <a:r>
              <a:rPr lang="en-US" b="1" dirty="0">
                <a:ea typeface="Segoe UI Light" charset="0"/>
                <a:cs typeface="Segoe UI Light" charset="0"/>
              </a:rPr>
              <a:t>Typical challenges:</a:t>
            </a:r>
          </a:p>
          <a:p>
            <a:pPr marL="177750" lvl="0" indent="-177750">
              <a:lnSpc>
                <a:spcPts val="1900"/>
              </a:lnSpc>
              <a:spcAft>
                <a:spcPts val="1800"/>
              </a:spcAft>
              <a:buFont typeface="Arial" charset="0"/>
              <a:buChar char="•"/>
            </a:pPr>
            <a:r>
              <a:rPr lang="en-GB" dirty="0">
                <a:latin typeface="+mj-lt"/>
                <a:ea typeface="Segoe UI Light" charset="0"/>
                <a:cs typeface="Segoe UI Light" charset="0"/>
              </a:rPr>
              <a:t>Limited in their ability to deliver fast, yet clear communications as they need to return to their desktop computers to access databases and organisational systems.</a:t>
            </a:r>
          </a:p>
          <a:p>
            <a:pPr marL="177750" lvl="0" indent="-177750">
              <a:lnSpc>
                <a:spcPts val="1900"/>
              </a:lnSpc>
              <a:spcAft>
                <a:spcPts val="1800"/>
              </a:spcAft>
              <a:buFont typeface="Arial" charset="0"/>
              <a:buChar char="•"/>
            </a:pPr>
            <a:r>
              <a:rPr lang="en-GB" dirty="0">
                <a:latin typeface="+mj-lt"/>
                <a:ea typeface="Segoe UI Light" charset="0"/>
                <a:cs typeface="Segoe UI Light" charset="0"/>
              </a:rPr>
              <a:t>Legacy software requires access to a full PC, and is not built for tablet. </a:t>
            </a:r>
          </a:p>
          <a:p>
            <a:pPr marL="177750" lvl="0" indent="-177750">
              <a:lnSpc>
                <a:spcPts val="1900"/>
              </a:lnSpc>
              <a:spcAft>
                <a:spcPts val="1800"/>
              </a:spcAft>
              <a:buFont typeface="Arial" charset="0"/>
              <a:buChar char="•"/>
            </a:pPr>
            <a:r>
              <a:rPr lang="is-IS" dirty="0">
                <a:latin typeface="+mj-lt"/>
                <a:ea typeface="Segoe UI Light" charset="0"/>
                <a:cs typeface="Segoe UI Light" charset="0"/>
              </a:rPr>
              <a:t>Need to protect confidential information means that individual mobile device configuration can be cumbersome and costly.</a:t>
            </a:r>
          </a:p>
          <a:p>
            <a:pPr marL="177750" lvl="0" indent="-177750">
              <a:lnSpc>
                <a:spcPts val="1900"/>
              </a:lnSpc>
              <a:spcAft>
                <a:spcPts val="1800"/>
              </a:spcAft>
              <a:buFont typeface="Arial" charset="0"/>
              <a:buChar char="•"/>
            </a:pPr>
            <a:r>
              <a:rPr lang="is-IS" dirty="0">
                <a:latin typeface="+mj-lt"/>
                <a:ea typeface="Segoe UI Light" charset="0"/>
                <a:cs typeface="Segoe UI Light" charset="0"/>
              </a:rPr>
              <a:t>Tends to be long refresh cycles, and therefore there is a real need to buy devices which will last. </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193" y="414000"/>
            <a:ext cx="1286608" cy="274302"/>
          </a:xfrm>
          <a:prstGeom prst="rect">
            <a:avLst/>
          </a:prstGeom>
        </p:spPr>
      </p:pic>
    </p:spTree>
    <p:extLst>
      <p:ext uri="{BB962C8B-B14F-4D97-AF65-F5344CB8AC3E}">
        <p14:creationId xmlns:p14="http://schemas.microsoft.com/office/powerpoint/2010/main" val="3715127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114" y="1446469"/>
            <a:ext cx="5506212" cy="443198"/>
          </a:xfrm>
        </p:spPr>
        <p:txBody>
          <a:bodyPr>
            <a:normAutofit/>
          </a:bodyPr>
          <a:lstStyle/>
          <a:p>
            <a:r>
              <a:rPr lang="en-US" dirty="0"/>
              <a:t>Executives</a:t>
            </a:r>
          </a:p>
        </p:txBody>
      </p:sp>
      <p:sp>
        <p:nvSpPr>
          <p:cNvPr id="3" name="Content Placeholder 2"/>
          <p:cNvSpPr>
            <a:spLocks noGrp="1"/>
          </p:cNvSpPr>
          <p:nvPr>
            <p:ph type="body" sz="quarter" idx="10"/>
          </p:nvPr>
        </p:nvSpPr>
        <p:spPr>
          <a:xfrm>
            <a:off x="5515115" y="2236406"/>
            <a:ext cx="6077118" cy="4321696"/>
          </a:xfrm>
        </p:spPr>
        <p:txBody>
          <a:bodyPr vert="horz" wrap="square" lIns="0" tIns="0" rIns="0" bIns="0" numCol="2" rtlCol="0" anchor="t">
            <a:spAutoFit/>
          </a:bodyPr>
          <a:lstStyle/>
          <a:p>
            <a:pPr marL="0" lvl="0" indent="0">
              <a:lnSpc>
                <a:spcPts val="1900"/>
              </a:lnSpc>
              <a:spcAft>
                <a:spcPts val="1800"/>
              </a:spcAft>
              <a:buNone/>
            </a:pPr>
            <a:r>
              <a:rPr lang="en-US" b="1" dirty="0">
                <a:ea typeface="Segoe UI Light" charset="0"/>
                <a:cs typeface="Segoe UI Light" charset="0"/>
              </a:rPr>
              <a:t>How we solve the problem:</a:t>
            </a:r>
          </a:p>
          <a:p>
            <a:pPr marL="177750" indent="-177750">
              <a:lnSpc>
                <a:spcPts val="1900"/>
              </a:lnSpc>
              <a:spcAft>
                <a:spcPts val="1800"/>
              </a:spcAft>
              <a:buFont typeface="Arial" charset="0"/>
              <a:buChar char="•"/>
            </a:pPr>
            <a:r>
              <a:rPr lang="en-US" dirty="0">
                <a:latin typeface="+mj-lt"/>
                <a:ea typeface="Segoe UI Light" charset="0"/>
                <a:cs typeface="Segoe UI Light" charset="0"/>
              </a:rPr>
              <a:t>Surface provides the best elements of a desktop, laptop, and tablet, so users can work with the best for the task in hand. This versatility can save money, as it reduces the need for multiple devices.</a:t>
            </a:r>
          </a:p>
          <a:p>
            <a:pPr marL="177750" indent="-177750">
              <a:lnSpc>
                <a:spcPts val="1900"/>
              </a:lnSpc>
              <a:spcAft>
                <a:spcPts val="1800"/>
              </a:spcAft>
              <a:buFont typeface="Arial" charset="0"/>
              <a:buChar char="•"/>
            </a:pPr>
            <a:r>
              <a:rPr lang="en-GB" dirty="0">
                <a:latin typeface="+mj-lt"/>
                <a:ea typeface="Segoe UI Light" charset="0"/>
                <a:cs typeface="Segoe UI Light" charset="0"/>
              </a:rPr>
              <a:t>Windows 10 provides easy integration with existing operating systems and applications, and supports full versions of desktop apps and the full Office Suite </a:t>
            </a:r>
            <a:br>
              <a:rPr lang="en-GB" dirty="0">
                <a:latin typeface="+mj-lt"/>
                <a:ea typeface="Segoe UI Light" charset="0"/>
                <a:cs typeface="Segoe UI Light" charset="0"/>
              </a:rPr>
            </a:br>
            <a:r>
              <a:rPr lang="en-GB" dirty="0">
                <a:latin typeface="+mj-lt"/>
                <a:ea typeface="Segoe UI Light" charset="0"/>
                <a:cs typeface="Segoe UI Light" charset="0"/>
              </a:rPr>
              <a:t>for productivity.</a:t>
            </a:r>
          </a:p>
          <a:p>
            <a:pPr marL="177750" indent="-177750">
              <a:lnSpc>
                <a:spcPts val="1900"/>
              </a:lnSpc>
              <a:spcAft>
                <a:spcPts val="1800"/>
              </a:spcAft>
              <a:buFont typeface="Arial" charset="0"/>
              <a:buChar char="•"/>
            </a:pPr>
            <a:endParaRPr lang="en-GB" dirty="0">
              <a:latin typeface="+mj-lt"/>
              <a:ea typeface="Segoe UI Light" charset="0"/>
              <a:cs typeface="Segoe UI Light" charset="0"/>
            </a:endParaRPr>
          </a:p>
          <a:p>
            <a:pPr marL="177750" indent="-177750">
              <a:lnSpc>
                <a:spcPts val="1900"/>
              </a:lnSpc>
              <a:spcAft>
                <a:spcPts val="1800"/>
              </a:spcAft>
              <a:buFont typeface="Arial" charset="0"/>
              <a:buChar char="•"/>
            </a:pPr>
            <a:endParaRPr lang="is-IS" dirty="0">
              <a:latin typeface="+mj-lt"/>
              <a:ea typeface="Segoe UI Light" charset="0"/>
              <a:cs typeface="Segoe UI Light" charset="0"/>
            </a:endParaRPr>
          </a:p>
          <a:p>
            <a:pPr marL="177750" indent="-177750">
              <a:lnSpc>
                <a:spcPts val="1900"/>
              </a:lnSpc>
              <a:spcAft>
                <a:spcPts val="1800"/>
              </a:spcAft>
              <a:buFont typeface="Arial" charset="0"/>
              <a:buChar char="•"/>
            </a:pPr>
            <a:r>
              <a:rPr lang="en-GB" dirty="0">
                <a:latin typeface="+mj-lt"/>
                <a:ea typeface="Segoe UI Light" charset="0"/>
                <a:cs typeface="Segoe UI Light" charset="0"/>
              </a:rPr>
              <a:t>Each Surface device can be managed centrally, with security features like r</a:t>
            </a:r>
            <a:r>
              <a:rPr lang="en-US" dirty="0">
                <a:latin typeface="+mj-lt"/>
                <a:ea typeface="Segoe UI Light" charset="0"/>
                <a:cs typeface="Segoe UI Light" charset="0"/>
              </a:rPr>
              <a:t>emote wiping, </a:t>
            </a:r>
            <a:br>
              <a:rPr lang="en-US" dirty="0">
                <a:latin typeface="+mj-lt"/>
                <a:ea typeface="Segoe UI Light" charset="0"/>
                <a:cs typeface="Segoe UI Light" charset="0"/>
              </a:rPr>
            </a:br>
            <a:r>
              <a:rPr lang="en-US" dirty="0">
                <a:latin typeface="+mj-lt"/>
                <a:ea typeface="Segoe UI Light" charset="0"/>
                <a:cs typeface="Segoe UI Light" charset="0"/>
              </a:rPr>
              <a:t>to ensure confidential citizen </a:t>
            </a:r>
            <a:br>
              <a:rPr lang="en-US" dirty="0">
                <a:latin typeface="+mj-lt"/>
                <a:ea typeface="Segoe UI Light" charset="0"/>
                <a:cs typeface="Segoe UI Light" charset="0"/>
              </a:rPr>
            </a:br>
            <a:r>
              <a:rPr lang="en-US" dirty="0">
                <a:latin typeface="+mj-lt"/>
                <a:ea typeface="Segoe UI Light" charset="0"/>
                <a:cs typeface="Segoe UI Light" charset="0"/>
              </a:rPr>
              <a:t>data remains protected when employees leave.</a:t>
            </a:r>
          </a:p>
          <a:p>
            <a:pPr marL="177750" indent="-177750">
              <a:lnSpc>
                <a:spcPts val="1900"/>
              </a:lnSpc>
              <a:spcAft>
                <a:spcPts val="1800"/>
              </a:spcAft>
              <a:buFont typeface="Arial" charset="0"/>
              <a:buChar char="•"/>
            </a:pPr>
            <a:r>
              <a:rPr lang="en-US" dirty="0">
                <a:latin typeface="+mj-lt"/>
                <a:ea typeface="Segoe UI Light" charset="0"/>
                <a:cs typeface="Segoe UI Light" charset="0"/>
              </a:rPr>
              <a:t>The powerful hardware and quality craftsmanship ensure that Surface devices will last throughout the long PC refresh cycles.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86754" y="0"/>
            <a:ext cx="7160654"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27657" y="477886"/>
            <a:ext cx="1286608" cy="274302"/>
          </a:xfrm>
          <a:prstGeom prst="rect">
            <a:avLst/>
          </a:prstGeom>
        </p:spPr>
      </p:pic>
    </p:spTree>
    <p:extLst>
      <p:ext uri="{BB962C8B-B14F-4D97-AF65-F5344CB8AC3E}">
        <p14:creationId xmlns:p14="http://schemas.microsoft.com/office/powerpoint/2010/main" val="1542221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14" t="-2301"/>
          <a:stretch/>
        </p:blipFill>
        <p:spPr>
          <a:xfrm>
            <a:off x="5470193" y="1210363"/>
            <a:ext cx="6310438" cy="3652215"/>
          </a:xfrm>
          <a:prstGeom prst="rect">
            <a:avLst/>
          </a:prstGeom>
        </p:spPr>
      </p:pic>
      <p:pic>
        <p:nvPicPr>
          <p:cNvPr id="50" name="Picture 49" descr="Dock_06.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87185" y="5482153"/>
            <a:ext cx="1001121" cy="628704"/>
          </a:xfrm>
          <a:prstGeom prst="rect">
            <a:avLst/>
          </a:prstGeom>
        </p:spPr>
      </p:pic>
      <p:pic>
        <p:nvPicPr>
          <p:cNvPr id="52" name="Picture 51" descr="GovPens.ai"/>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67793" y="5585058"/>
            <a:ext cx="1052422" cy="541464"/>
          </a:xfrm>
          <a:prstGeom prst="rect">
            <a:avLst/>
          </a:prstGeom>
        </p:spPr>
      </p:pic>
      <p:pic>
        <p:nvPicPr>
          <p:cNvPr id="55" name="Picture 54" descr="MCFB_Badge.pn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047189" y="5568251"/>
            <a:ext cx="404209" cy="504065"/>
          </a:xfrm>
          <a:prstGeom prst="rect">
            <a:avLst/>
          </a:prstGeom>
        </p:spPr>
      </p:pic>
      <p:grpSp>
        <p:nvGrpSpPr>
          <p:cNvPr id="86" name="Group 85"/>
          <p:cNvGrpSpPr/>
          <p:nvPr/>
        </p:nvGrpSpPr>
        <p:grpSpPr>
          <a:xfrm>
            <a:off x="6232917" y="5576371"/>
            <a:ext cx="963718" cy="588141"/>
            <a:chOff x="4532959" y="5532544"/>
            <a:chExt cx="1482684" cy="904858"/>
          </a:xfrm>
        </p:grpSpPr>
        <p:pic>
          <p:nvPicPr>
            <p:cNvPr id="20" name="Picture 19"/>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532959" y="5816121"/>
              <a:ext cx="1106564" cy="621281"/>
            </a:xfrm>
            <a:prstGeom prst="rect">
              <a:avLst/>
            </a:prstGeom>
          </p:spPr>
        </p:pic>
        <p:pic>
          <p:nvPicPr>
            <p:cNvPr id="22" name="Picture 21"/>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580530" y="5532544"/>
              <a:ext cx="1045336" cy="338641"/>
            </a:xfrm>
            <a:prstGeom prst="rect">
              <a:avLst/>
            </a:prstGeom>
          </p:spPr>
        </p:pic>
        <p:pic>
          <p:nvPicPr>
            <p:cNvPr id="23" name="Picture 22"/>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sp>
        <p:nvSpPr>
          <p:cNvPr id="14" name="Title 13"/>
          <p:cNvSpPr>
            <a:spLocks noGrp="1"/>
          </p:cNvSpPr>
          <p:nvPr>
            <p:ph type="title"/>
          </p:nvPr>
        </p:nvSpPr>
        <p:spPr>
          <a:xfrm>
            <a:off x="577874" y="415137"/>
            <a:ext cx="9638181" cy="1329595"/>
          </a:xfrm>
        </p:spPr>
        <p:txBody>
          <a:bodyPr/>
          <a:lstStyle/>
          <a:p>
            <a:r>
              <a:rPr lang="en-US" dirty="0"/>
              <a:t>Surface for executives</a:t>
            </a:r>
            <a:r>
              <a:rPr lang="en-GB" dirty="0"/>
              <a:t/>
            </a:r>
            <a:br>
              <a:rPr lang="en-GB" dirty="0"/>
            </a:br>
            <a:r>
              <a:rPr lang="en-GB" dirty="0"/>
              <a:t/>
            </a:r>
            <a:br>
              <a:rPr lang="en-GB" dirty="0"/>
            </a:br>
            <a:endParaRPr lang="en-US" dirty="0"/>
          </a:p>
        </p:txBody>
      </p:sp>
      <p:sp>
        <p:nvSpPr>
          <p:cNvPr id="33" name="Text Placeholder 32"/>
          <p:cNvSpPr>
            <a:spLocks noGrp="1"/>
          </p:cNvSpPr>
          <p:nvPr>
            <p:ph type="body" sz="quarter" idx="12"/>
          </p:nvPr>
        </p:nvSpPr>
        <p:spPr>
          <a:xfrm>
            <a:off x="577873" y="5133236"/>
            <a:ext cx="4619488" cy="507831"/>
          </a:xfrm>
        </p:spPr>
        <p:txBody>
          <a:bodyPr/>
          <a:lstStyle/>
          <a:p>
            <a:r>
              <a:rPr lang="en-US" dirty="0"/>
              <a:t>KEY ACCESSORIES </a:t>
            </a:r>
          </a:p>
          <a:p>
            <a:endParaRPr lang="en-US" dirty="0"/>
          </a:p>
        </p:txBody>
      </p:sp>
      <p:sp>
        <p:nvSpPr>
          <p:cNvPr id="34" name="Text Placeholder 33"/>
          <p:cNvSpPr>
            <a:spLocks noGrp="1"/>
          </p:cNvSpPr>
          <p:nvPr>
            <p:ph type="body" sz="quarter" idx="13"/>
          </p:nvPr>
        </p:nvSpPr>
        <p:spPr>
          <a:xfrm>
            <a:off x="1765474" y="5541403"/>
            <a:ext cx="1404154" cy="1169551"/>
          </a:xfrm>
        </p:spPr>
        <p:txBody>
          <a:bodyPr/>
          <a:lstStyle/>
          <a:p>
            <a:r>
              <a:rPr lang="en-US" spc="-10" dirty="0"/>
              <a:t>Surface Dock</a:t>
            </a:r>
          </a:p>
          <a:p>
            <a:r>
              <a:rPr lang="en-US" sz="900" b="0" spc="-10" dirty="0">
                <a:latin typeface="+mj-lt"/>
              </a:rPr>
              <a:t>From ultraportable to </a:t>
            </a:r>
            <a:r>
              <a:rPr lang="en-US" sz="900" b="0" spc="-10" dirty="0" err="1">
                <a:latin typeface="+mj-lt"/>
              </a:rPr>
              <a:t>ultraproductive</a:t>
            </a:r>
            <a:r>
              <a:rPr lang="en-US" sz="900" b="0" spc="-10" dirty="0">
                <a:latin typeface="+mj-lt"/>
              </a:rPr>
              <a:t>: Connect to dual monitors, speakers, a full-size keyboard and more</a:t>
            </a:r>
          </a:p>
          <a:p>
            <a:endParaRPr lang="en-US" spc="-10" dirty="0"/>
          </a:p>
        </p:txBody>
      </p:sp>
      <p:sp>
        <p:nvSpPr>
          <p:cNvPr id="36" name="Text Placeholder 35"/>
          <p:cNvSpPr>
            <a:spLocks noGrp="1"/>
          </p:cNvSpPr>
          <p:nvPr>
            <p:ph type="body" sz="quarter" idx="14"/>
          </p:nvPr>
        </p:nvSpPr>
        <p:spPr>
          <a:xfrm>
            <a:off x="4409231" y="5541403"/>
            <a:ext cx="1563148" cy="1031051"/>
          </a:xfrm>
        </p:spPr>
        <p:txBody>
          <a:bodyPr/>
          <a:lstStyle/>
          <a:p>
            <a:r>
              <a:rPr lang="en-US" spc="-10" dirty="0"/>
              <a:t>Surface Pen</a:t>
            </a:r>
          </a:p>
          <a:p>
            <a:r>
              <a:rPr lang="en-US" sz="900" b="0" spc="-10" dirty="0">
                <a:latin typeface="+mj-lt"/>
              </a:rPr>
              <a:t>Enables note taking, annotating changes or questions on Edge, PowerPoint, PDF and capturing customer signatures</a:t>
            </a:r>
          </a:p>
          <a:p>
            <a:endParaRPr lang="en-US" spc="-10" dirty="0"/>
          </a:p>
        </p:txBody>
      </p:sp>
      <p:sp>
        <p:nvSpPr>
          <p:cNvPr id="38" name="Text Placeholder 37"/>
          <p:cNvSpPr>
            <a:spLocks noGrp="1"/>
          </p:cNvSpPr>
          <p:nvPr>
            <p:ph type="body" sz="quarter" idx="16"/>
          </p:nvPr>
        </p:nvSpPr>
        <p:spPr>
          <a:xfrm>
            <a:off x="7233997" y="5541403"/>
            <a:ext cx="1562143" cy="1331134"/>
          </a:xfrm>
        </p:spPr>
        <p:txBody>
          <a:bodyPr/>
          <a:lstStyle/>
          <a:p>
            <a:r>
              <a:rPr lang="en-US" spc="-10" dirty="0"/>
              <a:t>Surface Type Cover, Keyboards &amp; Mice</a:t>
            </a:r>
          </a:p>
          <a:p>
            <a:r>
              <a:rPr lang="en-US" sz="900" b="0" spc="-10" dirty="0">
                <a:latin typeface="+mj-lt"/>
              </a:rPr>
              <a:t>Optimized for fluid typing with well spaced mechanical keys, enlarged glass trackpads and ergonomic sculpting</a:t>
            </a:r>
          </a:p>
          <a:p>
            <a:endParaRPr lang="en-US" spc="-10" dirty="0"/>
          </a:p>
        </p:txBody>
      </p:sp>
      <p:sp>
        <p:nvSpPr>
          <p:cNvPr id="39" name="Text Placeholder 38"/>
          <p:cNvSpPr>
            <a:spLocks noGrp="1"/>
          </p:cNvSpPr>
          <p:nvPr>
            <p:ph type="body" sz="quarter" idx="17"/>
          </p:nvPr>
        </p:nvSpPr>
        <p:spPr>
          <a:xfrm>
            <a:off x="577736" y="993036"/>
            <a:ext cx="5604056" cy="3816350"/>
          </a:xfrm>
        </p:spPr>
        <p:txBody>
          <a:bodyPr/>
          <a:lstStyle/>
          <a:p>
            <a:pPr>
              <a:spcAft>
                <a:spcPts val="1200"/>
              </a:spcAft>
            </a:pPr>
            <a:r>
              <a:rPr lang="en-US" dirty="0"/>
              <a:t>BENEFITS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Enable staff to be more effective from any location. Use full versions of desktop apps &amp; Office for full productivity</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Eliminate the delays of logging into multiple devices throughout the day</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USB3.0, microSD, and Mini </a:t>
            </a:r>
            <a:r>
              <a:rPr lang="en-US" sz="1200" dirty="0" err="1">
                <a:solidFill>
                  <a:srgbClr val="505050"/>
                </a:solidFill>
                <a:cs typeface="Segoe UI Semilight" charset="0"/>
              </a:rPr>
              <a:t>Displayport</a:t>
            </a:r>
            <a:r>
              <a:rPr lang="en-US" sz="1200" dirty="0">
                <a:solidFill>
                  <a:srgbClr val="505050"/>
                </a:solidFill>
                <a:cs typeface="Segoe UI Semilight" charset="0"/>
              </a:rPr>
              <a:t> to attach peripherals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Rich collaboration tools allow for easy note-taking and sharing using Pen or click-in type cover</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Create engaging presentations with HD touchscreen and side-by-side views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Capture electronic signatures or write progress notes with the Surface Pen1</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Centrally managed policy and role based security and management, </a:t>
            </a:r>
            <a:br>
              <a:rPr lang="en-US" sz="1200" dirty="0">
                <a:solidFill>
                  <a:srgbClr val="505050"/>
                </a:solidFill>
                <a:cs typeface="Segoe UI Semilight" charset="0"/>
              </a:rPr>
            </a:br>
            <a:r>
              <a:rPr lang="en-US" sz="1200" dirty="0">
                <a:solidFill>
                  <a:srgbClr val="505050"/>
                </a:solidFill>
                <a:cs typeface="Segoe UI Semilight" charset="0"/>
              </a:rPr>
              <a:t>included device security</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Run the desktop software and apps you rely on such as CAVEDIGITAL Board Meeting, </a:t>
            </a:r>
            <a:r>
              <a:rPr lang="en-US" sz="1200" dirty="0" err="1">
                <a:solidFill>
                  <a:srgbClr val="505050"/>
                </a:solidFill>
                <a:cs typeface="Segoe UI Semilight" charset="0"/>
              </a:rPr>
              <a:t>MetroStar</a:t>
            </a:r>
            <a:r>
              <a:rPr lang="en-US" sz="1200" dirty="0">
                <a:solidFill>
                  <a:srgbClr val="505050"/>
                </a:solidFill>
                <a:cs typeface="Segoe UI Semilight" charset="0"/>
              </a:rPr>
              <a:t> </a:t>
            </a:r>
            <a:r>
              <a:rPr lang="en-US" sz="1200" dirty="0" err="1">
                <a:solidFill>
                  <a:srgbClr val="505050"/>
                </a:solidFill>
                <a:cs typeface="Segoe UI Semilight" charset="0"/>
              </a:rPr>
              <a:t>eBriefing</a:t>
            </a:r>
            <a:r>
              <a:rPr lang="en-US" sz="1200" dirty="0">
                <a:solidFill>
                  <a:srgbClr val="505050"/>
                </a:solidFill>
                <a:cs typeface="Segoe UI Semilight" charset="0"/>
              </a:rPr>
              <a:t>, </a:t>
            </a:r>
            <a:r>
              <a:rPr lang="en-US" sz="1200" dirty="0" err="1">
                <a:solidFill>
                  <a:srgbClr val="505050"/>
                </a:solidFill>
                <a:cs typeface="Segoe UI Semilight" charset="0"/>
              </a:rPr>
              <a:t>Bigov</a:t>
            </a:r>
            <a:r>
              <a:rPr lang="en-US" sz="1200" dirty="0">
                <a:solidFill>
                  <a:srgbClr val="505050"/>
                </a:solidFill>
                <a:cs typeface="Segoe UI Semilight" charset="0"/>
              </a:rPr>
              <a:t> Better City Indicators – all with slide touch</a:t>
            </a:r>
          </a:p>
        </p:txBody>
      </p:sp>
      <p:sp>
        <p:nvSpPr>
          <p:cNvPr id="40" name="Text Placeholder 39"/>
          <p:cNvSpPr>
            <a:spLocks noGrp="1"/>
          </p:cNvSpPr>
          <p:nvPr>
            <p:ph type="body" sz="quarter" idx="18"/>
          </p:nvPr>
        </p:nvSpPr>
        <p:spPr>
          <a:xfrm>
            <a:off x="9656067" y="5541403"/>
            <a:ext cx="1563866" cy="1192634"/>
          </a:xfrm>
        </p:spPr>
        <p:txBody>
          <a:bodyPr/>
          <a:lstStyle/>
          <a:p>
            <a:r>
              <a:rPr lang="en-US" spc="-10" dirty="0"/>
              <a:t>Microsoft Complete </a:t>
            </a:r>
            <a:br>
              <a:rPr lang="en-US" spc="-10" dirty="0"/>
            </a:br>
            <a:r>
              <a:rPr lang="en-US" spc="-10" dirty="0"/>
              <a:t>for Business</a:t>
            </a:r>
          </a:p>
          <a:p>
            <a:r>
              <a:rPr lang="en-US" sz="900" b="0" spc="-10" dirty="0">
                <a:latin typeface="+mj-lt"/>
              </a:rPr>
              <a:t>Extended service and accident protection for Surface; includes setup and reimagining support for up to three years</a:t>
            </a:r>
          </a:p>
          <a:p>
            <a:endParaRPr lang="en-US" spc="-10" dirty="0"/>
          </a:p>
        </p:txBody>
      </p:sp>
      <p:grpSp>
        <p:nvGrpSpPr>
          <p:cNvPr id="58" name="Group 57"/>
          <p:cNvGrpSpPr/>
          <p:nvPr/>
        </p:nvGrpSpPr>
        <p:grpSpPr>
          <a:xfrm flipV="1">
            <a:off x="1588347" y="1127364"/>
            <a:ext cx="7604340" cy="1173075"/>
            <a:chOff x="3865923" y="4078147"/>
            <a:chExt cx="7604340" cy="1173075"/>
          </a:xfrm>
        </p:grpSpPr>
        <p:cxnSp>
          <p:nvCxnSpPr>
            <p:cNvPr id="59" name="Straight Connector 58"/>
            <p:cNvCxnSpPr>
              <a:cxnSpLocks/>
            </p:cNvCxnSpPr>
            <p:nvPr/>
          </p:nvCxnSpPr>
          <p:spPr>
            <a:xfrm flipV="1">
              <a:off x="3865923" y="5251222"/>
              <a:ext cx="7555653"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cxnSpLocks/>
            </p:cNvCxnSpPr>
            <p:nvPr/>
          </p:nvCxnSpPr>
          <p:spPr>
            <a:xfrm flipV="1">
              <a:off x="11421576" y="4175520"/>
              <a:ext cx="0" cy="1075702"/>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1" name="Oval 60"/>
            <p:cNvSpPr/>
            <p:nvPr/>
          </p:nvSpPr>
          <p:spPr bwMode="auto">
            <a:xfrm>
              <a:off x="11372890" y="4078147"/>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54" name="Picture 53"/>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78438" y="5899276"/>
            <a:ext cx="1209909" cy="680776"/>
          </a:xfrm>
          <a:prstGeom prst="rect">
            <a:avLst/>
          </a:prstGeom>
        </p:spPr>
      </p:pic>
      <p:grpSp>
        <p:nvGrpSpPr>
          <p:cNvPr id="32" name="Group 31"/>
          <p:cNvGrpSpPr/>
          <p:nvPr/>
        </p:nvGrpSpPr>
        <p:grpSpPr>
          <a:xfrm>
            <a:off x="2381249" y="4862748"/>
            <a:ext cx="8512877" cy="383720"/>
            <a:chOff x="3915209" y="4867504"/>
            <a:chExt cx="8512877" cy="383720"/>
          </a:xfrm>
        </p:grpSpPr>
        <p:cxnSp>
          <p:nvCxnSpPr>
            <p:cNvPr id="35" name="Straight Connector 34"/>
            <p:cNvCxnSpPr>
              <a:cxnSpLocks/>
            </p:cNvCxnSpPr>
            <p:nvPr/>
          </p:nvCxnSpPr>
          <p:spPr>
            <a:xfrm>
              <a:off x="3915209" y="5251222"/>
              <a:ext cx="846736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cxnSpLocks/>
            </p:cNvCxnSpPr>
            <p:nvPr/>
          </p:nvCxnSpPr>
          <p:spPr>
            <a:xfrm flipV="1">
              <a:off x="12382575"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Oval 40"/>
            <p:cNvSpPr/>
            <p:nvPr/>
          </p:nvSpPr>
          <p:spPr bwMode="auto">
            <a:xfrm>
              <a:off x="12330713"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2" name="TextBox 41"/>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117381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14" y="1446468"/>
            <a:ext cx="3533636" cy="1033841"/>
          </a:xfrm>
        </p:spPr>
        <p:txBody>
          <a:bodyPr>
            <a:noAutofit/>
          </a:bodyPr>
          <a:lstStyle/>
          <a:p>
            <a:r>
              <a:rPr lang="en-GB" dirty="0">
                <a:gradFill>
                  <a:gsLst>
                    <a:gs pos="2917">
                      <a:schemeClr val="tx1"/>
                    </a:gs>
                    <a:gs pos="30000">
                      <a:schemeClr val="tx1"/>
                    </a:gs>
                  </a:gsLst>
                  <a:lin ang="5400000" scaled="0"/>
                </a:gradFill>
              </a:rPr>
              <a:t>Case workers and </a:t>
            </a:r>
            <a:r>
              <a:rPr lang="en-GB">
                <a:gradFill>
                  <a:gsLst>
                    <a:gs pos="2917">
                      <a:schemeClr val="tx1"/>
                    </a:gs>
                    <a:gs pos="30000">
                      <a:schemeClr val="tx1"/>
                    </a:gs>
                  </a:gsLst>
                  <a:lin ang="5400000" scaled="0"/>
                </a:gradFill>
              </a:rPr>
              <a:t>field workers</a:t>
            </a:r>
            <a:endParaRPr lang="en-US" dirty="0"/>
          </a:p>
        </p:txBody>
      </p:sp>
      <p:sp>
        <p:nvSpPr>
          <p:cNvPr id="3" name="Content Placeholder 2"/>
          <p:cNvSpPr>
            <a:spLocks noGrp="1"/>
          </p:cNvSpPr>
          <p:nvPr>
            <p:ph type="body" sz="quarter" idx="10"/>
          </p:nvPr>
        </p:nvSpPr>
        <p:spPr>
          <a:xfrm>
            <a:off x="409712" y="2654417"/>
            <a:ext cx="3945118" cy="3563503"/>
          </a:xfrm>
        </p:spPr>
        <p:txBody>
          <a:bodyPr vert="horz" wrap="square" lIns="0" tIns="0" rIns="0" bIns="0" rtlCol="0" anchor="t">
            <a:spAutoFit/>
          </a:bodyPr>
          <a:lstStyle/>
          <a:p>
            <a:pPr marL="0" lvl="0" indent="0">
              <a:lnSpc>
                <a:spcPts val="1900"/>
              </a:lnSpc>
              <a:spcAft>
                <a:spcPts val="1800"/>
              </a:spcAft>
              <a:buNone/>
            </a:pPr>
            <a:r>
              <a:rPr lang="en-US" b="1" dirty="0">
                <a:ea typeface="Segoe UI Light" charset="0"/>
                <a:cs typeface="Segoe UI Light" charset="0"/>
              </a:rPr>
              <a:t>Typical challenges:</a:t>
            </a:r>
          </a:p>
          <a:p>
            <a:pPr marL="177750" indent="-177750">
              <a:lnSpc>
                <a:spcPts val="1900"/>
              </a:lnSpc>
              <a:spcAft>
                <a:spcPts val="1200"/>
              </a:spcAft>
              <a:buFont typeface="Arial" charset="0"/>
              <a:buChar char="•"/>
            </a:pPr>
            <a:r>
              <a:rPr lang="en-US" dirty="0">
                <a:latin typeface="+mj-lt"/>
                <a:ea typeface="Segoe UI Light" charset="0"/>
                <a:cs typeface="Segoe UI Light" charset="0"/>
              </a:rPr>
              <a:t>Workers require multiple devices and duplication of effort when switching between mobile and desktop devices. </a:t>
            </a:r>
          </a:p>
          <a:p>
            <a:pPr marL="177750" indent="-177750">
              <a:lnSpc>
                <a:spcPts val="1900"/>
              </a:lnSpc>
              <a:spcAft>
                <a:spcPts val="1200"/>
              </a:spcAft>
              <a:buFont typeface="Arial" charset="0"/>
              <a:buChar char="•"/>
            </a:pPr>
            <a:r>
              <a:rPr lang="en-US" dirty="0">
                <a:latin typeface="+mj-lt"/>
                <a:ea typeface="Segoe UI Light" charset="0"/>
                <a:cs typeface="Segoe UI Light" charset="0"/>
              </a:rPr>
              <a:t>Security of information is a concern, as data loss or leaks will have a compounding impact on affected individuals. </a:t>
            </a:r>
          </a:p>
          <a:p>
            <a:pPr marL="177750" indent="-177750">
              <a:lnSpc>
                <a:spcPts val="1900"/>
              </a:lnSpc>
              <a:spcAft>
                <a:spcPts val="1200"/>
              </a:spcAft>
              <a:buFont typeface="Arial" charset="0"/>
              <a:buChar char="•"/>
            </a:pPr>
            <a:r>
              <a:rPr lang="en-US" dirty="0">
                <a:latin typeface="+mj-lt"/>
                <a:ea typeface="Segoe UI Light" charset="0"/>
                <a:cs typeface="Segoe UI Light" charset="0"/>
              </a:rPr>
              <a:t>Collaboration with other workers and departments is often difficult and time-consuming to coordinate when working on the move. This can affect the speed and accuracy of on-site decision-making. </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462544" y="1446466"/>
            <a:ext cx="6311531" cy="4983209"/>
          </a:xfrm>
          <a:prstGeom prst="rect">
            <a:avLst/>
          </a:prstGeom>
        </p:spPr>
      </p:pic>
    </p:spTree>
    <p:extLst>
      <p:ext uri="{BB962C8B-B14F-4D97-AF65-F5344CB8AC3E}">
        <p14:creationId xmlns:p14="http://schemas.microsoft.com/office/powerpoint/2010/main" val="76063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115" y="1446469"/>
            <a:ext cx="5506212" cy="443198"/>
          </a:xfrm>
        </p:spPr>
        <p:txBody>
          <a:bodyPr>
            <a:normAutofit/>
          </a:bodyPr>
          <a:lstStyle/>
          <a:p>
            <a:r>
              <a:rPr lang="en-US" dirty="0"/>
              <a:t>Case workers </a:t>
            </a:r>
            <a:r>
              <a:rPr lang="en-GB" dirty="0">
                <a:gradFill>
                  <a:gsLst>
                    <a:gs pos="2917">
                      <a:schemeClr val="tx1"/>
                    </a:gs>
                    <a:gs pos="30000">
                      <a:schemeClr val="tx1"/>
                    </a:gs>
                  </a:gsLst>
                  <a:lin ang="5400000" scaled="0"/>
                </a:gradFill>
              </a:rPr>
              <a:t>and field workers</a:t>
            </a:r>
            <a:r>
              <a:rPr lang="en-US" dirty="0"/>
              <a:t> </a:t>
            </a:r>
          </a:p>
        </p:txBody>
      </p:sp>
      <p:sp>
        <p:nvSpPr>
          <p:cNvPr id="3" name="Content Placeholder 2"/>
          <p:cNvSpPr>
            <a:spLocks noGrp="1"/>
          </p:cNvSpPr>
          <p:nvPr>
            <p:ph type="body" sz="quarter" idx="10"/>
          </p:nvPr>
        </p:nvSpPr>
        <p:spPr>
          <a:xfrm>
            <a:off x="5515114" y="2595444"/>
            <a:ext cx="5920395" cy="4898777"/>
          </a:xfrm>
        </p:spPr>
        <p:txBody>
          <a:bodyPr vert="horz" wrap="square" lIns="0" tIns="0" rIns="0" bIns="0" numCol="2" spcCol="180000" rtlCol="0" anchor="t">
            <a:spAutoFit/>
          </a:bodyPr>
          <a:lstStyle/>
          <a:p>
            <a:pPr marL="177750" indent="-177750">
              <a:lnSpc>
                <a:spcPts val="1900"/>
              </a:lnSpc>
              <a:spcAft>
                <a:spcPts val="1200"/>
              </a:spcAft>
              <a:buFont typeface="Arial" charset="0"/>
              <a:buChar char="•"/>
            </a:pPr>
            <a:r>
              <a:rPr lang="en-US" dirty="0">
                <a:latin typeface="Segoe UI Semilight" charset="0"/>
                <a:ea typeface="Segoe UI Semilight" charset="0"/>
                <a:cs typeface="Segoe UI Semilight" charset="0"/>
              </a:rPr>
              <a:t>Enable better access to data and case content with a device that is mobile-friendly and supports desktop apps.  Thin and light for easy portability, and stays charged for 9 hours.</a:t>
            </a:r>
          </a:p>
          <a:p>
            <a:pPr marL="177750" indent="-177750">
              <a:lnSpc>
                <a:spcPts val="1900"/>
              </a:lnSpc>
              <a:spcAft>
                <a:spcPts val="1200"/>
              </a:spcAft>
              <a:buFont typeface="Arial" charset="0"/>
              <a:buChar char="•"/>
            </a:pPr>
            <a:r>
              <a:rPr lang="en-GB" dirty="0">
                <a:latin typeface="Segoe UI Semilight" charset="0"/>
                <a:ea typeface="Segoe UI Semilight" charset="0"/>
                <a:cs typeface="Segoe UI Semilight" charset="0"/>
              </a:rPr>
              <a:t>Remote connections to internal resources through VPN and Direct Access, backed by the enterprise-grade security of Windows 10 to safeguard confidential information. </a:t>
            </a:r>
          </a:p>
          <a:p>
            <a:pPr marL="177750" indent="-177750">
              <a:lnSpc>
                <a:spcPts val="1900"/>
              </a:lnSpc>
              <a:spcAft>
                <a:spcPts val="1200"/>
              </a:spcAft>
              <a:buFont typeface="Arial" charset="0"/>
              <a:buChar char="•"/>
            </a:pPr>
            <a:r>
              <a:rPr lang="en-GB" dirty="0">
                <a:latin typeface="Segoe UI Semilight" charset="0"/>
                <a:ea typeface="Segoe UI Semilight" charset="0"/>
                <a:cs typeface="Segoe UI Semilight" charset="0"/>
              </a:rPr>
              <a:t>Collaborate on the move with OneDrive for Business which allows whole teams to work on the same document at the same time.</a:t>
            </a:r>
          </a:p>
          <a:p>
            <a:pPr marL="177750" indent="-177750">
              <a:lnSpc>
                <a:spcPts val="1900"/>
              </a:lnSpc>
              <a:spcAft>
                <a:spcPts val="1200"/>
              </a:spcAft>
              <a:buFont typeface="Arial" charset="0"/>
              <a:buChar char="•"/>
            </a:pPr>
            <a:endParaRPr lang="en-GB" dirty="0">
              <a:latin typeface="Segoe UI Semilight" charset="0"/>
              <a:ea typeface="Segoe UI Semilight" charset="0"/>
              <a:cs typeface="Segoe UI Semilight" charset="0"/>
            </a:endParaRPr>
          </a:p>
          <a:p>
            <a:pPr marL="177750" indent="-177750">
              <a:lnSpc>
                <a:spcPts val="1900"/>
              </a:lnSpc>
              <a:spcAft>
                <a:spcPts val="1200"/>
              </a:spcAft>
              <a:buFont typeface="Arial" charset="0"/>
              <a:buChar char="•"/>
            </a:pPr>
            <a:endParaRPr lang="en-GB" dirty="0">
              <a:latin typeface="Segoe UI Semilight" charset="0"/>
              <a:ea typeface="Segoe UI Semilight" charset="0"/>
              <a:cs typeface="Segoe UI Semilight" charset="0"/>
            </a:endParaRPr>
          </a:p>
          <a:p>
            <a:pPr marL="177750" indent="-177750">
              <a:lnSpc>
                <a:spcPts val="1900"/>
              </a:lnSpc>
              <a:spcAft>
                <a:spcPts val="1200"/>
              </a:spcAft>
              <a:buFont typeface="Arial" charset="0"/>
              <a:buChar char="•"/>
            </a:pPr>
            <a:r>
              <a:rPr lang="en-US" dirty="0">
                <a:latin typeface="Segoe UI Semilight" charset="0"/>
                <a:ea typeface="Segoe UI Semilight" charset="0"/>
                <a:cs typeface="Segoe UI Semilight" charset="0"/>
              </a:rPr>
              <a:t>Increase transparency and reduce workload with Surface Pen real-time note taking and sharing via cloud services. </a:t>
            </a:r>
          </a:p>
          <a:p>
            <a:pPr marL="177750" indent="-177750">
              <a:lnSpc>
                <a:spcPts val="1900"/>
              </a:lnSpc>
              <a:spcAft>
                <a:spcPts val="1200"/>
              </a:spcAft>
              <a:buFont typeface="Arial" charset="0"/>
              <a:buChar char="•"/>
            </a:pPr>
            <a:r>
              <a:rPr lang="en-US" dirty="0">
                <a:latin typeface="Segoe UI Semilight" charset="0"/>
                <a:ea typeface="Segoe UI Semilight" charset="0"/>
                <a:cs typeface="Segoe UI Semilight" charset="0"/>
              </a:rPr>
              <a:t>Rich collaboration with online annotation, shared field, and live discussions.  Remote wipe to secure data when employees leave or devices are lost or stolen. </a:t>
            </a:r>
          </a:p>
          <a:p>
            <a:pPr marL="177750" indent="-177750">
              <a:lnSpc>
                <a:spcPts val="1900"/>
              </a:lnSpc>
              <a:spcAft>
                <a:spcPts val="1200"/>
              </a:spcAft>
              <a:buFont typeface="Arial" charset="0"/>
              <a:buChar char="•"/>
            </a:pPr>
            <a:r>
              <a:rPr lang="en-US" dirty="0">
                <a:latin typeface="Segoe UI Semilight" charset="0"/>
                <a:ea typeface="Segoe UI Semilight" charset="0"/>
                <a:cs typeface="Segoe UI Semilight" charset="0"/>
              </a:rPr>
              <a:t>Fully document with HD cameras and mic. Authorize services with Pen signatures. </a:t>
            </a:r>
          </a:p>
        </p:txBody>
      </p:sp>
      <p:sp>
        <p:nvSpPr>
          <p:cNvPr id="7" name="Content Placeholder 2"/>
          <p:cNvSpPr txBox="1">
            <a:spLocks/>
          </p:cNvSpPr>
          <p:nvPr/>
        </p:nvSpPr>
        <p:spPr>
          <a:xfrm>
            <a:off x="5515114" y="2181321"/>
            <a:ext cx="6181587" cy="243656"/>
          </a:xfrm>
          <a:prstGeom prst="rect">
            <a:avLst/>
          </a:prstGeom>
        </p:spPr>
        <p:txBody>
          <a:bodyPr vert="horz" wrap="square" lIns="0" tIns="0" rIns="0" bIns="0" numCol="1" spcCol="360000" rtlCol="0" anchor="t">
            <a:spAutoFit/>
          </a:bodyPr>
          <a:lstStyle>
            <a:lvl1pPr marL="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Segoe UI Semilight" panose="020B0402040204020203" pitchFamily="34" charset="0"/>
              </a:defRPr>
            </a:lvl1pPr>
            <a:lvl2pPr marL="0" marR="0" indent="0" algn="l" defTabSz="914374" rtl="0" eaLnBrk="1" fontAlgn="auto" latinLnBrk="0" hangingPunct="1">
              <a:lnSpc>
                <a:spcPct val="100000"/>
              </a:lnSpc>
              <a:spcBef>
                <a:spcPts val="0"/>
              </a:spcBef>
              <a:spcAft>
                <a:spcPts val="588"/>
              </a:spcAft>
              <a:buClrTx/>
              <a:buSzPct val="90000"/>
              <a:buFontTx/>
              <a:buNone/>
              <a:tabLst/>
              <a:defRPr sz="1400" kern="1200" spc="0" baseline="0">
                <a:solidFill>
                  <a:schemeClr val="tx1"/>
                </a:solidFill>
                <a:latin typeface="+mn-lt"/>
                <a:ea typeface="+mn-ea"/>
                <a:cs typeface="+mn-cs"/>
              </a:defRPr>
            </a:lvl2pPr>
            <a:lvl3pPr marL="224097"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3pPr>
            <a:lvl4pPr marL="448193"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4pPr>
            <a:lvl5pPr marL="672290" marR="0" indent="0" algn="l" defTabSz="914374" rtl="0" eaLnBrk="1" fontAlgn="auto" latinLnBrk="0" hangingPunct="1">
              <a:lnSpc>
                <a:spcPct val="100000"/>
              </a:lnSpc>
              <a:spcBef>
                <a:spcPts val="0"/>
              </a:spcBef>
              <a:spcAft>
                <a:spcPts val="588"/>
              </a:spcAft>
              <a:buClrTx/>
              <a:buSzPct val="90000"/>
              <a:buFont typeface="Arial" pitchFamily="34" charset="0"/>
              <a:buNone/>
              <a:tabLst/>
              <a:defRPr sz="1400"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ts val="1900"/>
              </a:lnSpc>
              <a:spcAft>
                <a:spcPts val="1800"/>
              </a:spcAft>
            </a:pPr>
            <a:r>
              <a:rPr lang="en-US" b="1" dirty="0">
                <a:ea typeface="Segoe UI Light" charset="0"/>
                <a:cs typeface="Segoe UI Light" charset="0"/>
              </a:rPr>
              <a:t>How we solve the problem:</a:t>
            </a:r>
            <a:endParaRPr lang="en-US" dirty="0">
              <a:latin typeface="Segoe UI Semilight" charset="0"/>
              <a:ea typeface="Segoe UI Semilight" charset="0"/>
              <a:cs typeface="Segoe UI Semilight"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7922" y="1446468"/>
            <a:ext cx="4623977" cy="4993609"/>
          </a:xfrm>
          <a:prstGeom prst="rect">
            <a:avLst/>
          </a:prstGeom>
        </p:spPr>
      </p:pic>
    </p:spTree>
    <p:extLst>
      <p:ext uri="{BB962C8B-B14F-4D97-AF65-F5344CB8AC3E}">
        <p14:creationId xmlns:p14="http://schemas.microsoft.com/office/powerpoint/2010/main" val="1730677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40"/>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r="-1766"/>
          <a:stretch/>
        </p:blipFill>
        <p:spPr>
          <a:xfrm>
            <a:off x="4495259" y="842007"/>
            <a:ext cx="7436195" cy="5113543"/>
          </a:xfrm>
          <a:prstGeom prst="rect">
            <a:avLst/>
          </a:prstGeom>
        </p:spPr>
      </p:pic>
      <p:cxnSp>
        <p:nvCxnSpPr>
          <p:cNvPr id="25" name="Straight Connector 24"/>
          <p:cNvCxnSpPr>
            <a:cxnSpLocks/>
          </p:cNvCxnSpPr>
          <p:nvPr/>
        </p:nvCxnSpPr>
        <p:spPr>
          <a:xfrm flipH="1">
            <a:off x="13162014" y="4481321"/>
            <a:ext cx="1" cy="2954969"/>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pic>
        <p:nvPicPr>
          <p:cNvPr id="27" name="Picture 2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66851" y="5538615"/>
            <a:ext cx="814096" cy="572242"/>
          </a:xfrm>
          <a:prstGeom prst="rect">
            <a:avLst/>
          </a:prstGeom>
        </p:spPr>
      </p:pic>
      <p:sp>
        <p:nvSpPr>
          <p:cNvPr id="2" name="Title 1"/>
          <p:cNvSpPr>
            <a:spLocks noGrp="1"/>
          </p:cNvSpPr>
          <p:nvPr>
            <p:ph type="title"/>
          </p:nvPr>
        </p:nvSpPr>
        <p:spPr>
          <a:xfrm>
            <a:off x="577874" y="415137"/>
            <a:ext cx="9638181" cy="886397"/>
          </a:xfrm>
        </p:spPr>
        <p:txBody>
          <a:bodyPr/>
          <a:lstStyle/>
          <a:p>
            <a:r>
              <a:rPr lang="en-US" dirty="0"/>
              <a:t>Surface for case workers and field workers</a:t>
            </a:r>
            <a:br>
              <a:rPr lang="en-US" dirty="0"/>
            </a:br>
            <a:endParaRPr lang="en-US" dirty="0"/>
          </a:p>
        </p:txBody>
      </p:sp>
      <p:sp>
        <p:nvSpPr>
          <p:cNvPr id="6" name="Text Placeholder 5"/>
          <p:cNvSpPr>
            <a:spLocks noGrp="1"/>
          </p:cNvSpPr>
          <p:nvPr>
            <p:ph type="body" sz="quarter" idx="12"/>
          </p:nvPr>
        </p:nvSpPr>
        <p:spPr>
          <a:xfrm>
            <a:off x="577873" y="5133236"/>
            <a:ext cx="4619488" cy="507831"/>
          </a:xfrm>
        </p:spPr>
        <p:txBody>
          <a:bodyPr/>
          <a:lstStyle/>
          <a:p>
            <a:r>
              <a:rPr lang="en-US" dirty="0"/>
              <a:t>KEY ACCESSORIES </a:t>
            </a:r>
          </a:p>
          <a:p>
            <a:endParaRPr lang="en-US" dirty="0"/>
          </a:p>
        </p:txBody>
      </p:sp>
      <p:sp>
        <p:nvSpPr>
          <p:cNvPr id="24" name="Text Placeholder 23"/>
          <p:cNvSpPr>
            <a:spLocks noGrp="1"/>
          </p:cNvSpPr>
          <p:nvPr>
            <p:ph type="body" sz="quarter" idx="17"/>
          </p:nvPr>
        </p:nvSpPr>
        <p:spPr>
          <a:xfrm>
            <a:off x="577736" y="993036"/>
            <a:ext cx="4619626" cy="3816350"/>
          </a:xfrm>
        </p:spPr>
        <p:txBody>
          <a:bodyPr/>
          <a:lstStyle/>
          <a:p>
            <a:pPr>
              <a:spcAft>
                <a:spcPts val="1200"/>
              </a:spcAft>
            </a:pPr>
            <a:r>
              <a:rPr lang="en-US" dirty="0"/>
              <a:t>BENEFITS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Enable better access to data and case content with a device that is mobile-friendly and supports desktop apps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Thin and light for easy portability, with long battery life</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Increase transparency with real-time note taking and sharing via cloud services</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Rich collaboration with online annotation, shared field and live discussions. Remote wipe to secure data when employees leave, or devices are lost or stolen</a:t>
            </a:r>
          </a:p>
          <a:p>
            <a:pPr marL="274320" lvl="1" indent="-182880">
              <a:lnSpc>
                <a:spcPct val="100000"/>
              </a:lnSpc>
              <a:spcAft>
                <a:spcPts val="1200"/>
              </a:spcAft>
              <a:buFont typeface="Arial" panose="020B0604020202020204" pitchFamily="34" charset="0"/>
              <a:buChar char="•"/>
            </a:pPr>
            <a:r>
              <a:rPr lang="en-US" sz="1200" dirty="0">
                <a:solidFill>
                  <a:srgbClr val="505050"/>
                </a:solidFill>
                <a:cs typeface="Segoe UI Semilight" charset="0"/>
              </a:rPr>
              <a:t>Fully document with HD cameras and mic. Authorize services with Pen signatures</a:t>
            </a:r>
          </a:p>
          <a:p>
            <a:endParaRPr lang="en-US" dirty="0"/>
          </a:p>
        </p:txBody>
      </p:sp>
      <p:sp>
        <p:nvSpPr>
          <p:cNvPr id="26" name="Text Placeholder 25"/>
          <p:cNvSpPr>
            <a:spLocks noGrp="1"/>
          </p:cNvSpPr>
          <p:nvPr>
            <p:ph type="body" sz="quarter" idx="18"/>
          </p:nvPr>
        </p:nvSpPr>
        <p:spPr>
          <a:xfrm>
            <a:off x="10520214" y="5541403"/>
            <a:ext cx="1228320" cy="377026"/>
          </a:xfrm>
        </p:spPr>
        <p:txBody>
          <a:bodyPr/>
          <a:lstStyle/>
          <a:p>
            <a:r>
              <a:rPr lang="en-US" dirty="0"/>
              <a:t>Durable Cases</a:t>
            </a:r>
          </a:p>
          <a:p>
            <a:r>
              <a:rPr lang="en-US" sz="900" b="0" spc="-10" dirty="0"/>
              <a:t>Designed to allow versatility</a:t>
            </a:r>
          </a:p>
        </p:txBody>
      </p:sp>
      <p:pic>
        <p:nvPicPr>
          <p:cNvPr id="42" name="Picture 41" descr="Dock_06.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185" y="5482153"/>
            <a:ext cx="1001121" cy="628704"/>
          </a:xfrm>
          <a:prstGeom prst="rect">
            <a:avLst/>
          </a:prstGeom>
        </p:spPr>
      </p:pic>
      <p:pic>
        <p:nvPicPr>
          <p:cNvPr id="43" name="Picture 42" descr="GovPens.ai"/>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204998" y="5585058"/>
            <a:ext cx="1052422" cy="541464"/>
          </a:xfrm>
          <a:prstGeom prst="rect">
            <a:avLst/>
          </a:prstGeom>
        </p:spPr>
      </p:pic>
      <p:grpSp>
        <p:nvGrpSpPr>
          <p:cNvPr id="44" name="Group 43"/>
          <p:cNvGrpSpPr/>
          <p:nvPr/>
        </p:nvGrpSpPr>
        <p:grpSpPr>
          <a:xfrm>
            <a:off x="6142006" y="5576371"/>
            <a:ext cx="963718" cy="588141"/>
            <a:chOff x="4532959" y="5532544"/>
            <a:chExt cx="1482684" cy="904858"/>
          </a:xfrm>
        </p:grpSpPr>
        <p:pic>
          <p:nvPicPr>
            <p:cNvPr id="45" name="Picture 44"/>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532959" y="5816121"/>
              <a:ext cx="1106564" cy="621281"/>
            </a:xfrm>
            <a:prstGeom prst="rect">
              <a:avLst/>
            </a:prstGeom>
          </p:spPr>
        </p:pic>
        <p:pic>
          <p:nvPicPr>
            <p:cNvPr id="46" name="Picture 45"/>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4580530" y="5532544"/>
              <a:ext cx="1045336" cy="338641"/>
            </a:xfrm>
            <a:prstGeom prst="rect">
              <a:avLst/>
            </a:prstGeom>
          </p:spPr>
        </p:pic>
        <p:pic>
          <p:nvPicPr>
            <p:cNvPr id="47" name="Picture 46"/>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376903" y="5788125"/>
              <a:ext cx="638740" cy="359291"/>
            </a:xfrm>
            <a:prstGeom prst="rect">
              <a:avLst/>
            </a:prstGeom>
          </p:spPr>
        </p:pic>
      </p:grpSp>
      <p:pic>
        <p:nvPicPr>
          <p:cNvPr id="48" name="Picture 47" descr="Falcon_Family_01.png"/>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6664807" y="5506541"/>
            <a:ext cx="1341528" cy="754833"/>
          </a:xfrm>
          <a:prstGeom prst="rect">
            <a:avLst/>
          </a:prstGeom>
        </p:spPr>
      </p:pic>
      <p:sp>
        <p:nvSpPr>
          <p:cNvPr id="49" name="Text Placeholder 33"/>
          <p:cNvSpPr>
            <a:spLocks noGrp="1"/>
          </p:cNvSpPr>
          <p:nvPr>
            <p:ph type="body" sz="quarter" idx="13"/>
          </p:nvPr>
        </p:nvSpPr>
        <p:spPr>
          <a:xfrm>
            <a:off x="1765474" y="5541403"/>
            <a:ext cx="1404154" cy="1169551"/>
          </a:xfrm>
        </p:spPr>
        <p:txBody>
          <a:bodyPr/>
          <a:lstStyle/>
          <a:p>
            <a:r>
              <a:rPr lang="en-US" spc="-10" dirty="0"/>
              <a:t>Surface Dock</a:t>
            </a:r>
          </a:p>
          <a:p>
            <a:r>
              <a:rPr lang="en-US" sz="900" b="0" spc="-10" dirty="0">
                <a:latin typeface="+mj-lt"/>
              </a:rPr>
              <a:t>From ultraportable to </a:t>
            </a:r>
            <a:r>
              <a:rPr lang="en-US" sz="900" b="0" spc="-10" dirty="0" err="1">
                <a:latin typeface="+mj-lt"/>
              </a:rPr>
              <a:t>ultraproductive</a:t>
            </a:r>
            <a:r>
              <a:rPr lang="en-US" sz="900" b="0" spc="-10" dirty="0">
                <a:latin typeface="+mj-lt"/>
              </a:rPr>
              <a:t>: Connect to dual monitors, speakers, a full-size keyboard and more</a:t>
            </a:r>
          </a:p>
          <a:p>
            <a:endParaRPr lang="en-US" spc="-10" dirty="0"/>
          </a:p>
        </p:txBody>
      </p:sp>
      <p:sp>
        <p:nvSpPr>
          <p:cNvPr id="50" name="Text Placeholder 35"/>
          <p:cNvSpPr>
            <a:spLocks noGrp="1"/>
          </p:cNvSpPr>
          <p:nvPr>
            <p:ph type="body" sz="quarter" idx="14"/>
          </p:nvPr>
        </p:nvSpPr>
        <p:spPr>
          <a:xfrm>
            <a:off x="4336811" y="5541403"/>
            <a:ext cx="1563148" cy="1031051"/>
          </a:xfrm>
        </p:spPr>
        <p:txBody>
          <a:bodyPr/>
          <a:lstStyle/>
          <a:p>
            <a:r>
              <a:rPr lang="en-US" spc="-10" dirty="0"/>
              <a:t>Surface Pen</a:t>
            </a:r>
          </a:p>
          <a:p>
            <a:r>
              <a:rPr lang="en-US" sz="900" b="0" spc="-10" dirty="0">
                <a:latin typeface="+mj-lt"/>
              </a:rPr>
              <a:t>Enables note taking, annotating changes or questions on Edge, PowerPoint, PDF and capturing customer signatures</a:t>
            </a:r>
          </a:p>
          <a:p>
            <a:endParaRPr lang="en-US" spc="-10" dirty="0"/>
          </a:p>
        </p:txBody>
      </p:sp>
      <p:sp>
        <p:nvSpPr>
          <p:cNvPr id="51" name="Text Placeholder 37"/>
          <p:cNvSpPr>
            <a:spLocks noGrp="1"/>
          </p:cNvSpPr>
          <p:nvPr>
            <p:ph type="body" sz="quarter" idx="16"/>
          </p:nvPr>
        </p:nvSpPr>
        <p:spPr>
          <a:xfrm>
            <a:off x="7841312" y="5541403"/>
            <a:ext cx="1562143" cy="1331134"/>
          </a:xfrm>
        </p:spPr>
        <p:txBody>
          <a:bodyPr/>
          <a:lstStyle/>
          <a:p>
            <a:r>
              <a:rPr lang="en-US" spc="-10" dirty="0"/>
              <a:t>Surface Type Cover, Keyboards &amp; Mice</a:t>
            </a:r>
          </a:p>
          <a:p>
            <a:r>
              <a:rPr lang="en-US" sz="900" b="0" spc="-10" dirty="0">
                <a:latin typeface="+mj-lt"/>
              </a:rPr>
              <a:t>Optimized for fluid typing with well spaced mechanical keys, enlarged glass trackpads and ergonomic sculpting</a:t>
            </a:r>
          </a:p>
          <a:p>
            <a:endParaRPr lang="en-US" spc="-10" dirty="0"/>
          </a:p>
        </p:txBody>
      </p:sp>
      <p:pic>
        <p:nvPicPr>
          <p:cNvPr id="52" name="Picture 5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78438" y="5899276"/>
            <a:ext cx="1209909" cy="680776"/>
          </a:xfrm>
          <a:prstGeom prst="rect">
            <a:avLst/>
          </a:prstGeom>
        </p:spPr>
      </p:pic>
      <p:grpSp>
        <p:nvGrpSpPr>
          <p:cNvPr id="53" name="Group 52"/>
          <p:cNvGrpSpPr/>
          <p:nvPr/>
        </p:nvGrpSpPr>
        <p:grpSpPr>
          <a:xfrm>
            <a:off x="2381249" y="4862748"/>
            <a:ext cx="8512877" cy="383720"/>
            <a:chOff x="3915209" y="4867504"/>
            <a:chExt cx="8512877" cy="383720"/>
          </a:xfrm>
        </p:grpSpPr>
        <p:cxnSp>
          <p:nvCxnSpPr>
            <p:cNvPr id="54" name="Straight Connector 53"/>
            <p:cNvCxnSpPr>
              <a:cxnSpLocks/>
            </p:cNvCxnSpPr>
            <p:nvPr/>
          </p:nvCxnSpPr>
          <p:spPr>
            <a:xfrm>
              <a:off x="3915209" y="5251222"/>
              <a:ext cx="8467366"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flipV="1">
              <a:off x="12382575"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2" name="Oval 61"/>
            <p:cNvSpPr/>
            <p:nvPr/>
          </p:nvSpPr>
          <p:spPr bwMode="auto">
            <a:xfrm>
              <a:off x="12330713"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7" name="Group 56"/>
          <p:cNvGrpSpPr/>
          <p:nvPr/>
        </p:nvGrpSpPr>
        <p:grpSpPr>
          <a:xfrm flipV="1">
            <a:off x="1588347" y="1127364"/>
            <a:ext cx="6993005" cy="630884"/>
            <a:chOff x="3865923" y="4620338"/>
            <a:chExt cx="6993005" cy="630884"/>
          </a:xfrm>
        </p:grpSpPr>
        <p:cxnSp>
          <p:nvCxnSpPr>
            <p:cNvPr id="58" name="Straight Connector 57"/>
            <p:cNvCxnSpPr>
              <a:cxnSpLocks/>
            </p:cNvCxnSpPr>
            <p:nvPr/>
          </p:nvCxnSpPr>
          <p:spPr>
            <a:xfrm flipV="1">
              <a:off x="3865923" y="5251222"/>
              <a:ext cx="694431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flipV="1">
              <a:off x="10810242" y="4719119"/>
              <a:ext cx="0" cy="532103"/>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0" name="Oval 59"/>
            <p:cNvSpPr/>
            <p:nvPr/>
          </p:nvSpPr>
          <p:spPr bwMode="auto">
            <a:xfrm>
              <a:off x="10761555" y="4620338"/>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9" name="TextBox 28"/>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spTree>
    <p:extLst>
      <p:ext uri="{BB962C8B-B14F-4D97-AF65-F5344CB8AC3E}">
        <p14:creationId xmlns:p14="http://schemas.microsoft.com/office/powerpoint/2010/main" val="268973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Add-in 6" title="Web Video Player"/>
              <p:cNvGraphicFramePr>
                <a:graphicFrameLocks noGrp="1"/>
              </p:cNvGraphicFramePr>
              <p:nvPr>
                <p:extLst>
                  <p:ext uri="{D42A27DB-BD31-4B8C-83A1-F6EECF244321}">
                    <p14:modId xmlns:p14="http://schemas.microsoft.com/office/powerpoint/2010/main" val="553630150"/>
                  </p:ext>
                </p:extLst>
              </p:nvPr>
            </p:nvGraphicFramePr>
            <p:xfrm>
              <a:off x="7856187" y="3990109"/>
              <a:ext cx="4104760" cy="233853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Add-in 6" title="Web Video Player"/>
              <p:cNvPicPr>
                <a:picLocks noGrp="1" noRot="1" noChangeAspect="1" noMove="1" noResize="1" noEditPoints="1" noAdjustHandles="1" noChangeArrowheads="1" noChangeShapeType="1"/>
              </p:cNvPicPr>
              <p:nvPr/>
            </p:nvPicPr>
            <p:blipFill>
              <a:blip r:embed="rId4"/>
              <a:stretch>
                <a:fillRect/>
              </a:stretch>
            </p:blipFill>
            <p:spPr>
              <a:xfrm>
                <a:off x="7856187" y="3990109"/>
                <a:ext cx="4104760" cy="2338534"/>
              </a:xfrm>
              <a:prstGeom prst="rect">
                <a:avLst/>
              </a:prstGeom>
            </p:spPr>
          </p:pic>
        </mc:Fallback>
      </mc:AlternateContent>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68324" y="473201"/>
            <a:ext cx="1317625" cy="1305931"/>
          </a:xfrm>
          <a:prstGeom prst="rect">
            <a:avLst/>
          </a:prstGeom>
        </p:spPr>
      </p:pic>
      <p:sp>
        <p:nvSpPr>
          <p:cNvPr id="5" name="Text Placeholder 4"/>
          <p:cNvSpPr>
            <a:spLocks noGrp="1"/>
          </p:cNvSpPr>
          <p:nvPr>
            <p:ph type="body" sz="quarter" idx="12"/>
          </p:nvPr>
        </p:nvSpPr>
        <p:spPr/>
        <p:txBody>
          <a:bodyPr/>
          <a:lstStyle/>
          <a:p>
            <a:r>
              <a:rPr lang="en-US" sz="1600" b="1" dirty="0"/>
              <a:t>Situation</a:t>
            </a:r>
          </a:p>
          <a:p>
            <a:r>
              <a:rPr lang="en-US" dirty="0"/>
              <a:t>Mecklenburg County, North Carolina has a population of nearly 1 million people, many of whom live in Charlotte - the fifth fastest growing city in the United States.</a:t>
            </a:r>
          </a:p>
          <a:p>
            <a:r>
              <a:rPr lang="en-US" sz="1600" b="1" dirty="0"/>
              <a:t>Solution</a:t>
            </a:r>
          </a:p>
          <a:p>
            <a:r>
              <a:rPr lang="en-US" dirty="0"/>
              <a:t>Equip restaurant inspectors, medical examiners, parks and recreation, social workers with Surface as a single 3-in-1 device--a tablet, laptop, &amp; desktop. 1-person 1-device initiative: each mobile worker has phone serving as mobile hotspot</a:t>
            </a:r>
          </a:p>
          <a:p>
            <a:r>
              <a:rPr lang="en-US" sz="1600" b="1" dirty="0"/>
              <a:t>Benefits</a:t>
            </a:r>
          </a:p>
          <a:p>
            <a:r>
              <a:rPr lang="en-US" dirty="0"/>
              <a:t>Restaurant inspectors, medical examiners, and Parks &amp; Rec enter findings digitally on site, saving time and resources. IT easily manage security of mobile data with BitLocker and remote wipe capability.</a:t>
            </a:r>
          </a:p>
        </p:txBody>
      </p:sp>
      <p:sp>
        <p:nvSpPr>
          <p:cNvPr id="11" name="Text Placeholder 10"/>
          <p:cNvSpPr>
            <a:spLocks noGrp="1"/>
          </p:cNvSpPr>
          <p:nvPr>
            <p:ph type="body" sz="quarter" idx="10"/>
          </p:nvPr>
        </p:nvSpPr>
        <p:spPr/>
        <p:txBody>
          <a:bodyPr/>
          <a:lstStyle/>
          <a:p>
            <a:pPr marL="90488" lvl="0" indent="-90488">
              <a:spcAft>
                <a:spcPts val="1176"/>
              </a:spcAft>
            </a:pPr>
            <a:r>
              <a:rPr lang="en-GB" dirty="0">
                <a:solidFill>
                  <a:schemeClr val="tx2"/>
                </a:solidFill>
              </a:rPr>
              <a:t>“With the Surface, it basically gives employees a full-featured computer that they can use from anywhere… Our biggest challenge now is that everyone wants one so it’s hard to keep up with the demand!” </a:t>
            </a:r>
          </a:p>
          <a:p>
            <a:pPr marL="90488" lvl="0">
              <a:spcAft>
                <a:spcPts val="1176"/>
              </a:spcAft>
            </a:pPr>
            <a:r>
              <a:rPr lang="en-GB" sz="1400" b="1" dirty="0">
                <a:solidFill>
                  <a:srgbClr val="505050"/>
                </a:solidFill>
              </a:rPr>
              <a:t>Cliff Du Puy</a:t>
            </a:r>
            <a:r>
              <a:rPr lang="en-GB" sz="1400" dirty="0">
                <a:solidFill>
                  <a:srgbClr val="505050"/>
                </a:solidFill>
              </a:rPr>
              <a:t>, Technical Services Director</a:t>
            </a:r>
            <a:endParaRPr lang="en-US" dirty="0"/>
          </a:p>
        </p:txBody>
      </p:sp>
      <p:sp>
        <p:nvSpPr>
          <p:cNvPr id="12" name="Picture Placeholder 11"/>
          <p:cNvSpPr>
            <a:spLocks noGrp="1"/>
          </p:cNvSpPr>
          <p:nvPr>
            <p:ph type="pic" sz="quarter" idx="11"/>
          </p:nvPr>
        </p:nvSpPr>
        <p:spPr/>
      </p:sp>
      <p:sp>
        <p:nvSpPr>
          <p:cNvPr id="6" name="Rectangle 5"/>
          <p:cNvSpPr/>
          <p:nvPr/>
        </p:nvSpPr>
        <p:spPr>
          <a:xfrm>
            <a:off x="1394670" y="5289347"/>
            <a:ext cx="3491878" cy="905179"/>
          </a:xfrm>
          <a:prstGeom prst="rect">
            <a:avLst/>
          </a:prstGeom>
        </p:spPr>
        <p:txBody>
          <a:bodyPr wrap="square">
            <a:spAutoFit/>
          </a:bodyPr>
          <a:lstStyle/>
          <a:p>
            <a:pPr>
              <a:lnSpc>
                <a:spcPct val="90000"/>
              </a:lnSpc>
            </a:pPr>
            <a:r>
              <a:rPr lang="en-US" sz="2353" b="1" dirty="0">
                <a:solidFill>
                  <a:srgbClr val="0078D7"/>
                </a:solidFill>
                <a:ea typeface="Segoe UI Emoji" panose="020B0502040204020203" pitchFamily="34" charset="0"/>
                <a:cs typeface="Segoe UI Light" panose="020B0502040204020203" pitchFamily="34" charset="0"/>
              </a:rPr>
              <a:t>$3.2 million/year </a:t>
            </a:r>
            <a:r>
              <a:rPr lang="en-US" sz="2353" b="1" dirty="0">
                <a:solidFill>
                  <a:srgbClr val="0078D7"/>
                </a:solidFill>
                <a:latin typeface="Segoe UI Light" panose="020B0502040204020203" pitchFamily="34" charset="0"/>
                <a:ea typeface="Segoe UI Emoji" panose="020B0502040204020203" pitchFamily="34" charset="0"/>
                <a:cs typeface="Segoe UI Light" panose="020B0502040204020203" pitchFamily="34" charset="0"/>
              </a:rPr>
              <a:t/>
            </a:r>
            <a:br>
              <a:rPr lang="en-US" sz="2353" b="1" dirty="0">
                <a:solidFill>
                  <a:srgbClr val="0078D7"/>
                </a:solidFill>
                <a:latin typeface="Segoe UI Light" panose="020B0502040204020203" pitchFamily="34" charset="0"/>
                <a:ea typeface="Segoe UI Emoji" panose="020B0502040204020203" pitchFamily="34" charset="0"/>
                <a:cs typeface="Segoe UI Light" panose="020B0502040204020203" pitchFamily="34" charset="0"/>
              </a:rPr>
            </a:br>
            <a:r>
              <a:rPr lang="en-US" sz="1765" dirty="0">
                <a:solidFill>
                  <a:srgbClr val="0078D7"/>
                </a:solidFill>
                <a:latin typeface="Segoe UI Semilight" panose="020B0402040204020203" pitchFamily="34" charset="0"/>
                <a:ea typeface="Segoe UI Emoji" panose="020B0502040204020203" pitchFamily="34" charset="0"/>
                <a:cs typeface="Segoe UI Semilight" panose="020B0402040204020203" pitchFamily="34" charset="0"/>
              </a:rPr>
              <a:t>saved by increased productivity in Youth and Family Services Dept. </a:t>
            </a:r>
          </a:p>
        </p:txBody>
      </p:sp>
      <p:sp>
        <p:nvSpPr>
          <p:cNvPr id="8" name="Freeform 216"/>
          <p:cNvSpPr>
            <a:spLocks noEditPoints="1"/>
          </p:cNvSpPr>
          <p:nvPr/>
        </p:nvSpPr>
        <p:spPr bwMode="auto">
          <a:xfrm>
            <a:off x="633450" y="5476580"/>
            <a:ext cx="643681" cy="558640"/>
          </a:xfrm>
          <a:custGeom>
            <a:avLst/>
            <a:gdLst>
              <a:gd name="T0" fmla="*/ 128 w 180"/>
              <a:gd name="T1" fmla="*/ 51 h 156"/>
              <a:gd name="T2" fmla="*/ 116 w 180"/>
              <a:gd name="T3" fmla="*/ 52 h 156"/>
              <a:gd name="T4" fmla="*/ 117 w 180"/>
              <a:gd name="T5" fmla="*/ 53 h 156"/>
              <a:gd name="T6" fmla="*/ 76 w 180"/>
              <a:gd name="T7" fmla="*/ 113 h 156"/>
              <a:gd name="T8" fmla="*/ 128 w 180"/>
              <a:gd name="T9" fmla="*/ 156 h 156"/>
              <a:gd name="T10" fmla="*/ 180 w 180"/>
              <a:gd name="T11" fmla="*/ 103 h 156"/>
              <a:gd name="T12" fmla="*/ 128 w 180"/>
              <a:gd name="T13" fmla="*/ 51 h 156"/>
              <a:gd name="T14" fmla="*/ 131 w 180"/>
              <a:gd name="T15" fmla="*/ 126 h 156"/>
              <a:gd name="T16" fmla="*/ 131 w 180"/>
              <a:gd name="T17" fmla="*/ 134 h 156"/>
              <a:gd name="T18" fmla="*/ 123 w 180"/>
              <a:gd name="T19" fmla="*/ 134 h 156"/>
              <a:gd name="T20" fmla="*/ 123 w 180"/>
              <a:gd name="T21" fmla="*/ 127 h 156"/>
              <a:gd name="T22" fmla="*/ 110 w 180"/>
              <a:gd name="T23" fmla="*/ 124 h 156"/>
              <a:gd name="T24" fmla="*/ 112 w 180"/>
              <a:gd name="T25" fmla="*/ 113 h 156"/>
              <a:gd name="T26" fmla="*/ 125 w 180"/>
              <a:gd name="T27" fmla="*/ 117 h 156"/>
              <a:gd name="T28" fmla="*/ 132 w 180"/>
              <a:gd name="T29" fmla="*/ 113 h 156"/>
              <a:gd name="T30" fmla="*/ 124 w 180"/>
              <a:gd name="T31" fmla="*/ 108 h 156"/>
              <a:gd name="T32" fmla="*/ 110 w 180"/>
              <a:gd name="T33" fmla="*/ 94 h 156"/>
              <a:gd name="T34" fmla="*/ 123 w 180"/>
              <a:gd name="T35" fmla="*/ 80 h 156"/>
              <a:gd name="T36" fmla="*/ 123 w 180"/>
              <a:gd name="T37" fmla="*/ 73 h 156"/>
              <a:gd name="T38" fmla="*/ 132 w 180"/>
              <a:gd name="T39" fmla="*/ 73 h 156"/>
              <a:gd name="T40" fmla="*/ 132 w 180"/>
              <a:gd name="T41" fmla="*/ 79 h 156"/>
              <a:gd name="T42" fmla="*/ 143 w 180"/>
              <a:gd name="T43" fmla="*/ 82 h 156"/>
              <a:gd name="T44" fmla="*/ 141 w 180"/>
              <a:gd name="T45" fmla="*/ 92 h 156"/>
              <a:gd name="T46" fmla="*/ 129 w 180"/>
              <a:gd name="T47" fmla="*/ 89 h 156"/>
              <a:gd name="T48" fmla="*/ 124 w 180"/>
              <a:gd name="T49" fmla="*/ 92 h 156"/>
              <a:gd name="T50" fmla="*/ 132 w 180"/>
              <a:gd name="T51" fmla="*/ 98 h 156"/>
              <a:gd name="T52" fmla="*/ 145 w 180"/>
              <a:gd name="T53" fmla="*/ 112 h 156"/>
              <a:gd name="T54" fmla="*/ 131 w 180"/>
              <a:gd name="T55" fmla="*/ 126 h 156"/>
              <a:gd name="T56" fmla="*/ 105 w 180"/>
              <a:gd name="T57" fmla="*/ 56 h 156"/>
              <a:gd name="T58" fmla="*/ 105 w 180"/>
              <a:gd name="T59" fmla="*/ 53 h 156"/>
              <a:gd name="T60" fmla="*/ 52 w 180"/>
              <a:gd name="T61" fmla="*/ 0 h 156"/>
              <a:gd name="T62" fmla="*/ 0 w 180"/>
              <a:gd name="T63" fmla="*/ 53 h 156"/>
              <a:gd name="T64" fmla="*/ 52 w 180"/>
              <a:gd name="T65" fmla="*/ 106 h 156"/>
              <a:gd name="T66" fmla="*/ 75 w 180"/>
              <a:gd name="T67" fmla="*/ 100 h 156"/>
              <a:gd name="T68" fmla="*/ 105 w 180"/>
              <a:gd name="T69" fmla="*/ 56 h 156"/>
              <a:gd name="T70" fmla="*/ 78 w 180"/>
              <a:gd name="T71" fmla="*/ 87 h 156"/>
              <a:gd name="T72" fmla="*/ 52 w 180"/>
              <a:gd name="T73" fmla="*/ 95 h 156"/>
              <a:gd name="T74" fmla="*/ 10 w 180"/>
              <a:gd name="T75" fmla="*/ 53 h 156"/>
              <a:gd name="T76" fmla="*/ 52 w 180"/>
              <a:gd name="T77" fmla="*/ 11 h 156"/>
              <a:gd name="T78" fmla="*/ 95 w 180"/>
              <a:gd name="T79" fmla="*/ 53 h 156"/>
              <a:gd name="T80" fmla="*/ 94 w 180"/>
              <a:gd name="T81" fmla="*/ 63 h 156"/>
              <a:gd name="T82" fmla="*/ 78 w 180"/>
              <a:gd name="T83" fmla="*/ 87 h 156"/>
              <a:gd name="T84" fmla="*/ 70 w 180"/>
              <a:gd name="T85" fmla="*/ 62 h 156"/>
              <a:gd name="T86" fmla="*/ 56 w 180"/>
              <a:gd name="T87" fmla="*/ 76 h 156"/>
              <a:gd name="T88" fmla="*/ 56 w 180"/>
              <a:gd name="T89" fmla="*/ 83 h 156"/>
              <a:gd name="T90" fmla="*/ 48 w 180"/>
              <a:gd name="T91" fmla="*/ 83 h 156"/>
              <a:gd name="T92" fmla="*/ 48 w 180"/>
              <a:gd name="T93" fmla="*/ 76 h 156"/>
              <a:gd name="T94" fmla="*/ 35 w 180"/>
              <a:gd name="T95" fmla="*/ 73 h 156"/>
              <a:gd name="T96" fmla="*/ 37 w 180"/>
              <a:gd name="T97" fmla="*/ 63 h 156"/>
              <a:gd name="T98" fmla="*/ 50 w 180"/>
              <a:gd name="T99" fmla="*/ 66 h 156"/>
              <a:gd name="T100" fmla="*/ 57 w 180"/>
              <a:gd name="T101" fmla="*/ 63 h 156"/>
              <a:gd name="T102" fmla="*/ 49 w 180"/>
              <a:gd name="T103" fmla="*/ 57 h 156"/>
              <a:gd name="T104" fmla="*/ 35 w 180"/>
              <a:gd name="T105" fmla="*/ 43 h 156"/>
              <a:gd name="T106" fmla="*/ 48 w 180"/>
              <a:gd name="T107" fmla="*/ 30 h 156"/>
              <a:gd name="T108" fmla="*/ 48 w 180"/>
              <a:gd name="T109" fmla="*/ 23 h 156"/>
              <a:gd name="T110" fmla="*/ 57 w 180"/>
              <a:gd name="T111" fmla="*/ 23 h 156"/>
              <a:gd name="T112" fmla="*/ 57 w 180"/>
              <a:gd name="T113" fmla="*/ 29 h 156"/>
              <a:gd name="T114" fmla="*/ 68 w 180"/>
              <a:gd name="T115" fmla="*/ 31 h 156"/>
              <a:gd name="T116" fmla="*/ 66 w 180"/>
              <a:gd name="T117" fmla="*/ 41 h 156"/>
              <a:gd name="T118" fmla="*/ 54 w 180"/>
              <a:gd name="T119" fmla="*/ 39 h 156"/>
              <a:gd name="T120" fmla="*/ 49 w 180"/>
              <a:gd name="T121" fmla="*/ 42 h 156"/>
              <a:gd name="T122" fmla="*/ 57 w 180"/>
              <a:gd name="T123" fmla="*/ 48 h 156"/>
              <a:gd name="T124" fmla="*/ 70 w 180"/>
              <a:gd name="T125" fmla="*/ 6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 h="156">
                <a:moveTo>
                  <a:pt x="128" y="51"/>
                </a:moveTo>
                <a:cubicBezTo>
                  <a:pt x="124" y="51"/>
                  <a:pt x="120" y="51"/>
                  <a:pt x="116" y="52"/>
                </a:cubicBezTo>
                <a:cubicBezTo>
                  <a:pt x="117" y="52"/>
                  <a:pt x="117" y="53"/>
                  <a:pt x="117" y="53"/>
                </a:cubicBezTo>
                <a:cubicBezTo>
                  <a:pt x="117" y="80"/>
                  <a:pt x="100" y="103"/>
                  <a:pt x="76" y="113"/>
                </a:cubicBezTo>
                <a:cubicBezTo>
                  <a:pt x="80" y="137"/>
                  <a:pt x="102" y="156"/>
                  <a:pt x="128" y="156"/>
                </a:cubicBezTo>
                <a:cubicBezTo>
                  <a:pt x="156" y="156"/>
                  <a:pt x="180" y="132"/>
                  <a:pt x="180" y="103"/>
                </a:cubicBezTo>
                <a:cubicBezTo>
                  <a:pt x="180" y="74"/>
                  <a:pt x="156" y="51"/>
                  <a:pt x="128" y="51"/>
                </a:cubicBezTo>
                <a:close/>
                <a:moveTo>
                  <a:pt x="131" y="126"/>
                </a:moveTo>
                <a:cubicBezTo>
                  <a:pt x="131" y="134"/>
                  <a:pt x="131" y="134"/>
                  <a:pt x="131" y="134"/>
                </a:cubicBezTo>
                <a:cubicBezTo>
                  <a:pt x="123" y="134"/>
                  <a:pt x="123" y="134"/>
                  <a:pt x="123" y="134"/>
                </a:cubicBezTo>
                <a:cubicBezTo>
                  <a:pt x="123" y="127"/>
                  <a:pt x="123" y="127"/>
                  <a:pt x="123" y="127"/>
                </a:cubicBezTo>
                <a:cubicBezTo>
                  <a:pt x="118" y="127"/>
                  <a:pt x="113" y="125"/>
                  <a:pt x="110" y="124"/>
                </a:cubicBezTo>
                <a:cubicBezTo>
                  <a:pt x="112" y="113"/>
                  <a:pt x="112" y="113"/>
                  <a:pt x="112" y="113"/>
                </a:cubicBezTo>
                <a:cubicBezTo>
                  <a:pt x="116" y="115"/>
                  <a:pt x="120" y="117"/>
                  <a:pt x="125" y="117"/>
                </a:cubicBezTo>
                <a:cubicBezTo>
                  <a:pt x="129" y="117"/>
                  <a:pt x="132" y="115"/>
                  <a:pt x="132" y="113"/>
                </a:cubicBezTo>
                <a:cubicBezTo>
                  <a:pt x="132" y="111"/>
                  <a:pt x="129" y="109"/>
                  <a:pt x="124" y="108"/>
                </a:cubicBezTo>
                <a:cubicBezTo>
                  <a:pt x="116" y="105"/>
                  <a:pt x="110" y="101"/>
                  <a:pt x="110" y="94"/>
                </a:cubicBezTo>
                <a:cubicBezTo>
                  <a:pt x="110" y="87"/>
                  <a:pt x="115" y="82"/>
                  <a:pt x="123" y="80"/>
                </a:cubicBezTo>
                <a:cubicBezTo>
                  <a:pt x="123" y="73"/>
                  <a:pt x="123" y="73"/>
                  <a:pt x="123" y="73"/>
                </a:cubicBezTo>
                <a:cubicBezTo>
                  <a:pt x="132" y="73"/>
                  <a:pt x="132" y="73"/>
                  <a:pt x="132" y="73"/>
                </a:cubicBezTo>
                <a:cubicBezTo>
                  <a:pt x="132" y="79"/>
                  <a:pt x="132" y="79"/>
                  <a:pt x="132" y="79"/>
                </a:cubicBezTo>
                <a:cubicBezTo>
                  <a:pt x="137" y="80"/>
                  <a:pt x="140" y="81"/>
                  <a:pt x="143" y="82"/>
                </a:cubicBezTo>
                <a:cubicBezTo>
                  <a:pt x="141" y="92"/>
                  <a:pt x="141" y="92"/>
                  <a:pt x="141" y="92"/>
                </a:cubicBezTo>
                <a:cubicBezTo>
                  <a:pt x="139" y="91"/>
                  <a:pt x="135" y="89"/>
                  <a:pt x="129" y="89"/>
                </a:cubicBezTo>
                <a:cubicBezTo>
                  <a:pt x="125" y="89"/>
                  <a:pt x="124" y="91"/>
                  <a:pt x="124" y="92"/>
                </a:cubicBezTo>
                <a:cubicBezTo>
                  <a:pt x="124" y="94"/>
                  <a:pt x="126" y="96"/>
                  <a:pt x="132" y="98"/>
                </a:cubicBezTo>
                <a:cubicBezTo>
                  <a:pt x="142" y="101"/>
                  <a:pt x="145" y="105"/>
                  <a:pt x="145" y="112"/>
                </a:cubicBezTo>
                <a:cubicBezTo>
                  <a:pt x="145" y="119"/>
                  <a:pt x="140" y="125"/>
                  <a:pt x="131" y="126"/>
                </a:cubicBezTo>
                <a:close/>
                <a:moveTo>
                  <a:pt x="105" y="56"/>
                </a:moveTo>
                <a:cubicBezTo>
                  <a:pt x="105" y="55"/>
                  <a:pt x="105" y="54"/>
                  <a:pt x="105" y="53"/>
                </a:cubicBezTo>
                <a:cubicBezTo>
                  <a:pt x="105" y="24"/>
                  <a:pt x="81" y="0"/>
                  <a:pt x="52" y="0"/>
                </a:cubicBezTo>
                <a:cubicBezTo>
                  <a:pt x="24" y="0"/>
                  <a:pt x="0" y="24"/>
                  <a:pt x="0" y="53"/>
                </a:cubicBezTo>
                <a:cubicBezTo>
                  <a:pt x="0" y="82"/>
                  <a:pt x="24" y="106"/>
                  <a:pt x="52" y="106"/>
                </a:cubicBezTo>
                <a:cubicBezTo>
                  <a:pt x="61" y="106"/>
                  <a:pt x="68" y="104"/>
                  <a:pt x="75" y="100"/>
                </a:cubicBezTo>
                <a:cubicBezTo>
                  <a:pt x="92" y="92"/>
                  <a:pt x="104" y="76"/>
                  <a:pt x="105" y="56"/>
                </a:cubicBezTo>
                <a:close/>
                <a:moveTo>
                  <a:pt x="78" y="87"/>
                </a:moveTo>
                <a:cubicBezTo>
                  <a:pt x="71" y="92"/>
                  <a:pt x="62" y="95"/>
                  <a:pt x="52" y="95"/>
                </a:cubicBezTo>
                <a:cubicBezTo>
                  <a:pt x="29" y="95"/>
                  <a:pt x="10" y="76"/>
                  <a:pt x="10" y="53"/>
                </a:cubicBezTo>
                <a:cubicBezTo>
                  <a:pt x="10" y="30"/>
                  <a:pt x="29" y="11"/>
                  <a:pt x="52" y="11"/>
                </a:cubicBezTo>
                <a:cubicBezTo>
                  <a:pt x="76" y="11"/>
                  <a:pt x="95" y="30"/>
                  <a:pt x="95" y="53"/>
                </a:cubicBezTo>
                <a:cubicBezTo>
                  <a:pt x="95" y="57"/>
                  <a:pt x="94" y="60"/>
                  <a:pt x="94" y="63"/>
                </a:cubicBezTo>
                <a:cubicBezTo>
                  <a:pt x="91" y="73"/>
                  <a:pt x="85" y="81"/>
                  <a:pt x="78" y="87"/>
                </a:cubicBezTo>
                <a:close/>
                <a:moveTo>
                  <a:pt x="70" y="62"/>
                </a:moveTo>
                <a:cubicBezTo>
                  <a:pt x="70" y="68"/>
                  <a:pt x="65" y="74"/>
                  <a:pt x="56" y="76"/>
                </a:cubicBezTo>
                <a:cubicBezTo>
                  <a:pt x="56" y="83"/>
                  <a:pt x="56" y="83"/>
                  <a:pt x="56" y="83"/>
                </a:cubicBezTo>
                <a:cubicBezTo>
                  <a:pt x="48" y="83"/>
                  <a:pt x="48" y="83"/>
                  <a:pt x="48" y="83"/>
                </a:cubicBezTo>
                <a:cubicBezTo>
                  <a:pt x="48" y="76"/>
                  <a:pt x="48" y="76"/>
                  <a:pt x="48" y="76"/>
                </a:cubicBezTo>
                <a:cubicBezTo>
                  <a:pt x="43" y="76"/>
                  <a:pt x="38" y="75"/>
                  <a:pt x="35" y="73"/>
                </a:cubicBezTo>
                <a:cubicBezTo>
                  <a:pt x="37" y="63"/>
                  <a:pt x="37" y="63"/>
                  <a:pt x="37" y="63"/>
                </a:cubicBezTo>
                <a:cubicBezTo>
                  <a:pt x="41" y="65"/>
                  <a:pt x="45" y="66"/>
                  <a:pt x="50" y="66"/>
                </a:cubicBezTo>
                <a:cubicBezTo>
                  <a:pt x="54" y="66"/>
                  <a:pt x="57" y="65"/>
                  <a:pt x="57" y="63"/>
                </a:cubicBezTo>
                <a:cubicBezTo>
                  <a:pt x="57" y="60"/>
                  <a:pt x="54" y="59"/>
                  <a:pt x="49" y="57"/>
                </a:cubicBezTo>
                <a:cubicBezTo>
                  <a:pt x="41" y="55"/>
                  <a:pt x="35" y="51"/>
                  <a:pt x="35" y="43"/>
                </a:cubicBezTo>
                <a:cubicBezTo>
                  <a:pt x="35" y="37"/>
                  <a:pt x="40" y="31"/>
                  <a:pt x="48" y="30"/>
                </a:cubicBezTo>
                <a:cubicBezTo>
                  <a:pt x="48" y="23"/>
                  <a:pt x="48" y="23"/>
                  <a:pt x="48" y="23"/>
                </a:cubicBezTo>
                <a:cubicBezTo>
                  <a:pt x="57" y="23"/>
                  <a:pt x="57" y="23"/>
                  <a:pt x="57" y="23"/>
                </a:cubicBezTo>
                <a:cubicBezTo>
                  <a:pt x="57" y="29"/>
                  <a:pt x="57" y="29"/>
                  <a:pt x="57" y="29"/>
                </a:cubicBezTo>
                <a:cubicBezTo>
                  <a:pt x="62" y="29"/>
                  <a:pt x="65" y="30"/>
                  <a:pt x="68" y="31"/>
                </a:cubicBezTo>
                <a:cubicBezTo>
                  <a:pt x="66" y="41"/>
                  <a:pt x="66" y="41"/>
                  <a:pt x="66" y="41"/>
                </a:cubicBezTo>
                <a:cubicBezTo>
                  <a:pt x="64" y="40"/>
                  <a:pt x="60" y="39"/>
                  <a:pt x="54" y="39"/>
                </a:cubicBezTo>
                <a:cubicBezTo>
                  <a:pt x="50" y="39"/>
                  <a:pt x="49" y="40"/>
                  <a:pt x="49" y="42"/>
                </a:cubicBezTo>
                <a:cubicBezTo>
                  <a:pt x="49" y="44"/>
                  <a:pt x="51" y="45"/>
                  <a:pt x="57" y="48"/>
                </a:cubicBezTo>
                <a:cubicBezTo>
                  <a:pt x="67" y="51"/>
                  <a:pt x="70" y="55"/>
                  <a:pt x="70" y="62"/>
                </a:cubicBezTo>
                <a:close/>
              </a:path>
            </a:pathLst>
          </a:custGeom>
          <a:solidFill>
            <a:srgbClr val="0078D7"/>
          </a:solidFill>
          <a:ln>
            <a:noFill/>
          </a:ln>
          <a:extLst/>
        </p:spPr>
        <p:txBody>
          <a:bodyPr vert="horz" wrap="square" lIns="89634" tIns="44817" rIns="89634" bIns="44817" numCol="1" anchor="t" anchorCtr="0" compatLnSpc="1">
            <a:prstTxWarp prst="textNoShape">
              <a:avLst/>
            </a:prstTxWarp>
          </a:bodyPr>
          <a:lstStyle/>
          <a:p>
            <a:endParaRPr lang="en-US" sz="1765"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05384682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861006" y="1269793"/>
            <a:ext cx="4168666" cy="3022491"/>
          </a:xfrm>
          <a:prstGeom prst="rect">
            <a:avLst/>
          </a:prstGeom>
        </p:spPr>
      </p:pic>
      <p:sp>
        <p:nvSpPr>
          <p:cNvPr id="3" name="Rectangle 2"/>
          <p:cNvSpPr/>
          <p:nvPr/>
        </p:nvSpPr>
        <p:spPr>
          <a:xfrm>
            <a:off x="168275" y="-699098"/>
            <a:ext cx="5727385" cy="307777"/>
          </a:xfrm>
          <a:prstGeom prst="rect">
            <a:avLst/>
          </a:prstGeom>
          <a:solidFill>
            <a:schemeClr val="accent2"/>
          </a:solidFill>
        </p:spPr>
        <p:txBody>
          <a:bodyPr wrap="square">
            <a:spAutoFit/>
          </a:bodyPr>
          <a:lstStyle/>
          <a:p>
            <a:pPr defTabSz="896214" eaLnBrk="0" hangingPunct="0"/>
            <a:endParaRPr lang="en-US" sz="1400" kern="0" dirty="0">
              <a:solidFill>
                <a:schemeClr val="bg1"/>
              </a:solidFill>
              <a:latin typeface="Segoe UI" panose="020B0502040204020203" pitchFamily="34" charset="0"/>
              <a:cs typeface="Segoe UI" panose="020B0502040204020203" pitchFamily="34" charset="0"/>
            </a:endParaRPr>
          </a:p>
        </p:txBody>
      </p:sp>
      <p:sp>
        <p:nvSpPr>
          <p:cNvPr id="13" name="Text Placeholder 12"/>
          <p:cNvSpPr>
            <a:spLocks noGrp="1"/>
          </p:cNvSpPr>
          <p:nvPr>
            <p:ph type="body" sz="quarter" idx="12"/>
          </p:nvPr>
        </p:nvSpPr>
        <p:spPr/>
        <p:txBody>
          <a:bodyPr>
            <a:normAutofit fontScale="47500" lnSpcReduction="20000"/>
          </a:bodyPr>
          <a:lstStyle/>
          <a:p>
            <a:pPr>
              <a:lnSpc>
                <a:spcPct val="120000"/>
              </a:lnSpc>
            </a:pPr>
            <a:r>
              <a:rPr lang="en-US" sz="2100" b="1" dirty="0"/>
              <a:t>Situation</a:t>
            </a:r>
          </a:p>
          <a:p>
            <a:pPr>
              <a:lnSpc>
                <a:spcPct val="120000"/>
              </a:lnSpc>
            </a:pPr>
            <a:r>
              <a:rPr lang="en-US" sz="2200" dirty="0"/>
              <a:t>Her Majesty’s Revenue and Customers, the UK tax and customs agency was accountable for a  30% reduction of resources in the next few years. They needed to provide staff with the right tools to help transition towards a paperless process, to allow them to work and operate with more flexibly, and to make them more productive.  They also want to be at the forefront of innovation in order to attract recent graduates and talent to come and work for their organization.  </a:t>
            </a:r>
          </a:p>
          <a:p>
            <a:pPr>
              <a:lnSpc>
                <a:spcPct val="120000"/>
              </a:lnSpc>
            </a:pPr>
            <a:r>
              <a:rPr lang="en-US" sz="2100" b="1" dirty="0"/>
              <a:t>Partner Solution</a:t>
            </a:r>
          </a:p>
          <a:p>
            <a:pPr>
              <a:lnSpc>
                <a:spcPct val="120000"/>
              </a:lnSpc>
            </a:pPr>
            <a:r>
              <a:rPr lang="en-GB" sz="2200" dirty="0"/>
              <a:t>CDW UK identified RFP opportunity 18 months earlier, introducing Microsoft. The RFP was run through Cap Gemini (the outsourcer).  </a:t>
            </a:r>
          </a:p>
          <a:p>
            <a:pPr>
              <a:lnSpc>
                <a:spcPct val="120000"/>
              </a:lnSpc>
            </a:pPr>
            <a:endParaRPr lang="en-GB" sz="2200" dirty="0"/>
          </a:p>
          <a:p>
            <a:pPr>
              <a:lnSpc>
                <a:spcPct val="120000"/>
              </a:lnSpc>
            </a:pPr>
            <a:r>
              <a:rPr lang="en-GB" sz="2200" b="1" dirty="0"/>
              <a:t>200 iPads were displaced in exchange for Surface Pro for:</a:t>
            </a:r>
          </a:p>
          <a:p>
            <a:pPr marL="285750" indent="-285750">
              <a:lnSpc>
                <a:spcPct val="120000"/>
              </a:lnSpc>
              <a:buFont typeface="Arial" panose="020B0604020202020204" pitchFamily="34" charset="0"/>
              <a:buChar char="•"/>
            </a:pPr>
            <a:r>
              <a:rPr lang="en-US" sz="2200" dirty="0"/>
              <a:t>A familiar look and feel of Microsoft applications.</a:t>
            </a:r>
          </a:p>
          <a:p>
            <a:pPr marL="285750" indent="-285750">
              <a:lnSpc>
                <a:spcPct val="120000"/>
              </a:lnSpc>
              <a:buFont typeface="Arial" panose="020B0604020202020204" pitchFamily="34" charset="0"/>
              <a:buChar char="•"/>
            </a:pPr>
            <a:r>
              <a:rPr lang="en-US" sz="2200" dirty="0"/>
              <a:t>Ease of fast user adoption</a:t>
            </a:r>
          </a:p>
          <a:p>
            <a:pPr marL="285750" indent="-285750">
              <a:lnSpc>
                <a:spcPct val="120000"/>
              </a:lnSpc>
              <a:buFont typeface="Arial" panose="020B0604020202020204" pitchFamily="34" charset="0"/>
              <a:buChar char="•"/>
            </a:pPr>
            <a:r>
              <a:rPr lang="en-US" sz="2200" dirty="0"/>
              <a:t> Simple integration w/ existing MSFT business applications. </a:t>
            </a:r>
            <a:endParaRPr lang="en-GB" sz="2200" dirty="0"/>
          </a:p>
          <a:p>
            <a:pPr marL="285750" indent="-285750">
              <a:lnSpc>
                <a:spcPct val="120000"/>
              </a:lnSpc>
              <a:buFont typeface="Arial" panose="020B0604020202020204" pitchFamily="34" charset="0"/>
              <a:buChar char="•"/>
            </a:pPr>
            <a:r>
              <a:rPr lang="en-GB" sz="2200" dirty="0"/>
              <a:t>The customer also:</a:t>
            </a:r>
          </a:p>
          <a:p>
            <a:pPr marL="285750" indent="-285750">
              <a:lnSpc>
                <a:spcPct val="120000"/>
              </a:lnSpc>
              <a:buFont typeface="Arial" panose="020B0604020202020204" pitchFamily="34" charset="0"/>
              <a:buChar char="•"/>
            </a:pPr>
            <a:r>
              <a:rPr lang="en-US" sz="2200" dirty="0"/>
              <a:t>Upgraded to System Centre 2012  to better manage devices. </a:t>
            </a:r>
          </a:p>
          <a:p>
            <a:pPr marL="285750" indent="-285750">
              <a:lnSpc>
                <a:spcPct val="120000"/>
              </a:lnSpc>
              <a:buFont typeface="Arial" panose="020B0604020202020204" pitchFamily="34" charset="0"/>
              <a:buChar char="•"/>
            </a:pPr>
            <a:r>
              <a:rPr lang="en-US" sz="2200" dirty="0"/>
              <a:t>Upgraded to Office 365, Skype for Business – to potentially displace Google hangouts</a:t>
            </a:r>
          </a:p>
          <a:p>
            <a:pPr marL="285750" indent="-285750">
              <a:lnSpc>
                <a:spcPct val="120000"/>
              </a:lnSpc>
              <a:buFont typeface="Arial" panose="020B0604020202020204" pitchFamily="34" charset="0"/>
              <a:buChar char="•"/>
            </a:pPr>
            <a:r>
              <a:rPr lang="en-US" sz="2200" dirty="0"/>
              <a:t>Universal app developed to optimize for touch and go paperless</a:t>
            </a:r>
          </a:p>
        </p:txBody>
      </p:sp>
      <p:pic>
        <p:nvPicPr>
          <p:cNvPr id="40" name="Picture Placeholder 39"/>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7445" t="32677" r="27700" b="29767"/>
          <a:stretch/>
        </p:blipFill>
        <p:spPr>
          <a:xfrm>
            <a:off x="-196849" y="1017270"/>
            <a:ext cx="3374390" cy="868680"/>
          </a:xfrm>
        </p:spPr>
      </p:pic>
    </p:spTree>
    <p:extLst>
      <p:ext uri="{BB962C8B-B14F-4D97-AF65-F5344CB8AC3E}">
        <p14:creationId xmlns:p14="http://schemas.microsoft.com/office/powerpoint/2010/main" val="420149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normAutofit/>
          </a:bodyPr>
          <a:lstStyle/>
          <a:p>
            <a:pPr defTabSz="914225" fontAlgn="base">
              <a:defRPr/>
            </a:pPr>
            <a:r>
              <a:rPr lang="en-US" altLang="en-US" dirty="0"/>
              <a:t>The Department for Work and Pensions (DWP) is responsible for welfare, pensions and child maintenance policy. As the UK’s biggest public service department it administers the State Pension and a range of working age, disability and ill health benefits to over 22 million claimants and customers.</a:t>
            </a:r>
            <a:r>
              <a:rPr lang="en-GB" dirty="0"/>
              <a:t> </a:t>
            </a:r>
          </a:p>
          <a:p>
            <a:pPr defTabSz="914225" fontAlgn="base">
              <a:defRPr/>
            </a:pPr>
            <a:r>
              <a:rPr lang="en-GB" dirty="0"/>
              <a:t>DWP are one of Microsoft UK’s largest Public Sector customers for Surface devices and are now deploying Surface Hub as part of their collaboration strategy. The first installation in DWP was 'white gloved'  given the complex Lync 2010 environment, this was successful and DWP are now planning the rollout of the remaining 10 devices. </a:t>
            </a:r>
          </a:p>
        </p:txBody>
      </p:sp>
      <p:sp>
        <p:nvSpPr>
          <p:cNvPr id="4" name="Text Placeholder 3"/>
          <p:cNvSpPr>
            <a:spLocks noGrp="1"/>
          </p:cNvSpPr>
          <p:nvPr>
            <p:ph type="body" sz="quarter" idx="10"/>
          </p:nvPr>
        </p:nvSpPr>
        <p:spPr/>
        <p:txBody>
          <a:bodyP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tretch>
            <a:fillRect/>
          </a:stretch>
        </p:blipFill>
        <p:spPr>
          <a:xfrm>
            <a:off x="661841" y="734586"/>
            <a:ext cx="1396721" cy="1162169"/>
          </a:xfrm>
        </p:spPr>
      </p:pic>
      <p:sp>
        <p:nvSpPr>
          <p:cNvPr id="3" name="Rectangle 1"/>
          <p:cNvSpPr>
            <a:spLocks noChangeArrowheads="1"/>
          </p:cNvSpPr>
          <p:nvPr/>
        </p:nvSpPr>
        <p:spPr bwMode="auto">
          <a:xfrm>
            <a:off x="866" y="41657"/>
            <a:ext cx="184705" cy="37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7" tIns="45713" rIns="91427" bIns="45713" numCol="1" anchor="ctr" anchorCtr="0" compatLnSpc="1">
            <a:prstTxWarp prst="textNoShape">
              <a:avLst/>
            </a:prstTxWarp>
            <a:spAutoFit/>
          </a:bodyPr>
          <a:lstStyle/>
          <a:p>
            <a:pPr defTabSz="914225" eaLnBrk="0" fontAlgn="base" hangingPunct="0">
              <a:spcBef>
                <a:spcPct val="0"/>
              </a:spcBef>
              <a:spcAft>
                <a:spcPct val="0"/>
              </a:spcAft>
              <a:defRPr/>
            </a:pPr>
            <a:endParaRPr lang="en-US" altLang="en-US" kern="0" dirty="0">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006" y="4031605"/>
            <a:ext cx="3785034" cy="227102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006" y="1221599"/>
            <a:ext cx="3785034" cy="2546296"/>
          </a:xfrm>
          <a:prstGeom prst="rect">
            <a:avLst/>
          </a:prstGeom>
        </p:spPr>
      </p:pic>
    </p:spTree>
    <p:extLst>
      <p:ext uri="{BB962C8B-B14F-4D97-AF65-F5344CB8AC3E}">
        <p14:creationId xmlns:p14="http://schemas.microsoft.com/office/powerpoint/2010/main" val="344626897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8325" y="924209"/>
            <a:ext cx="1138891" cy="1033371"/>
          </a:xfrm>
          <a:prstGeom prst="rect">
            <a:avLst/>
          </a:prstGeom>
        </p:spPr>
      </p:pic>
      <p:sp>
        <p:nvSpPr>
          <p:cNvPr id="6" name="Text Placeholder 5"/>
          <p:cNvSpPr>
            <a:spLocks noGrp="1"/>
          </p:cNvSpPr>
          <p:nvPr>
            <p:ph type="body" sz="quarter" idx="12"/>
          </p:nvPr>
        </p:nvSpPr>
        <p:spPr/>
        <p:txBody>
          <a:bodyPr/>
          <a:lstStyle/>
          <a:p>
            <a:r>
              <a:rPr lang="en-US" sz="1600" b="1" dirty="0"/>
              <a:t>Situation</a:t>
            </a:r>
          </a:p>
          <a:p>
            <a:r>
              <a:rPr lang="en-US" dirty="0"/>
              <a:t>Miami's metro area is the eighth most populous and fourth-largest urban area in the United States, with a population of around 5.5 million.</a:t>
            </a:r>
          </a:p>
          <a:p>
            <a:r>
              <a:rPr lang="en-US" sz="1600" b="1" dirty="0"/>
              <a:t>Solution</a:t>
            </a:r>
          </a:p>
          <a:p>
            <a:r>
              <a:rPr lang="en-US" dirty="0"/>
              <a:t>Equip inspectors with Surface Pro as a single 3-in-1 device--a tablet, laptop, &amp; camera. For executives, Surface Pro replaces laptop, and with docking station becomes desktop. Access all inputs needed to be productive: pen, voice, touch, keyboard, &amp; mouse.</a:t>
            </a:r>
          </a:p>
          <a:p>
            <a:r>
              <a:rPr lang="en-US" sz="1600" b="1" dirty="0"/>
              <a:t>Benefits</a:t>
            </a:r>
          </a:p>
          <a:p>
            <a:r>
              <a:rPr lang="en-US" dirty="0"/>
              <a:t>Fewer trips between office/car and site for inspectors, and enable on-site report writing.</a:t>
            </a:r>
            <a:br>
              <a:rPr lang="en-US" dirty="0"/>
            </a:br>
            <a:r>
              <a:rPr lang="en-US" dirty="0"/>
              <a:t>Permanent access to information systems from any place. Performance gain &gt;20% when running multiple apps vs. previous laptop. </a:t>
            </a:r>
          </a:p>
          <a:p>
            <a:endParaRPr lang="en-US" dirty="0"/>
          </a:p>
        </p:txBody>
      </p:sp>
      <p:sp>
        <p:nvSpPr>
          <p:cNvPr id="8" name="Text Placeholder 7"/>
          <p:cNvSpPr>
            <a:spLocks noGrp="1"/>
          </p:cNvSpPr>
          <p:nvPr>
            <p:ph type="body" sz="quarter" idx="10"/>
          </p:nvPr>
        </p:nvSpPr>
        <p:spPr/>
        <p:txBody>
          <a:bodyPr>
            <a:normAutofit/>
          </a:bodyPr>
          <a:lstStyle/>
          <a:p>
            <a:pPr lvl="0"/>
            <a:r>
              <a:rPr lang="en-GB" dirty="0"/>
              <a:t>“We conducted a comprehensive analysis of other products on the market, and we found that Surface devices met our needs best in terms of performance, application compatibility, multitasking </a:t>
            </a:r>
            <a:r>
              <a:rPr lang="en-GB" dirty="0" err="1"/>
              <a:t>behavior</a:t>
            </a:r>
            <a:r>
              <a:rPr lang="en-GB" dirty="0"/>
              <a:t>, and user experience.”</a:t>
            </a:r>
          </a:p>
          <a:p>
            <a:pPr lvl="0"/>
            <a:r>
              <a:rPr lang="en-GB" sz="1600" b="1" dirty="0">
                <a:solidFill>
                  <a:schemeClr val="tx1"/>
                </a:solidFill>
              </a:rPr>
              <a:t>Marco Sanchez</a:t>
            </a:r>
            <a:r>
              <a:rPr lang="en-GB" sz="1600" dirty="0">
                <a:solidFill>
                  <a:schemeClr val="tx1"/>
                </a:solidFill>
              </a:rPr>
              <a:t/>
            </a:r>
            <a:br>
              <a:rPr lang="en-GB" sz="1600" dirty="0">
                <a:solidFill>
                  <a:schemeClr val="tx1"/>
                </a:solidFill>
              </a:rPr>
            </a:br>
            <a:r>
              <a:rPr lang="en-GB" sz="1600" dirty="0">
                <a:solidFill>
                  <a:schemeClr val="tx1"/>
                </a:solidFill>
              </a:rPr>
              <a:t>Network Administrator</a:t>
            </a:r>
            <a:endParaRPr lang="en-GB" dirty="0">
              <a:solidFill>
                <a:schemeClr val="tx1"/>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52717" y="3906982"/>
            <a:ext cx="3908478" cy="2366104"/>
          </a:xfrm>
          <a:prstGeom prst="rect">
            <a:avLst/>
          </a:prstGeom>
        </p:spPr>
      </p:pic>
    </p:spTree>
    <p:extLst>
      <p:ext uri="{BB962C8B-B14F-4D97-AF65-F5344CB8AC3E}">
        <p14:creationId xmlns:p14="http://schemas.microsoft.com/office/powerpoint/2010/main" val="7870412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092" y="3014042"/>
            <a:ext cx="4306529" cy="1107996"/>
          </a:xfrm>
        </p:spPr>
        <p:txBody>
          <a:bodyPr>
            <a:spAutoFit/>
          </a:bodyPr>
          <a:lstStyle/>
          <a:p>
            <a:r>
              <a:rPr lang="en-GB" dirty="0"/>
              <a:t>Microsoft Devices for Government</a:t>
            </a:r>
          </a:p>
        </p:txBody>
      </p:sp>
      <p:sp>
        <p:nvSpPr>
          <p:cNvPr id="5" name="Text Placeholder 2"/>
          <p:cNvSpPr txBox="1">
            <a:spLocks/>
          </p:cNvSpPr>
          <p:nvPr/>
        </p:nvSpPr>
        <p:spPr>
          <a:xfrm>
            <a:off x="406566" y="4401718"/>
            <a:ext cx="4306529" cy="474453"/>
          </a:xfrm>
          <a:prstGeom prst="rect">
            <a:avLst/>
          </a:prstGeom>
          <a:noFill/>
        </p:spPr>
        <p:txBody>
          <a:bodyPr lIns="0" tIns="0" rIns="0" bIns="0">
            <a:noAutofit/>
          </a:bodyPr>
          <a:lstStyle>
            <a:lvl1pPr marL="0" marR="0" indent="0" algn="l" defTabSz="914374" rtl="0" eaLnBrk="1" fontAlgn="auto" latinLnBrk="0" hangingPunct="1">
              <a:lnSpc>
                <a:spcPct val="90000"/>
              </a:lnSpc>
              <a:spcBef>
                <a:spcPts val="0"/>
              </a:spcBef>
              <a:spcAft>
                <a:spcPts val="0"/>
              </a:spcAft>
              <a:buClrTx/>
              <a:buSzPct val="90000"/>
              <a:buFont typeface="Arial" pitchFamily="34" charset="0"/>
              <a:buNone/>
              <a:tabLst/>
              <a:defRPr sz="1600" kern="1200" spc="0" baseline="0">
                <a:solidFill>
                  <a:schemeClr val="tx1"/>
                </a:solidFill>
                <a:latin typeface="+mj-lt"/>
                <a:ea typeface="+mn-ea"/>
                <a:cs typeface="Segoe UI Semilight" panose="020B0402040204020203" pitchFamily="34" charset="0"/>
              </a:defRPr>
            </a:lvl1pPr>
            <a:lvl2pPr marL="572695" marR="0" indent="-236547" algn="l" defTabSz="914374"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45"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4pPr>
            <a:lvl5pPr marL="1232542" marR="0" indent="-224098" algn="l" defTabSz="914374" rtl="0" eaLnBrk="1" fontAlgn="auto" latinLnBrk="0" hangingPunct="1">
              <a:lnSpc>
                <a:spcPct val="90000"/>
              </a:lnSpc>
              <a:spcBef>
                <a:spcPct val="20000"/>
              </a:spcBef>
              <a:spcAft>
                <a:spcPts val="0"/>
              </a:spcAft>
              <a:buClrTx/>
              <a:buSzPct val="90000"/>
              <a:buFont typeface="Arial" pitchFamily="34" charset="0"/>
              <a:buChar char="•"/>
              <a:tabLst/>
              <a:defRPr sz="1863" kern="1200" spc="0" baseline="0">
                <a:solidFill>
                  <a:schemeClr val="tx1"/>
                </a:solidFill>
                <a:latin typeface="+mn-lt"/>
                <a:ea typeface="+mn-ea"/>
                <a:cs typeface="+mn-cs"/>
              </a:defRPr>
            </a:lvl5pPr>
            <a:lvl6pPr marL="2514529"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718"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905"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93" indent="-228593" algn="l" defTabSz="91437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spcAft>
                <a:spcPts val="588"/>
              </a:spcAft>
            </a:pPr>
            <a:r>
              <a:rPr lang="en-GB"/>
              <a:t>Name</a:t>
            </a:r>
          </a:p>
          <a:p>
            <a:pPr>
              <a:spcAft>
                <a:spcPts val="588"/>
              </a:spcAft>
            </a:pPr>
            <a:r>
              <a:rPr lang="en-GB"/>
              <a:t>Title</a:t>
            </a:r>
            <a:endParaRPr lang="en-GB" dirty="0"/>
          </a:p>
        </p:txBody>
      </p:sp>
    </p:spTree>
    <p:extLst>
      <p:ext uri="{BB962C8B-B14F-4D97-AF65-F5344CB8AC3E}">
        <p14:creationId xmlns:p14="http://schemas.microsoft.com/office/powerpoint/2010/main" val="43965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Command &amp; Control</a:t>
            </a:r>
          </a:p>
        </p:txBody>
      </p:sp>
      <p:sp>
        <p:nvSpPr>
          <p:cNvPr id="2" name="Text Placeholder 1"/>
          <p:cNvSpPr>
            <a:spLocks noGrp="1"/>
          </p:cNvSpPr>
          <p:nvPr>
            <p:ph type="body" sz="quarter" idx="10"/>
          </p:nvPr>
        </p:nvSpPr>
        <p:spPr>
          <a:xfrm>
            <a:off x="409712" y="2236406"/>
            <a:ext cx="4251740" cy="3667671"/>
          </a:xfrm>
        </p:spPr>
        <p:txBody>
          <a:bodyPr/>
          <a:lstStyle/>
          <a:p>
            <a:pPr marL="9525" lvl="1" indent="-9525" defTabSz="914400">
              <a:lnSpc>
                <a:spcPts val="1900"/>
              </a:lnSpc>
              <a:spcAft>
                <a:spcPts val="1800"/>
              </a:spcAft>
              <a:buSzTx/>
              <a:defRPr/>
            </a:pPr>
            <a:r>
              <a:rPr lang="en-US" b="1" dirty="0">
                <a:latin typeface="Segoe UI" charset="0"/>
                <a:ea typeface="Segoe UI" charset="0"/>
                <a:cs typeface="Segoe UI" charset="0"/>
              </a:rPr>
              <a:t>Typical challenges</a:t>
            </a:r>
          </a:p>
          <a:p>
            <a:pPr marL="9525" lvl="1" indent="-9525" defTabSz="914400">
              <a:lnSpc>
                <a:spcPts val="1900"/>
              </a:lnSpc>
              <a:spcAft>
                <a:spcPts val="1800"/>
              </a:spcAft>
              <a:buSzTx/>
              <a:defRPr/>
            </a:pPr>
            <a:r>
              <a:rPr lang="en-US" b="1" dirty="0">
                <a:solidFill>
                  <a:schemeClr val="tx2"/>
                </a:solidFill>
                <a:latin typeface="Segoe UI" charset="0"/>
                <a:ea typeface="Segoe UI" charset="0"/>
                <a:cs typeface="Segoe UI" charset="0"/>
              </a:rPr>
              <a:t>Commanders’ success depends on:</a:t>
            </a:r>
          </a:p>
          <a:p>
            <a:pPr marL="177750" lvl="1" indent="-177750" defTabSz="914400">
              <a:lnSpc>
                <a:spcPts val="1900"/>
              </a:lnSpc>
              <a:spcAft>
                <a:spcPts val="1200"/>
              </a:spcAft>
              <a:buSzTx/>
              <a:buFont typeface="Arial" charset="0"/>
              <a:buChar char="•"/>
              <a:defRPr/>
            </a:pPr>
            <a:r>
              <a:rPr lang="en-US" dirty="0">
                <a:latin typeface="Segoe UI Semilight"/>
              </a:rPr>
              <a:t>Clear communication.</a:t>
            </a:r>
          </a:p>
          <a:p>
            <a:pPr marL="177750" lvl="1" indent="-177750" defTabSz="914400">
              <a:lnSpc>
                <a:spcPts val="1900"/>
              </a:lnSpc>
              <a:spcAft>
                <a:spcPts val="1200"/>
              </a:spcAft>
              <a:buSzTx/>
              <a:buFont typeface="Arial" charset="0"/>
              <a:buChar char="•"/>
              <a:defRPr/>
            </a:pPr>
            <a:r>
              <a:rPr lang="en-US" dirty="0">
                <a:latin typeface="Segoe UI Semilight"/>
              </a:rPr>
              <a:t>Secure messaging.</a:t>
            </a:r>
          </a:p>
          <a:p>
            <a:pPr marL="177750" lvl="1" indent="-177750" defTabSz="914400">
              <a:lnSpc>
                <a:spcPts val="1900"/>
              </a:lnSpc>
              <a:spcAft>
                <a:spcPts val="1200"/>
              </a:spcAft>
              <a:buSzTx/>
              <a:buFont typeface="Arial" charset="0"/>
              <a:buChar char="•"/>
              <a:defRPr/>
            </a:pPr>
            <a:r>
              <a:rPr lang="en-US" dirty="0">
                <a:latin typeface="Segoe UI Semilight"/>
              </a:rPr>
              <a:t>Access to legacy business systems.</a:t>
            </a:r>
          </a:p>
          <a:p>
            <a:pPr marL="177750" lvl="1" indent="-177750" defTabSz="914400">
              <a:lnSpc>
                <a:spcPts val="1900"/>
              </a:lnSpc>
              <a:spcAft>
                <a:spcPts val="1200"/>
              </a:spcAft>
              <a:buSzTx/>
              <a:buFont typeface="Arial" charset="0"/>
              <a:buChar char="•"/>
              <a:defRPr/>
            </a:pPr>
            <a:r>
              <a:rPr lang="en-US" dirty="0">
                <a:latin typeface="Segoe UI Semilight"/>
              </a:rPr>
              <a:t>Data analytics.</a:t>
            </a:r>
          </a:p>
          <a:p>
            <a:pPr marL="177750" lvl="1" indent="-177750" defTabSz="914400">
              <a:lnSpc>
                <a:spcPts val="1900"/>
              </a:lnSpc>
              <a:spcAft>
                <a:spcPts val="1200"/>
              </a:spcAft>
              <a:buSzTx/>
              <a:buFont typeface="Arial" charset="0"/>
              <a:buChar char="•"/>
              <a:defRPr/>
            </a:pPr>
            <a:r>
              <a:rPr lang="en-US" dirty="0">
                <a:latin typeface="Segoe UI Semilight"/>
              </a:rPr>
              <a:t>Communicate with a dispersed worldwide team.</a:t>
            </a:r>
          </a:p>
          <a:p>
            <a:pPr marL="9525" lvl="1" indent="-9525">
              <a:lnSpc>
                <a:spcPts val="1900"/>
              </a:lnSpc>
              <a:spcAft>
                <a:spcPts val="1200"/>
              </a:spcAft>
              <a:defRPr/>
            </a:pPr>
            <a:r>
              <a:rPr lang="en-US" dirty="0">
                <a:latin typeface="Segoe UI Semilight"/>
              </a:rPr>
              <a:t>Collaboration in the public sector is centered around the whiteboard, while using personal devices and consumer software to integrate modern technology.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31958" y="0"/>
            <a:ext cx="7786977" cy="6858000"/>
          </a:xfrm>
          <a:prstGeom prst="rect">
            <a:avLst/>
          </a:prstGeom>
        </p:spPr>
      </p:pic>
    </p:spTree>
    <p:extLst>
      <p:ext uri="{BB962C8B-B14F-4D97-AF65-F5344CB8AC3E}">
        <p14:creationId xmlns:p14="http://schemas.microsoft.com/office/powerpoint/2010/main" val="1347133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14" y="1446469"/>
            <a:ext cx="4068768" cy="443198"/>
          </a:xfrm>
        </p:spPr>
        <p:txBody>
          <a:bodyPr/>
          <a:lstStyle/>
          <a:p>
            <a:r>
              <a:rPr lang="en-US"/>
              <a:t>Command &amp; Control</a:t>
            </a:r>
            <a:endParaRPr lang="en-GB" dirty="0"/>
          </a:p>
        </p:txBody>
      </p:sp>
      <p:sp>
        <p:nvSpPr>
          <p:cNvPr id="5" name="Text Placeholder 4"/>
          <p:cNvSpPr>
            <a:spLocks noGrp="1"/>
          </p:cNvSpPr>
          <p:nvPr>
            <p:ph type="body" sz="quarter" idx="10"/>
          </p:nvPr>
        </p:nvSpPr>
        <p:spPr>
          <a:xfrm>
            <a:off x="409712" y="2236406"/>
            <a:ext cx="3645453" cy="2236766"/>
          </a:xfrm>
        </p:spPr>
        <p:txBody>
          <a:bodyPr/>
          <a:lstStyle/>
          <a:p>
            <a:pPr lvl="1">
              <a:lnSpc>
                <a:spcPts val="1900"/>
              </a:lnSpc>
              <a:spcAft>
                <a:spcPts val="600"/>
              </a:spcAft>
            </a:pPr>
            <a:r>
              <a:rPr lang="en-US" b="1" dirty="0">
                <a:latin typeface="Segoe UI" charset="0"/>
                <a:ea typeface="Segoe UI" charset="0"/>
                <a:cs typeface="Segoe UI" charset="0"/>
              </a:rPr>
              <a:t>How we solve the problem:</a:t>
            </a:r>
          </a:p>
          <a:p>
            <a:pPr lvl="1">
              <a:lnSpc>
                <a:spcPts val="1900"/>
              </a:lnSpc>
              <a:spcAft>
                <a:spcPts val="1800"/>
              </a:spcAft>
            </a:pPr>
            <a:r>
              <a:rPr lang="en-US" b="1" dirty="0">
                <a:latin typeface="Segoe UI" charset="0"/>
                <a:ea typeface="Segoe UI" charset="0"/>
                <a:cs typeface="Segoe UI" charset="0"/>
              </a:rPr>
              <a:t>Surface Hub empowers the command </a:t>
            </a:r>
            <a:r>
              <a:rPr lang="en-US" b="1" dirty="0" err="1">
                <a:latin typeface="Segoe UI" charset="0"/>
                <a:ea typeface="Segoe UI" charset="0"/>
                <a:cs typeface="Segoe UI" charset="0"/>
              </a:rPr>
              <a:t>centre</a:t>
            </a:r>
            <a:r>
              <a:rPr lang="en-US" b="1" dirty="0">
                <a:latin typeface="Segoe UI" charset="0"/>
                <a:ea typeface="Segoe UI" charset="0"/>
                <a:cs typeface="Segoe UI" charset="0"/>
              </a:rPr>
              <a:t> to collaborate.</a:t>
            </a:r>
          </a:p>
          <a:p>
            <a:pPr>
              <a:lnSpc>
                <a:spcPts val="1900"/>
              </a:lnSpc>
              <a:spcAft>
                <a:spcPts val="1800"/>
              </a:spcAft>
            </a:pPr>
            <a:r>
              <a:rPr lang="en-GB" dirty="0">
                <a:latin typeface="+mj-lt"/>
              </a:rPr>
              <a:t>Commanders can plan, direct and co-ordinate personnel, equipment, communications, facilities, and procedures while controlling human resources and operations in the accomplishment of a mission.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
          <a:stretch/>
        </p:blipFill>
        <p:spPr>
          <a:xfrm>
            <a:off x="4860758" y="0"/>
            <a:ext cx="7331242" cy="6858000"/>
          </a:xfrm>
          <a:prstGeom prst="rect">
            <a:avLst/>
          </a:prstGeom>
        </p:spPr>
      </p:pic>
    </p:spTree>
    <p:extLst>
      <p:ext uri="{BB962C8B-B14F-4D97-AF65-F5344CB8AC3E}">
        <p14:creationId xmlns:p14="http://schemas.microsoft.com/office/powerpoint/2010/main" val="204734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33955" y="1118550"/>
            <a:ext cx="3795216" cy="4045729"/>
          </a:xfrm>
          <a:prstGeom prst="rect">
            <a:avLst/>
          </a:prstGeom>
        </p:spPr>
      </p:pic>
      <p:pic>
        <p:nvPicPr>
          <p:cNvPr id="20" name="Picture 19"/>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395302" y="2420265"/>
            <a:ext cx="661367" cy="121381"/>
          </a:xfrm>
          <a:prstGeom prst="rect">
            <a:avLst/>
          </a:prstGeom>
        </p:spPr>
      </p:pic>
      <p:sp>
        <p:nvSpPr>
          <p:cNvPr id="26" name="TextBox 25"/>
          <p:cNvSpPr txBox="1"/>
          <p:nvPr/>
        </p:nvSpPr>
        <p:spPr>
          <a:xfrm>
            <a:off x="10413372" y="2601442"/>
            <a:ext cx="1286593" cy="692497"/>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Pen / Whiteboard</a:t>
            </a:r>
          </a:p>
          <a:p>
            <a:pPr>
              <a:spcAft>
                <a:spcPts val="600"/>
              </a:spcAft>
            </a:pPr>
            <a:r>
              <a:rPr lang="en-US" sz="800" dirty="0">
                <a:solidFill>
                  <a:srgbClr val="505050"/>
                </a:solidFill>
                <a:latin typeface="Segoe UI Semilight" charset="0"/>
                <a:ea typeface="Segoe UI Semilight" charset="0"/>
                <a:cs typeface="Segoe UI Semilight" charset="0"/>
              </a:rPr>
              <a:t>Empowers a turnkey solution of the traditional whiteboard, which is a preferred tool of commanders</a:t>
            </a:r>
          </a:p>
        </p:txBody>
      </p:sp>
      <p:sp>
        <p:nvSpPr>
          <p:cNvPr id="128" name="Title 127"/>
          <p:cNvSpPr>
            <a:spLocks noGrp="1"/>
          </p:cNvSpPr>
          <p:nvPr>
            <p:ph type="title"/>
          </p:nvPr>
        </p:nvSpPr>
        <p:spPr/>
        <p:txBody>
          <a:bodyPr/>
          <a:lstStyle/>
          <a:p>
            <a:r>
              <a:rPr lang="en-US" dirty="0"/>
              <a:t>Surface for command &amp; control</a:t>
            </a:r>
          </a:p>
        </p:txBody>
      </p:sp>
      <p:sp>
        <p:nvSpPr>
          <p:cNvPr id="144" name="Text Placeholder 143"/>
          <p:cNvSpPr>
            <a:spLocks noGrp="1"/>
          </p:cNvSpPr>
          <p:nvPr>
            <p:ph type="body" sz="quarter" idx="17"/>
          </p:nvPr>
        </p:nvSpPr>
        <p:spPr>
          <a:xfrm>
            <a:off x="577735" y="993036"/>
            <a:ext cx="4668053" cy="3816350"/>
          </a:xfrm>
        </p:spPr>
        <p:txBody>
          <a:bodyPr/>
          <a:lstStyle/>
          <a:p>
            <a:pPr>
              <a:spcAft>
                <a:spcPts val="1200"/>
              </a:spcAft>
            </a:pPr>
            <a:r>
              <a:rPr lang="en-US" dirty="0"/>
              <a:t>BENEFITS</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Arrange personnel, equipment, communications, facilities and procedures in the accomplishment of a mission</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Skype for Business keeps everyone on the same page. Remove users see the screen, annotations, and the people in the room</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The brilliant large touch screen makes it easy to focus in on a </a:t>
            </a:r>
            <a:br>
              <a:rPr lang="en-US" sz="1200" spc="-10" dirty="0">
                <a:solidFill>
                  <a:srgbClr val="505050"/>
                </a:solidFill>
                <a:cs typeface="Segoe UI Semilight" charset="0"/>
              </a:rPr>
            </a:br>
            <a:r>
              <a:rPr lang="en-US" sz="1200" spc="-10" dirty="0">
                <a:solidFill>
                  <a:srgbClr val="505050"/>
                </a:solidFill>
                <a:cs typeface="Segoe UI Semilight" charset="0"/>
              </a:rPr>
              <a:t>maps and data, using hands</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Empowers a turnkey solution of the traditional pen and whiteboard, which is a preferred tool of commanders</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Creates and sends a digital copy of operating instructions, </a:t>
            </a:r>
            <a:br>
              <a:rPr lang="en-US" sz="1200" spc="-10" dirty="0">
                <a:solidFill>
                  <a:srgbClr val="505050"/>
                </a:solidFill>
                <a:cs typeface="Segoe UI Semilight" charset="0"/>
              </a:rPr>
            </a:br>
            <a:r>
              <a:rPr lang="en-US" sz="1200" spc="-10" dirty="0">
                <a:solidFill>
                  <a:srgbClr val="505050"/>
                </a:solidFill>
                <a:cs typeface="Segoe UI Semilight" charset="0"/>
              </a:rPr>
              <a:t>ensuring clear communications of orders to all personnel</a:t>
            </a:r>
          </a:p>
          <a:p>
            <a:pPr marL="274320" lvl="1" indent="-182880">
              <a:lnSpc>
                <a:spcPct val="100000"/>
              </a:lnSpc>
              <a:spcAft>
                <a:spcPts val="600"/>
              </a:spcAft>
              <a:buFont typeface="Arial" panose="020B0604020202020204" pitchFamily="34" charset="0"/>
              <a:buChar char="•"/>
            </a:pPr>
            <a:r>
              <a:rPr lang="en-US" sz="1200" spc="-20" dirty="0">
                <a:solidFill>
                  <a:srgbClr val="505050"/>
                </a:solidFill>
                <a:cs typeface="Segoe UI Semilight" charset="0"/>
              </a:rPr>
              <a:t>Use Surface or other devices to project wirelessly onto Surface Hub</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Integrates </a:t>
            </a:r>
            <a:r>
              <a:rPr lang="en-US" sz="1200" spc="-10" dirty="0" err="1">
                <a:solidFill>
                  <a:srgbClr val="505050"/>
                </a:solidFill>
                <a:cs typeface="Segoe UI Semilight" charset="0"/>
              </a:rPr>
              <a:t>ProCap</a:t>
            </a:r>
            <a:r>
              <a:rPr lang="en-US" sz="1200" spc="-10" dirty="0">
                <a:solidFill>
                  <a:srgbClr val="505050"/>
                </a:solidFill>
                <a:cs typeface="Segoe UI Semilight" charset="0"/>
              </a:rPr>
              <a:t> touch technology, HD cameras, stereo speakers, with either 4K or HD resolution</a:t>
            </a:r>
          </a:p>
          <a:p>
            <a:pPr marL="274320" lvl="1" indent="-182880">
              <a:lnSpc>
                <a:spcPct val="100000"/>
              </a:lnSpc>
              <a:spcAft>
                <a:spcPts val="600"/>
              </a:spcAft>
              <a:buFont typeface="Arial" panose="020B0604020202020204" pitchFamily="34" charset="0"/>
              <a:buChar char="•"/>
            </a:pPr>
            <a:r>
              <a:rPr lang="en-US" sz="1200" spc="-10" dirty="0">
                <a:solidFill>
                  <a:srgbClr val="505050"/>
                </a:solidFill>
                <a:cs typeface="Segoe UI Semilight" charset="0"/>
              </a:rPr>
              <a:t>Powered by Microsoft UWP and HTML 5 strategy, numerous apps can already be ported directly to the Hub</a:t>
            </a:r>
          </a:p>
        </p:txBody>
      </p:sp>
      <p:grpSp>
        <p:nvGrpSpPr>
          <p:cNvPr id="150" name="Group 149"/>
          <p:cNvGrpSpPr/>
          <p:nvPr/>
        </p:nvGrpSpPr>
        <p:grpSpPr>
          <a:xfrm flipV="1">
            <a:off x="1588347" y="1127364"/>
            <a:ext cx="7014185" cy="434742"/>
            <a:chOff x="3865923" y="4816480"/>
            <a:chExt cx="7014185" cy="434742"/>
          </a:xfrm>
        </p:grpSpPr>
        <p:cxnSp>
          <p:nvCxnSpPr>
            <p:cNvPr id="151" name="Straight Connector 150"/>
            <p:cNvCxnSpPr>
              <a:cxnSpLocks/>
            </p:cNvCxnSpPr>
            <p:nvPr/>
          </p:nvCxnSpPr>
          <p:spPr>
            <a:xfrm flipV="1">
              <a:off x="3865923" y="5251222"/>
              <a:ext cx="6965498"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cxnSpLocks/>
            </p:cNvCxnSpPr>
            <p:nvPr/>
          </p:nvCxnSpPr>
          <p:spPr>
            <a:xfrm flipV="1">
              <a:off x="10831421" y="4913853"/>
              <a:ext cx="0" cy="337369"/>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3" name="Oval 152"/>
            <p:cNvSpPr/>
            <p:nvPr/>
          </p:nvSpPr>
          <p:spPr bwMode="auto">
            <a:xfrm>
              <a:off x="10782735" y="4816480"/>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7" name="Group 6"/>
          <p:cNvGrpSpPr/>
          <p:nvPr/>
        </p:nvGrpSpPr>
        <p:grpSpPr>
          <a:xfrm>
            <a:off x="7077468" y="1561335"/>
            <a:ext cx="3400851" cy="1945817"/>
            <a:chOff x="8327208" y="1656705"/>
            <a:chExt cx="3400851" cy="1945817"/>
          </a:xfrm>
        </p:grpSpPr>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27208" y="1656705"/>
              <a:ext cx="3400851" cy="1945817"/>
            </a:xfrm>
            <a:prstGeom prst="rect">
              <a:avLst/>
            </a:prstGeom>
          </p:spPr>
        </p:pic>
        <p:sp>
          <p:nvSpPr>
            <p:cNvPr id="23" name="Freeform 5"/>
            <p:cNvSpPr>
              <a:spLocks noEditPoints="1"/>
            </p:cNvSpPr>
            <p:nvPr/>
          </p:nvSpPr>
          <p:spPr bwMode="auto">
            <a:xfrm>
              <a:off x="9155616" y="2577805"/>
              <a:ext cx="534974" cy="409098"/>
            </a:xfrm>
            <a:custGeom>
              <a:avLst/>
              <a:gdLst>
                <a:gd name="T0" fmla="*/ 984 w 1837"/>
                <a:gd name="T1" fmla="*/ 251 h 1403"/>
                <a:gd name="T2" fmla="*/ 1268 w 1837"/>
                <a:gd name="T3" fmla="*/ 123 h 1403"/>
                <a:gd name="T4" fmla="*/ 1151 w 1837"/>
                <a:gd name="T5" fmla="*/ 313 h 1403"/>
                <a:gd name="T6" fmla="*/ 1340 w 1837"/>
                <a:gd name="T7" fmla="*/ 82 h 1403"/>
                <a:gd name="T8" fmla="*/ 1078 w 1837"/>
                <a:gd name="T9" fmla="*/ 0 h 1403"/>
                <a:gd name="T10" fmla="*/ 1142 w 1837"/>
                <a:gd name="T11" fmla="*/ 112 h 1403"/>
                <a:gd name="T12" fmla="*/ 878 w 1837"/>
                <a:gd name="T13" fmla="*/ 261 h 1403"/>
                <a:gd name="T14" fmla="*/ 208 w 1837"/>
                <a:gd name="T15" fmla="*/ 609 h 1403"/>
                <a:gd name="T16" fmla="*/ 1680 w 1837"/>
                <a:gd name="T17" fmla="*/ 1237 h 1403"/>
                <a:gd name="T18" fmla="*/ 1631 w 1837"/>
                <a:gd name="T19" fmla="*/ 229 h 1403"/>
                <a:gd name="T20" fmla="*/ 1376 w 1837"/>
                <a:gd name="T21" fmla="*/ 251 h 1403"/>
                <a:gd name="T22" fmla="*/ 1326 w 1837"/>
                <a:gd name="T23" fmla="*/ 348 h 1403"/>
                <a:gd name="T24" fmla="*/ 1337 w 1837"/>
                <a:gd name="T25" fmla="*/ 545 h 1403"/>
                <a:gd name="T26" fmla="*/ 1350 w 1837"/>
                <a:gd name="T27" fmla="*/ 1291 h 1403"/>
                <a:gd name="T28" fmla="*/ 1214 w 1837"/>
                <a:gd name="T29" fmla="*/ 1267 h 1403"/>
                <a:gd name="T30" fmla="*/ 1179 w 1837"/>
                <a:gd name="T31" fmla="*/ 578 h 1403"/>
                <a:gd name="T32" fmla="*/ 878 w 1837"/>
                <a:gd name="T33" fmla="*/ 595 h 1403"/>
                <a:gd name="T34" fmla="*/ 814 w 1837"/>
                <a:gd name="T35" fmla="*/ 636 h 1403"/>
                <a:gd name="T36" fmla="*/ 831 w 1837"/>
                <a:gd name="T37" fmla="*/ 1026 h 1403"/>
                <a:gd name="T38" fmla="*/ 658 w 1837"/>
                <a:gd name="T39" fmla="*/ 1015 h 1403"/>
                <a:gd name="T40" fmla="*/ 645 w 1837"/>
                <a:gd name="T41" fmla="*/ 740 h 1403"/>
                <a:gd name="T42" fmla="*/ 365 w 1837"/>
                <a:gd name="T43" fmla="*/ 754 h 1403"/>
                <a:gd name="T44" fmla="*/ 343 w 1837"/>
                <a:gd name="T45" fmla="*/ 815 h 1403"/>
                <a:gd name="T46" fmla="*/ 344 w 1837"/>
                <a:gd name="T47" fmla="*/ 1029 h 1403"/>
                <a:gd name="T48" fmla="*/ 52 w 1837"/>
                <a:gd name="T49" fmla="*/ 1239 h 1403"/>
                <a:gd name="T50" fmla="*/ 64 w 1837"/>
                <a:gd name="T51" fmla="*/ 258 h 1403"/>
                <a:gd name="T52" fmla="*/ 21 w 1837"/>
                <a:gd name="T53" fmla="*/ 64 h 1403"/>
                <a:gd name="T54" fmla="*/ 24 w 1837"/>
                <a:gd name="T55" fmla="*/ 578 h 1403"/>
                <a:gd name="T56" fmla="*/ 3 w 1837"/>
                <a:gd name="T57" fmla="*/ 1384 h 1403"/>
                <a:gd name="T58" fmla="*/ 568 w 1837"/>
                <a:gd name="T59" fmla="*/ 1385 h 1403"/>
                <a:gd name="T60" fmla="*/ 1353 w 1837"/>
                <a:gd name="T61" fmla="*/ 1349 h 1403"/>
                <a:gd name="T62" fmla="*/ 1816 w 1837"/>
                <a:gd name="T63" fmla="*/ 1321 h 1403"/>
                <a:gd name="T64" fmla="*/ 386 w 1837"/>
                <a:gd name="T65" fmla="*/ 1361 h 1403"/>
                <a:gd name="T66" fmla="*/ 497 w 1837"/>
                <a:gd name="T67" fmla="*/ 1141 h 1403"/>
                <a:gd name="T68" fmla="*/ 383 w 1837"/>
                <a:gd name="T69" fmla="*/ 1055 h 1403"/>
                <a:gd name="T70" fmla="*/ 486 w 1837"/>
                <a:gd name="T71" fmla="*/ 957 h 1403"/>
                <a:gd name="T72" fmla="*/ 497 w 1837"/>
                <a:gd name="T73" fmla="*/ 885 h 1403"/>
                <a:gd name="T74" fmla="*/ 448 w 1837"/>
                <a:gd name="T75" fmla="*/ 865 h 1403"/>
                <a:gd name="T76" fmla="*/ 626 w 1837"/>
                <a:gd name="T77" fmla="*/ 1194 h 1403"/>
                <a:gd name="T78" fmla="*/ 889 w 1837"/>
                <a:gd name="T79" fmla="*/ 1234 h 1403"/>
                <a:gd name="T80" fmla="*/ 1006 w 1837"/>
                <a:gd name="T81" fmla="*/ 1126 h 1403"/>
                <a:gd name="T82" fmla="*/ 1010 w 1837"/>
                <a:gd name="T83" fmla="*/ 1020 h 1403"/>
                <a:gd name="T84" fmla="*/ 871 w 1837"/>
                <a:gd name="T85" fmla="*/ 1084 h 1403"/>
                <a:gd name="T86" fmla="*/ 1013 w 1837"/>
                <a:gd name="T87" fmla="*/ 907 h 1403"/>
                <a:gd name="T88" fmla="*/ 874 w 1837"/>
                <a:gd name="T89" fmla="*/ 876 h 1403"/>
                <a:gd name="T90" fmla="*/ 1010 w 1837"/>
                <a:gd name="T91" fmla="*/ 767 h 1403"/>
                <a:gd name="T92" fmla="*/ 866 w 1837"/>
                <a:gd name="T93" fmla="*/ 744 h 1403"/>
                <a:gd name="T94" fmla="*/ 988 w 1837"/>
                <a:gd name="T95" fmla="*/ 646 h 1403"/>
                <a:gd name="T96" fmla="*/ 924 w 1837"/>
                <a:gd name="T97" fmla="*/ 624 h 1403"/>
                <a:gd name="T98" fmla="*/ 1371 w 1837"/>
                <a:gd name="T99" fmla="*/ 1160 h 1403"/>
                <a:gd name="T100" fmla="*/ 1479 w 1837"/>
                <a:gd name="T101" fmla="*/ 1054 h 1403"/>
                <a:gd name="T102" fmla="*/ 1371 w 1837"/>
                <a:gd name="T103" fmla="*/ 980 h 1403"/>
                <a:gd name="T104" fmla="*/ 1441 w 1837"/>
                <a:gd name="T105" fmla="*/ 898 h 1403"/>
                <a:gd name="T106" fmla="*/ 1477 w 1837"/>
                <a:gd name="T107" fmla="*/ 760 h 1403"/>
                <a:gd name="T108" fmla="*/ 1373 w 1837"/>
                <a:gd name="T109" fmla="*/ 758 h 1403"/>
                <a:gd name="T110" fmla="*/ 1491 w 1837"/>
                <a:gd name="T111" fmla="*/ 575 h 1403"/>
                <a:gd name="T112" fmla="*/ 1373 w 1837"/>
                <a:gd name="T113" fmla="*/ 636 h 1403"/>
                <a:gd name="T114" fmla="*/ 1463 w 1837"/>
                <a:gd name="T115" fmla="*/ 432 h 1403"/>
                <a:gd name="T116" fmla="*/ 1353 w 1837"/>
                <a:gd name="T117" fmla="*/ 287 h 1403"/>
                <a:gd name="T118" fmla="*/ 1613 w 1837"/>
                <a:gd name="T119" fmla="*/ 93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7" h="1403">
                  <a:moveTo>
                    <a:pt x="226" y="618"/>
                  </a:moveTo>
                  <a:lnTo>
                    <a:pt x="226" y="618"/>
                  </a:lnTo>
                  <a:lnTo>
                    <a:pt x="268" y="595"/>
                  </a:lnTo>
                  <a:lnTo>
                    <a:pt x="289" y="582"/>
                  </a:lnTo>
                  <a:lnTo>
                    <a:pt x="310" y="571"/>
                  </a:lnTo>
                  <a:lnTo>
                    <a:pt x="310" y="571"/>
                  </a:lnTo>
                  <a:lnTo>
                    <a:pt x="365" y="546"/>
                  </a:lnTo>
                  <a:lnTo>
                    <a:pt x="421" y="521"/>
                  </a:lnTo>
                  <a:lnTo>
                    <a:pt x="475" y="495"/>
                  </a:lnTo>
                  <a:lnTo>
                    <a:pt x="529" y="469"/>
                  </a:lnTo>
                  <a:lnTo>
                    <a:pt x="529" y="469"/>
                  </a:lnTo>
                  <a:lnTo>
                    <a:pt x="569" y="446"/>
                  </a:lnTo>
                  <a:lnTo>
                    <a:pt x="609" y="426"/>
                  </a:lnTo>
                  <a:lnTo>
                    <a:pt x="691" y="387"/>
                  </a:lnTo>
                  <a:lnTo>
                    <a:pt x="856" y="310"/>
                  </a:lnTo>
                  <a:lnTo>
                    <a:pt x="856" y="310"/>
                  </a:lnTo>
                  <a:lnTo>
                    <a:pt x="984" y="251"/>
                  </a:lnTo>
                  <a:lnTo>
                    <a:pt x="984" y="251"/>
                  </a:lnTo>
                  <a:lnTo>
                    <a:pt x="1061" y="215"/>
                  </a:lnTo>
                  <a:lnTo>
                    <a:pt x="1061" y="215"/>
                  </a:lnTo>
                  <a:lnTo>
                    <a:pt x="1083" y="205"/>
                  </a:lnTo>
                  <a:lnTo>
                    <a:pt x="1095" y="201"/>
                  </a:lnTo>
                  <a:lnTo>
                    <a:pt x="1106" y="195"/>
                  </a:lnTo>
                  <a:lnTo>
                    <a:pt x="1106" y="195"/>
                  </a:lnTo>
                  <a:lnTo>
                    <a:pt x="1153" y="169"/>
                  </a:lnTo>
                  <a:lnTo>
                    <a:pt x="1176" y="155"/>
                  </a:lnTo>
                  <a:lnTo>
                    <a:pt x="1200" y="143"/>
                  </a:lnTo>
                  <a:lnTo>
                    <a:pt x="1200" y="143"/>
                  </a:lnTo>
                  <a:lnTo>
                    <a:pt x="1217" y="134"/>
                  </a:lnTo>
                  <a:lnTo>
                    <a:pt x="1235" y="129"/>
                  </a:lnTo>
                  <a:lnTo>
                    <a:pt x="1273" y="116"/>
                  </a:lnTo>
                  <a:lnTo>
                    <a:pt x="1273" y="116"/>
                  </a:lnTo>
                  <a:lnTo>
                    <a:pt x="1268" y="123"/>
                  </a:lnTo>
                  <a:lnTo>
                    <a:pt x="1268" y="123"/>
                  </a:lnTo>
                  <a:lnTo>
                    <a:pt x="1197" y="201"/>
                  </a:lnTo>
                  <a:lnTo>
                    <a:pt x="1128" y="279"/>
                  </a:lnTo>
                  <a:lnTo>
                    <a:pt x="1128" y="279"/>
                  </a:lnTo>
                  <a:lnTo>
                    <a:pt x="1122" y="284"/>
                  </a:lnTo>
                  <a:lnTo>
                    <a:pt x="1120" y="292"/>
                  </a:lnTo>
                  <a:lnTo>
                    <a:pt x="1117" y="299"/>
                  </a:lnTo>
                  <a:lnTo>
                    <a:pt x="1115" y="308"/>
                  </a:lnTo>
                  <a:lnTo>
                    <a:pt x="1115" y="308"/>
                  </a:lnTo>
                  <a:lnTo>
                    <a:pt x="1117" y="313"/>
                  </a:lnTo>
                  <a:lnTo>
                    <a:pt x="1121" y="319"/>
                  </a:lnTo>
                  <a:lnTo>
                    <a:pt x="1125" y="323"/>
                  </a:lnTo>
                  <a:lnTo>
                    <a:pt x="1131" y="326"/>
                  </a:lnTo>
                  <a:lnTo>
                    <a:pt x="1131" y="326"/>
                  </a:lnTo>
                  <a:lnTo>
                    <a:pt x="1136" y="326"/>
                  </a:lnTo>
                  <a:lnTo>
                    <a:pt x="1142" y="322"/>
                  </a:lnTo>
                  <a:lnTo>
                    <a:pt x="1151" y="313"/>
                  </a:lnTo>
                  <a:lnTo>
                    <a:pt x="1151" y="313"/>
                  </a:lnTo>
                  <a:lnTo>
                    <a:pt x="1154" y="310"/>
                  </a:lnTo>
                  <a:lnTo>
                    <a:pt x="1156" y="306"/>
                  </a:lnTo>
                  <a:lnTo>
                    <a:pt x="1157" y="302"/>
                  </a:lnTo>
                  <a:lnTo>
                    <a:pt x="1158" y="299"/>
                  </a:lnTo>
                  <a:lnTo>
                    <a:pt x="1158" y="299"/>
                  </a:lnTo>
                  <a:lnTo>
                    <a:pt x="1204" y="248"/>
                  </a:lnTo>
                  <a:lnTo>
                    <a:pt x="1250" y="197"/>
                  </a:lnTo>
                  <a:lnTo>
                    <a:pt x="1250" y="197"/>
                  </a:lnTo>
                  <a:lnTo>
                    <a:pt x="1269" y="176"/>
                  </a:lnTo>
                  <a:lnTo>
                    <a:pt x="1290" y="155"/>
                  </a:lnTo>
                  <a:lnTo>
                    <a:pt x="1310" y="136"/>
                  </a:lnTo>
                  <a:lnTo>
                    <a:pt x="1329" y="115"/>
                  </a:lnTo>
                  <a:lnTo>
                    <a:pt x="1329" y="115"/>
                  </a:lnTo>
                  <a:lnTo>
                    <a:pt x="1336" y="107"/>
                  </a:lnTo>
                  <a:lnTo>
                    <a:pt x="1340" y="97"/>
                  </a:lnTo>
                  <a:lnTo>
                    <a:pt x="1341" y="90"/>
                  </a:lnTo>
                  <a:lnTo>
                    <a:pt x="1340" y="82"/>
                  </a:lnTo>
                  <a:lnTo>
                    <a:pt x="1336" y="76"/>
                  </a:lnTo>
                  <a:lnTo>
                    <a:pt x="1329" y="71"/>
                  </a:lnTo>
                  <a:lnTo>
                    <a:pt x="1321" y="66"/>
                  </a:lnTo>
                  <a:lnTo>
                    <a:pt x="1311" y="64"/>
                  </a:lnTo>
                  <a:lnTo>
                    <a:pt x="1311" y="64"/>
                  </a:lnTo>
                  <a:lnTo>
                    <a:pt x="1290" y="61"/>
                  </a:lnTo>
                  <a:lnTo>
                    <a:pt x="1271" y="60"/>
                  </a:lnTo>
                  <a:lnTo>
                    <a:pt x="1230" y="58"/>
                  </a:lnTo>
                  <a:lnTo>
                    <a:pt x="1230" y="58"/>
                  </a:lnTo>
                  <a:lnTo>
                    <a:pt x="1211" y="57"/>
                  </a:lnTo>
                  <a:lnTo>
                    <a:pt x="1203" y="55"/>
                  </a:lnTo>
                  <a:lnTo>
                    <a:pt x="1194" y="53"/>
                  </a:lnTo>
                  <a:lnTo>
                    <a:pt x="1194" y="53"/>
                  </a:lnTo>
                  <a:lnTo>
                    <a:pt x="1139" y="26"/>
                  </a:lnTo>
                  <a:lnTo>
                    <a:pt x="1083" y="1"/>
                  </a:lnTo>
                  <a:lnTo>
                    <a:pt x="1083" y="1"/>
                  </a:lnTo>
                  <a:lnTo>
                    <a:pt x="1078" y="0"/>
                  </a:lnTo>
                  <a:lnTo>
                    <a:pt x="1071" y="0"/>
                  </a:lnTo>
                  <a:lnTo>
                    <a:pt x="1064" y="1"/>
                  </a:lnTo>
                  <a:lnTo>
                    <a:pt x="1060" y="5"/>
                  </a:lnTo>
                  <a:lnTo>
                    <a:pt x="1060" y="5"/>
                  </a:lnTo>
                  <a:lnTo>
                    <a:pt x="1059" y="8"/>
                  </a:lnTo>
                  <a:lnTo>
                    <a:pt x="1057" y="11"/>
                  </a:lnTo>
                  <a:lnTo>
                    <a:pt x="1057" y="14"/>
                  </a:lnTo>
                  <a:lnTo>
                    <a:pt x="1059" y="15"/>
                  </a:lnTo>
                  <a:lnTo>
                    <a:pt x="1063" y="21"/>
                  </a:lnTo>
                  <a:lnTo>
                    <a:pt x="1068" y="23"/>
                  </a:lnTo>
                  <a:lnTo>
                    <a:pt x="1068" y="23"/>
                  </a:lnTo>
                  <a:lnTo>
                    <a:pt x="1193" y="97"/>
                  </a:lnTo>
                  <a:lnTo>
                    <a:pt x="1193" y="97"/>
                  </a:lnTo>
                  <a:lnTo>
                    <a:pt x="1174" y="101"/>
                  </a:lnTo>
                  <a:lnTo>
                    <a:pt x="1153" y="108"/>
                  </a:lnTo>
                  <a:lnTo>
                    <a:pt x="1153" y="108"/>
                  </a:lnTo>
                  <a:lnTo>
                    <a:pt x="1142" y="112"/>
                  </a:lnTo>
                  <a:lnTo>
                    <a:pt x="1138" y="116"/>
                  </a:lnTo>
                  <a:lnTo>
                    <a:pt x="1135" y="121"/>
                  </a:lnTo>
                  <a:lnTo>
                    <a:pt x="1135" y="121"/>
                  </a:lnTo>
                  <a:lnTo>
                    <a:pt x="1132" y="127"/>
                  </a:lnTo>
                  <a:lnTo>
                    <a:pt x="1129" y="134"/>
                  </a:lnTo>
                  <a:lnTo>
                    <a:pt x="1125" y="140"/>
                  </a:lnTo>
                  <a:lnTo>
                    <a:pt x="1120" y="144"/>
                  </a:lnTo>
                  <a:lnTo>
                    <a:pt x="1108" y="151"/>
                  </a:lnTo>
                  <a:lnTo>
                    <a:pt x="1096" y="158"/>
                  </a:lnTo>
                  <a:lnTo>
                    <a:pt x="1096" y="158"/>
                  </a:lnTo>
                  <a:lnTo>
                    <a:pt x="1064" y="172"/>
                  </a:lnTo>
                  <a:lnTo>
                    <a:pt x="1034" y="187"/>
                  </a:lnTo>
                  <a:lnTo>
                    <a:pt x="970" y="215"/>
                  </a:lnTo>
                  <a:lnTo>
                    <a:pt x="970" y="215"/>
                  </a:lnTo>
                  <a:lnTo>
                    <a:pt x="924" y="238"/>
                  </a:lnTo>
                  <a:lnTo>
                    <a:pt x="900" y="249"/>
                  </a:lnTo>
                  <a:lnTo>
                    <a:pt x="878" y="261"/>
                  </a:lnTo>
                  <a:lnTo>
                    <a:pt x="878" y="261"/>
                  </a:lnTo>
                  <a:lnTo>
                    <a:pt x="756" y="315"/>
                  </a:lnTo>
                  <a:lnTo>
                    <a:pt x="695" y="341"/>
                  </a:lnTo>
                  <a:lnTo>
                    <a:pt x="636" y="369"/>
                  </a:lnTo>
                  <a:lnTo>
                    <a:pt x="636" y="369"/>
                  </a:lnTo>
                  <a:lnTo>
                    <a:pt x="566" y="402"/>
                  </a:lnTo>
                  <a:lnTo>
                    <a:pt x="498" y="437"/>
                  </a:lnTo>
                  <a:lnTo>
                    <a:pt x="361" y="506"/>
                  </a:lnTo>
                  <a:lnTo>
                    <a:pt x="361" y="506"/>
                  </a:lnTo>
                  <a:lnTo>
                    <a:pt x="298" y="538"/>
                  </a:lnTo>
                  <a:lnTo>
                    <a:pt x="236" y="571"/>
                  </a:lnTo>
                  <a:lnTo>
                    <a:pt x="236" y="571"/>
                  </a:lnTo>
                  <a:lnTo>
                    <a:pt x="228" y="578"/>
                  </a:lnTo>
                  <a:lnTo>
                    <a:pt x="222" y="586"/>
                  </a:lnTo>
                  <a:lnTo>
                    <a:pt x="210" y="604"/>
                  </a:lnTo>
                  <a:lnTo>
                    <a:pt x="210" y="604"/>
                  </a:lnTo>
                  <a:lnTo>
                    <a:pt x="208" y="609"/>
                  </a:lnTo>
                  <a:lnTo>
                    <a:pt x="210" y="613"/>
                  </a:lnTo>
                  <a:lnTo>
                    <a:pt x="211" y="617"/>
                  </a:lnTo>
                  <a:lnTo>
                    <a:pt x="213" y="620"/>
                  </a:lnTo>
                  <a:lnTo>
                    <a:pt x="213" y="620"/>
                  </a:lnTo>
                  <a:lnTo>
                    <a:pt x="215" y="621"/>
                  </a:lnTo>
                  <a:lnTo>
                    <a:pt x="219" y="621"/>
                  </a:lnTo>
                  <a:lnTo>
                    <a:pt x="226" y="618"/>
                  </a:lnTo>
                  <a:lnTo>
                    <a:pt x="226" y="618"/>
                  </a:lnTo>
                  <a:close/>
                  <a:moveTo>
                    <a:pt x="1813" y="1282"/>
                  </a:moveTo>
                  <a:lnTo>
                    <a:pt x="1813" y="1282"/>
                  </a:lnTo>
                  <a:lnTo>
                    <a:pt x="1751" y="1288"/>
                  </a:lnTo>
                  <a:lnTo>
                    <a:pt x="1751" y="1288"/>
                  </a:lnTo>
                  <a:lnTo>
                    <a:pt x="1684" y="1296"/>
                  </a:lnTo>
                  <a:lnTo>
                    <a:pt x="1684" y="1296"/>
                  </a:lnTo>
                  <a:lnTo>
                    <a:pt x="1683" y="1266"/>
                  </a:lnTo>
                  <a:lnTo>
                    <a:pt x="1680" y="1237"/>
                  </a:lnTo>
                  <a:lnTo>
                    <a:pt x="1680" y="1237"/>
                  </a:lnTo>
                  <a:lnTo>
                    <a:pt x="1665" y="1081"/>
                  </a:lnTo>
                  <a:lnTo>
                    <a:pt x="1656" y="1004"/>
                  </a:lnTo>
                  <a:lnTo>
                    <a:pt x="1651" y="926"/>
                  </a:lnTo>
                  <a:lnTo>
                    <a:pt x="1651" y="926"/>
                  </a:lnTo>
                  <a:lnTo>
                    <a:pt x="1647" y="860"/>
                  </a:lnTo>
                  <a:lnTo>
                    <a:pt x="1645" y="792"/>
                  </a:lnTo>
                  <a:lnTo>
                    <a:pt x="1642" y="657"/>
                  </a:lnTo>
                  <a:lnTo>
                    <a:pt x="1642" y="657"/>
                  </a:lnTo>
                  <a:lnTo>
                    <a:pt x="1638" y="525"/>
                  </a:lnTo>
                  <a:lnTo>
                    <a:pt x="1638" y="525"/>
                  </a:lnTo>
                  <a:lnTo>
                    <a:pt x="1634" y="370"/>
                  </a:lnTo>
                  <a:lnTo>
                    <a:pt x="1634" y="370"/>
                  </a:lnTo>
                  <a:lnTo>
                    <a:pt x="1634" y="306"/>
                  </a:lnTo>
                  <a:lnTo>
                    <a:pt x="1634" y="244"/>
                  </a:lnTo>
                  <a:lnTo>
                    <a:pt x="1634" y="244"/>
                  </a:lnTo>
                  <a:lnTo>
                    <a:pt x="1633" y="233"/>
                  </a:lnTo>
                  <a:lnTo>
                    <a:pt x="1631" y="229"/>
                  </a:lnTo>
                  <a:lnTo>
                    <a:pt x="1629" y="226"/>
                  </a:lnTo>
                  <a:lnTo>
                    <a:pt x="1624" y="222"/>
                  </a:lnTo>
                  <a:lnTo>
                    <a:pt x="1622" y="220"/>
                  </a:lnTo>
                  <a:lnTo>
                    <a:pt x="1616" y="219"/>
                  </a:lnTo>
                  <a:lnTo>
                    <a:pt x="1610" y="219"/>
                  </a:lnTo>
                  <a:lnTo>
                    <a:pt x="1610" y="219"/>
                  </a:lnTo>
                  <a:lnTo>
                    <a:pt x="1588" y="220"/>
                  </a:lnTo>
                  <a:lnTo>
                    <a:pt x="1566" y="223"/>
                  </a:lnTo>
                  <a:lnTo>
                    <a:pt x="1566" y="223"/>
                  </a:lnTo>
                  <a:lnTo>
                    <a:pt x="1547" y="229"/>
                  </a:lnTo>
                  <a:lnTo>
                    <a:pt x="1527" y="234"/>
                  </a:lnTo>
                  <a:lnTo>
                    <a:pt x="1509" y="238"/>
                  </a:lnTo>
                  <a:lnTo>
                    <a:pt x="1490" y="243"/>
                  </a:lnTo>
                  <a:lnTo>
                    <a:pt x="1490" y="243"/>
                  </a:lnTo>
                  <a:lnTo>
                    <a:pt x="1461" y="245"/>
                  </a:lnTo>
                  <a:lnTo>
                    <a:pt x="1433" y="247"/>
                  </a:lnTo>
                  <a:lnTo>
                    <a:pt x="1376" y="251"/>
                  </a:lnTo>
                  <a:lnTo>
                    <a:pt x="1376" y="251"/>
                  </a:lnTo>
                  <a:lnTo>
                    <a:pt x="1350" y="254"/>
                  </a:lnTo>
                  <a:lnTo>
                    <a:pt x="1336" y="256"/>
                  </a:lnTo>
                  <a:lnTo>
                    <a:pt x="1323" y="261"/>
                  </a:lnTo>
                  <a:lnTo>
                    <a:pt x="1323" y="261"/>
                  </a:lnTo>
                  <a:lnTo>
                    <a:pt x="1321" y="263"/>
                  </a:lnTo>
                  <a:lnTo>
                    <a:pt x="1318" y="265"/>
                  </a:lnTo>
                  <a:lnTo>
                    <a:pt x="1314" y="273"/>
                  </a:lnTo>
                  <a:lnTo>
                    <a:pt x="1311" y="281"/>
                  </a:lnTo>
                  <a:lnTo>
                    <a:pt x="1308" y="290"/>
                  </a:lnTo>
                  <a:lnTo>
                    <a:pt x="1308" y="290"/>
                  </a:lnTo>
                  <a:lnTo>
                    <a:pt x="1310" y="292"/>
                  </a:lnTo>
                  <a:lnTo>
                    <a:pt x="1314" y="297"/>
                  </a:lnTo>
                  <a:lnTo>
                    <a:pt x="1326" y="305"/>
                  </a:lnTo>
                  <a:lnTo>
                    <a:pt x="1326" y="305"/>
                  </a:lnTo>
                  <a:lnTo>
                    <a:pt x="1325" y="326"/>
                  </a:lnTo>
                  <a:lnTo>
                    <a:pt x="1326" y="348"/>
                  </a:lnTo>
                  <a:lnTo>
                    <a:pt x="1326" y="348"/>
                  </a:lnTo>
                  <a:lnTo>
                    <a:pt x="1332" y="414"/>
                  </a:lnTo>
                  <a:lnTo>
                    <a:pt x="1336" y="481"/>
                  </a:lnTo>
                  <a:lnTo>
                    <a:pt x="1336" y="481"/>
                  </a:lnTo>
                  <a:lnTo>
                    <a:pt x="1336" y="487"/>
                  </a:lnTo>
                  <a:lnTo>
                    <a:pt x="1333" y="494"/>
                  </a:lnTo>
                  <a:lnTo>
                    <a:pt x="1326" y="506"/>
                  </a:lnTo>
                  <a:lnTo>
                    <a:pt x="1326" y="506"/>
                  </a:lnTo>
                  <a:lnTo>
                    <a:pt x="1322" y="513"/>
                  </a:lnTo>
                  <a:lnTo>
                    <a:pt x="1321" y="520"/>
                  </a:lnTo>
                  <a:lnTo>
                    <a:pt x="1321" y="524"/>
                  </a:lnTo>
                  <a:lnTo>
                    <a:pt x="1322" y="527"/>
                  </a:lnTo>
                  <a:lnTo>
                    <a:pt x="1329" y="534"/>
                  </a:lnTo>
                  <a:lnTo>
                    <a:pt x="1329" y="534"/>
                  </a:lnTo>
                  <a:lnTo>
                    <a:pt x="1334" y="539"/>
                  </a:lnTo>
                  <a:lnTo>
                    <a:pt x="1336" y="542"/>
                  </a:lnTo>
                  <a:lnTo>
                    <a:pt x="1337" y="545"/>
                  </a:lnTo>
                  <a:lnTo>
                    <a:pt x="1337" y="545"/>
                  </a:lnTo>
                  <a:lnTo>
                    <a:pt x="1339" y="671"/>
                  </a:lnTo>
                  <a:lnTo>
                    <a:pt x="1337" y="733"/>
                  </a:lnTo>
                  <a:lnTo>
                    <a:pt x="1336" y="794"/>
                  </a:lnTo>
                  <a:lnTo>
                    <a:pt x="1336" y="794"/>
                  </a:lnTo>
                  <a:lnTo>
                    <a:pt x="1330" y="865"/>
                  </a:lnTo>
                  <a:lnTo>
                    <a:pt x="1325" y="934"/>
                  </a:lnTo>
                  <a:lnTo>
                    <a:pt x="1323" y="969"/>
                  </a:lnTo>
                  <a:lnTo>
                    <a:pt x="1323" y="1004"/>
                  </a:lnTo>
                  <a:lnTo>
                    <a:pt x="1323" y="1038"/>
                  </a:lnTo>
                  <a:lnTo>
                    <a:pt x="1326" y="1073"/>
                  </a:lnTo>
                  <a:lnTo>
                    <a:pt x="1326" y="1073"/>
                  </a:lnTo>
                  <a:lnTo>
                    <a:pt x="1330" y="1140"/>
                  </a:lnTo>
                  <a:lnTo>
                    <a:pt x="1337" y="1206"/>
                  </a:lnTo>
                  <a:lnTo>
                    <a:pt x="1337" y="1206"/>
                  </a:lnTo>
                  <a:lnTo>
                    <a:pt x="1343" y="1249"/>
                  </a:lnTo>
                  <a:lnTo>
                    <a:pt x="1350" y="1291"/>
                  </a:lnTo>
                  <a:lnTo>
                    <a:pt x="1350" y="1291"/>
                  </a:lnTo>
                  <a:lnTo>
                    <a:pt x="1350" y="1298"/>
                  </a:lnTo>
                  <a:lnTo>
                    <a:pt x="1348" y="1303"/>
                  </a:lnTo>
                  <a:lnTo>
                    <a:pt x="1347" y="1306"/>
                  </a:lnTo>
                  <a:lnTo>
                    <a:pt x="1344" y="1307"/>
                  </a:lnTo>
                  <a:lnTo>
                    <a:pt x="1337" y="1309"/>
                  </a:lnTo>
                  <a:lnTo>
                    <a:pt x="1337" y="1309"/>
                  </a:lnTo>
                  <a:lnTo>
                    <a:pt x="1230" y="1314"/>
                  </a:lnTo>
                  <a:lnTo>
                    <a:pt x="1230" y="1314"/>
                  </a:lnTo>
                  <a:lnTo>
                    <a:pt x="1225" y="1314"/>
                  </a:lnTo>
                  <a:lnTo>
                    <a:pt x="1219" y="1312"/>
                  </a:lnTo>
                  <a:lnTo>
                    <a:pt x="1217" y="1307"/>
                  </a:lnTo>
                  <a:lnTo>
                    <a:pt x="1215" y="1300"/>
                  </a:lnTo>
                  <a:lnTo>
                    <a:pt x="1215" y="1300"/>
                  </a:lnTo>
                  <a:lnTo>
                    <a:pt x="1215" y="1284"/>
                  </a:lnTo>
                  <a:lnTo>
                    <a:pt x="1214" y="1267"/>
                  </a:lnTo>
                  <a:lnTo>
                    <a:pt x="1214" y="1267"/>
                  </a:lnTo>
                  <a:lnTo>
                    <a:pt x="1207" y="1201"/>
                  </a:lnTo>
                  <a:lnTo>
                    <a:pt x="1203" y="1166"/>
                  </a:lnTo>
                  <a:lnTo>
                    <a:pt x="1200" y="1133"/>
                  </a:lnTo>
                  <a:lnTo>
                    <a:pt x="1200" y="1133"/>
                  </a:lnTo>
                  <a:lnTo>
                    <a:pt x="1194" y="998"/>
                  </a:lnTo>
                  <a:lnTo>
                    <a:pt x="1189" y="862"/>
                  </a:lnTo>
                  <a:lnTo>
                    <a:pt x="1189" y="862"/>
                  </a:lnTo>
                  <a:lnTo>
                    <a:pt x="1185" y="796"/>
                  </a:lnTo>
                  <a:lnTo>
                    <a:pt x="1185" y="796"/>
                  </a:lnTo>
                  <a:lnTo>
                    <a:pt x="1178" y="640"/>
                  </a:lnTo>
                  <a:lnTo>
                    <a:pt x="1178" y="640"/>
                  </a:lnTo>
                  <a:lnTo>
                    <a:pt x="1178" y="618"/>
                  </a:lnTo>
                  <a:lnTo>
                    <a:pt x="1178" y="607"/>
                  </a:lnTo>
                  <a:lnTo>
                    <a:pt x="1178" y="596"/>
                  </a:lnTo>
                  <a:lnTo>
                    <a:pt x="1178" y="596"/>
                  </a:lnTo>
                  <a:lnTo>
                    <a:pt x="1179" y="586"/>
                  </a:lnTo>
                  <a:lnTo>
                    <a:pt x="1179" y="578"/>
                  </a:lnTo>
                  <a:lnTo>
                    <a:pt x="1178" y="573"/>
                  </a:lnTo>
                  <a:lnTo>
                    <a:pt x="1175" y="568"/>
                  </a:lnTo>
                  <a:lnTo>
                    <a:pt x="1171" y="564"/>
                  </a:lnTo>
                  <a:lnTo>
                    <a:pt x="1165" y="563"/>
                  </a:lnTo>
                  <a:lnTo>
                    <a:pt x="1157" y="561"/>
                  </a:lnTo>
                  <a:lnTo>
                    <a:pt x="1147" y="563"/>
                  </a:lnTo>
                  <a:lnTo>
                    <a:pt x="1147" y="563"/>
                  </a:lnTo>
                  <a:lnTo>
                    <a:pt x="1111" y="566"/>
                  </a:lnTo>
                  <a:lnTo>
                    <a:pt x="1075" y="570"/>
                  </a:lnTo>
                  <a:lnTo>
                    <a:pt x="1075" y="570"/>
                  </a:lnTo>
                  <a:lnTo>
                    <a:pt x="1025" y="574"/>
                  </a:lnTo>
                  <a:lnTo>
                    <a:pt x="977" y="578"/>
                  </a:lnTo>
                  <a:lnTo>
                    <a:pt x="952" y="581"/>
                  </a:lnTo>
                  <a:lnTo>
                    <a:pt x="927" y="584"/>
                  </a:lnTo>
                  <a:lnTo>
                    <a:pt x="903" y="589"/>
                  </a:lnTo>
                  <a:lnTo>
                    <a:pt x="878" y="595"/>
                  </a:lnTo>
                  <a:lnTo>
                    <a:pt x="878" y="595"/>
                  </a:lnTo>
                  <a:lnTo>
                    <a:pt x="859" y="600"/>
                  </a:lnTo>
                  <a:lnTo>
                    <a:pt x="848" y="602"/>
                  </a:lnTo>
                  <a:lnTo>
                    <a:pt x="838" y="600"/>
                  </a:lnTo>
                  <a:lnTo>
                    <a:pt x="838" y="600"/>
                  </a:lnTo>
                  <a:lnTo>
                    <a:pt x="823" y="599"/>
                  </a:lnTo>
                  <a:lnTo>
                    <a:pt x="816" y="599"/>
                  </a:lnTo>
                  <a:lnTo>
                    <a:pt x="812" y="600"/>
                  </a:lnTo>
                  <a:lnTo>
                    <a:pt x="807" y="602"/>
                  </a:lnTo>
                  <a:lnTo>
                    <a:pt x="805" y="604"/>
                  </a:lnTo>
                  <a:lnTo>
                    <a:pt x="802" y="607"/>
                  </a:lnTo>
                  <a:lnTo>
                    <a:pt x="801" y="613"/>
                  </a:lnTo>
                  <a:lnTo>
                    <a:pt x="801" y="613"/>
                  </a:lnTo>
                  <a:lnTo>
                    <a:pt x="799" y="620"/>
                  </a:lnTo>
                  <a:lnTo>
                    <a:pt x="799" y="625"/>
                  </a:lnTo>
                  <a:lnTo>
                    <a:pt x="802" y="629"/>
                  </a:lnTo>
                  <a:lnTo>
                    <a:pt x="805" y="632"/>
                  </a:lnTo>
                  <a:lnTo>
                    <a:pt x="814" y="636"/>
                  </a:lnTo>
                  <a:lnTo>
                    <a:pt x="824" y="640"/>
                  </a:lnTo>
                  <a:lnTo>
                    <a:pt x="824" y="640"/>
                  </a:lnTo>
                  <a:lnTo>
                    <a:pt x="826" y="640"/>
                  </a:lnTo>
                  <a:lnTo>
                    <a:pt x="826" y="640"/>
                  </a:lnTo>
                  <a:lnTo>
                    <a:pt x="824" y="689"/>
                  </a:lnTo>
                  <a:lnTo>
                    <a:pt x="824" y="711"/>
                  </a:lnTo>
                  <a:lnTo>
                    <a:pt x="826" y="733"/>
                  </a:lnTo>
                  <a:lnTo>
                    <a:pt x="826" y="733"/>
                  </a:lnTo>
                  <a:lnTo>
                    <a:pt x="830" y="764"/>
                  </a:lnTo>
                  <a:lnTo>
                    <a:pt x="832" y="794"/>
                  </a:lnTo>
                  <a:lnTo>
                    <a:pt x="834" y="825"/>
                  </a:lnTo>
                  <a:lnTo>
                    <a:pt x="835" y="855"/>
                  </a:lnTo>
                  <a:lnTo>
                    <a:pt x="834" y="916"/>
                  </a:lnTo>
                  <a:lnTo>
                    <a:pt x="832" y="977"/>
                  </a:lnTo>
                  <a:lnTo>
                    <a:pt x="832" y="977"/>
                  </a:lnTo>
                  <a:lnTo>
                    <a:pt x="832" y="1001"/>
                  </a:lnTo>
                  <a:lnTo>
                    <a:pt x="831" y="1026"/>
                  </a:lnTo>
                  <a:lnTo>
                    <a:pt x="831" y="1026"/>
                  </a:lnTo>
                  <a:lnTo>
                    <a:pt x="834" y="1104"/>
                  </a:lnTo>
                  <a:lnTo>
                    <a:pt x="837" y="1181"/>
                  </a:lnTo>
                  <a:lnTo>
                    <a:pt x="839" y="1339"/>
                  </a:lnTo>
                  <a:lnTo>
                    <a:pt x="839" y="1339"/>
                  </a:lnTo>
                  <a:lnTo>
                    <a:pt x="683" y="1339"/>
                  </a:lnTo>
                  <a:lnTo>
                    <a:pt x="683" y="1339"/>
                  </a:lnTo>
                  <a:lnTo>
                    <a:pt x="677" y="1320"/>
                  </a:lnTo>
                  <a:lnTo>
                    <a:pt x="674" y="1309"/>
                  </a:lnTo>
                  <a:lnTo>
                    <a:pt x="673" y="1299"/>
                  </a:lnTo>
                  <a:lnTo>
                    <a:pt x="673" y="1299"/>
                  </a:lnTo>
                  <a:lnTo>
                    <a:pt x="667" y="1227"/>
                  </a:lnTo>
                  <a:lnTo>
                    <a:pt x="663" y="1155"/>
                  </a:lnTo>
                  <a:lnTo>
                    <a:pt x="663" y="1155"/>
                  </a:lnTo>
                  <a:lnTo>
                    <a:pt x="660" y="1084"/>
                  </a:lnTo>
                  <a:lnTo>
                    <a:pt x="658" y="1050"/>
                  </a:lnTo>
                  <a:lnTo>
                    <a:pt x="658" y="1015"/>
                  </a:lnTo>
                  <a:lnTo>
                    <a:pt x="658" y="1015"/>
                  </a:lnTo>
                  <a:lnTo>
                    <a:pt x="658" y="936"/>
                  </a:lnTo>
                  <a:lnTo>
                    <a:pt x="660" y="855"/>
                  </a:lnTo>
                  <a:lnTo>
                    <a:pt x="660" y="855"/>
                  </a:lnTo>
                  <a:lnTo>
                    <a:pt x="663" y="824"/>
                  </a:lnTo>
                  <a:lnTo>
                    <a:pt x="666" y="790"/>
                  </a:lnTo>
                  <a:lnTo>
                    <a:pt x="666" y="790"/>
                  </a:lnTo>
                  <a:lnTo>
                    <a:pt x="667" y="776"/>
                  </a:lnTo>
                  <a:lnTo>
                    <a:pt x="667" y="762"/>
                  </a:lnTo>
                  <a:lnTo>
                    <a:pt x="667" y="762"/>
                  </a:lnTo>
                  <a:lnTo>
                    <a:pt x="666" y="754"/>
                  </a:lnTo>
                  <a:lnTo>
                    <a:pt x="662" y="747"/>
                  </a:lnTo>
                  <a:lnTo>
                    <a:pt x="658" y="744"/>
                  </a:lnTo>
                  <a:lnTo>
                    <a:pt x="655" y="742"/>
                  </a:lnTo>
                  <a:lnTo>
                    <a:pt x="651" y="742"/>
                  </a:lnTo>
                  <a:lnTo>
                    <a:pt x="645" y="740"/>
                  </a:lnTo>
                  <a:lnTo>
                    <a:pt x="645" y="740"/>
                  </a:lnTo>
                  <a:lnTo>
                    <a:pt x="608" y="742"/>
                  </a:lnTo>
                  <a:lnTo>
                    <a:pt x="570" y="744"/>
                  </a:lnTo>
                  <a:lnTo>
                    <a:pt x="570" y="744"/>
                  </a:lnTo>
                  <a:lnTo>
                    <a:pt x="488" y="757"/>
                  </a:lnTo>
                  <a:lnTo>
                    <a:pt x="405" y="768"/>
                  </a:lnTo>
                  <a:lnTo>
                    <a:pt x="405" y="768"/>
                  </a:lnTo>
                  <a:lnTo>
                    <a:pt x="400" y="769"/>
                  </a:lnTo>
                  <a:lnTo>
                    <a:pt x="394" y="768"/>
                  </a:lnTo>
                  <a:lnTo>
                    <a:pt x="389" y="765"/>
                  </a:lnTo>
                  <a:lnTo>
                    <a:pt x="384" y="760"/>
                  </a:lnTo>
                  <a:lnTo>
                    <a:pt x="384" y="760"/>
                  </a:lnTo>
                  <a:lnTo>
                    <a:pt x="382" y="757"/>
                  </a:lnTo>
                  <a:lnTo>
                    <a:pt x="379" y="754"/>
                  </a:lnTo>
                  <a:lnTo>
                    <a:pt x="375" y="753"/>
                  </a:lnTo>
                  <a:lnTo>
                    <a:pt x="372" y="753"/>
                  </a:lnTo>
                  <a:lnTo>
                    <a:pt x="369" y="753"/>
                  </a:lnTo>
                  <a:lnTo>
                    <a:pt x="365" y="754"/>
                  </a:lnTo>
                  <a:lnTo>
                    <a:pt x="358" y="761"/>
                  </a:lnTo>
                  <a:lnTo>
                    <a:pt x="358" y="761"/>
                  </a:lnTo>
                  <a:lnTo>
                    <a:pt x="355" y="764"/>
                  </a:lnTo>
                  <a:lnTo>
                    <a:pt x="353" y="765"/>
                  </a:lnTo>
                  <a:lnTo>
                    <a:pt x="344" y="769"/>
                  </a:lnTo>
                  <a:lnTo>
                    <a:pt x="344" y="769"/>
                  </a:lnTo>
                  <a:lnTo>
                    <a:pt x="336" y="774"/>
                  </a:lnTo>
                  <a:lnTo>
                    <a:pt x="333" y="775"/>
                  </a:lnTo>
                  <a:lnTo>
                    <a:pt x="330" y="778"/>
                  </a:lnTo>
                  <a:lnTo>
                    <a:pt x="330" y="778"/>
                  </a:lnTo>
                  <a:lnTo>
                    <a:pt x="330" y="782"/>
                  </a:lnTo>
                  <a:lnTo>
                    <a:pt x="332" y="785"/>
                  </a:lnTo>
                  <a:lnTo>
                    <a:pt x="336" y="793"/>
                  </a:lnTo>
                  <a:lnTo>
                    <a:pt x="336" y="793"/>
                  </a:lnTo>
                  <a:lnTo>
                    <a:pt x="340" y="804"/>
                  </a:lnTo>
                  <a:lnTo>
                    <a:pt x="343" y="810"/>
                  </a:lnTo>
                  <a:lnTo>
                    <a:pt x="343" y="815"/>
                  </a:lnTo>
                  <a:lnTo>
                    <a:pt x="343" y="815"/>
                  </a:lnTo>
                  <a:lnTo>
                    <a:pt x="341" y="860"/>
                  </a:lnTo>
                  <a:lnTo>
                    <a:pt x="340" y="882"/>
                  </a:lnTo>
                  <a:lnTo>
                    <a:pt x="339" y="905"/>
                  </a:lnTo>
                  <a:lnTo>
                    <a:pt x="339" y="905"/>
                  </a:lnTo>
                  <a:lnTo>
                    <a:pt x="339" y="914"/>
                  </a:lnTo>
                  <a:lnTo>
                    <a:pt x="337" y="923"/>
                  </a:lnTo>
                  <a:lnTo>
                    <a:pt x="335" y="940"/>
                  </a:lnTo>
                  <a:lnTo>
                    <a:pt x="335" y="950"/>
                  </a:lnTo>
                  <a:lnTo>
                    <a:pt x="335" y="959"/>
                  </a:lnTo>
                  <a:lnTo>
                    <a:pt x="337" y="968"/>
                  </a:lnTo>
                  <a:lnTo>
                    <a:pt x="341" y="977"/>
                  </a:lnTo>
                  <a:lnTo>
                    <a:pt x="341" y="977"/>
                  </a:lnTo>
                  <a:lnTo>
                    <a:pt x="343" y="983"/>
                  </a:lnTo>
                  <a:lnTo>
                    <a:pt x="344" y="988"/>
                  </a:lnTo>
                  <a:lnTo>
                    <a:pt x="346" y="1001"/>
                  </a:lnTo>
                  <a:lnTo>
                    <a:pt x="344" y="1029"/>
                  </a:lnTo>
                  <a:lnTo>
                    <a:pt x="344" y="1029"/>
                  </a:lnTo>
                  <a:lnTo>
                    <a:pt x="347" y="1202"/>
                  </a:lnTo>
                  <a:lnTo>
                    <a:pt x="347" y="1202"/>
                  </a:lnTo>
                  <a:lnTo>
                    <a:pt x="347" y="1360"/>
                  </a:lnTo>
                  <a:lnTo>
                    <a:pt x="347" y="1360"/>
                  </a:lnTo>
                  <a:lnTo>
                    <a:pt x="61" y="1378"/>
                  </a:lnTo>
                  <a:lnTo>
                    <a:pt x="61" y="1378"/>
                  </a:lnTo>
                  <a:lnTo>
                    <a:pt x="60" y="1373"/>
                  </a:lnTo>
                  <a:lnTo>
                    <a:pt x="60" y="1368"/>
                  </a:lnTo>
                  <a:lnTo>
                    <a:pt x="60" y="1368"/>
                  </a:lnTo>
                  <a:lnTo>
                    <a:pt x="61" y="1353"/>
                  </a:lnTo>
                  <a:lnTo>
                    <a:pt x="63" y="1337"/>
                  </a:lnTo>
                  <a:lnTo>
                    <a:pt x="63" y="1320"/>
                  </a:lnTo>
                  <a:lnTo>
                    <a:pt x="61" y="1305"/>
                  </a:lnTo>
                  <a:lnTo>
                    <a:pt x="59" y="1271"/>
                  </a:lnTo>
                  <a:lnTo>
                    <a:pt x="52" y="1239"/>
                  </a:lnTo>
                  <a:lnTo>
                    <a:pt x="52" y="1239"/>
                  </a:lnTo>
                  <a:lnTo>
                    <a:pt x="47" y="1228"/>
                  </a:lnTo>
                  <a:lnTo>
                    <a:pt x="42" y="1216"/>
                  </a:lnTo>
                  <a:lnTo>
                    <a:pt x="39" y="1203"/>
                  </a:lnTo>
                  <a:lnTo>
                    <a:pt x="36" y="1192"/>
                  </a:lnTo>
                  <a:lnTo>
                    <a:pt x="36" y="1192"/>
                  </a:lnTo>
                  <a:lnTo>
                    <a:pt x="36" y="1170"/>
                  </a:lnTo>
                  <a:lnTo>
                    <a:pt x="38" y="1149"/>
                  </a:lnTo>
                  <a:lnTo>
                    <a:pt x="42" y="1106"/>
                  </a:lnTo>
                  <a:lnTo>
                    <a:pt x="42" y="1106"/>
                  </a:lnTo>
                  <a:lnTo>
                    <a:pt x="46" y="1073"/>
                  </a:lnTo>
                  <a:lnTo>
                    <a:pt x="49" y="1056"/>
                  </a:lnTo>
                  <a:lnTo>
                    <a:pt x="50" y="1038"/>
                  </a:lnTo>
                  <a:lnTo>
                    <a:pt x="50" y="1038"/>
                  </a:lnTo>
                  <a:lnTo>
                    <a:pt x="59" y="441"/>
                  </a:lnTo>
                  <a:lnTo>
                    <a:pt x="59" y="441"/>
                  </a:lnTo>
                  <a:lnTo>
                    <a:pt x="61" y="349"/>
                  </a:lnTo>
                  <a:lnTo>
                    <a:pt x="64" y="258"/>
                  </a:lnTo>
                  <a:lnTo>
                    <a:pt x="64" y="212"/>
                  </a:lnTo>
                  <a:lnTo>
                    <a:pt x="63" y="166"/>
                  </a:lnTo>
                  <a:lnTo>
                    <a:pt x="61" y="121"/>
                  </a:lnTo>
                  <a:lnTo>
                    <a:pt x="57" y="75"/>
                  </a:lnTo>
                  <a:lnTo>
                    <a:pt x="57" y="75"/>
                  </a:lnTo>
                  <a:lnTo>
                    <a:pt x="56" y="66"/>
                  </a:lnTo>
                  <a:lnTo>
                    <a:pt x="53" y="60"/>
                  </a:lnTo>
                  <a:lnTo>
                    <a:pt x="50" y="57"/>
                  </a:lnTo>
                  <a:lnTo>
                    <a:pt x="47" y="55"/>
                  </a:lnTo>
                  <a:lnTo>
                    <a:pt x="45" y="54"/>
                  </a:lnTo>
                  <a:lnTo>
                    <a:pt x="41" y="53"/>
                  </a:lnTo>
                  <a:lnTo>
                    <a:pt x="41" y="53"/>
                  </a:lnTo>
                  <a:lnTo>
                    <a:pt x="35" y="53"/>
                  </a:lnTo>
                  <a:lnTo>
                    <a:pt x="31" y="53"/>
                  </a:lnTo>
                  <a:lnTo>
                    <a:pt x="28" y="55"/>
                  </a:lnTo>
                  <a:lnTo>
                    <a:pt x="25" y="57"/>
                  </a:lnTo>
                  <a:lnTo>
                    <a:pt x="21" y="64"/>
                  </a:lnTo>
                  <a:lnTo>
                    <a:pt x="20" y="71"/>
                  </a:lnTo>
                  <a:lnTo>
                    <a:pt x="20" y="71"/>
                  </a:lnTo>
                  <a:lnTo>
                    <a:pt x="18" y="93"/>
                  </a:lnTo>
                  <a:lnTo>
                    <a:pt x="20" y="115"/>
                  </a:lnTo>
                  <a:lnTo>
                    <a:pt x="20" y="115"/>
                  </a:lnTo>
                  <a:lnTo>
                    <a:pt x="23" y="152"/>
                  </a:lnTo>
                  <a:lnTo>
                    <a:pt x="25" y="170"/>
                  </a:lnTo>
                  <a:lnTo>
                    <a:pt x="25" y="190"/>
                  </a:lnTo>
                  <a:lnTo>
                    <a:pt x="25" y="190"/>
                  </a:lnTo>
                  <a:lnTo>
                    <a:pt x="24" y="327"/>
                  </a:lnTo>
                  <a:lnTo>
                    <a:pt x="21" y="464"/>
                  </a:lnTo>
                  <a:lnTo>
                    <a:pt x="21" y="464"/>
                  </a:lnTo>
                  <a:lnTo>
                    <a:pt x="21" y="494"/>
                  </a:lnTo>
                  <a:lnTo>
                    <a:pt x="23" y="521"/>
                  </a:lnTo>
                  <a:lnTo>
                    <a:pt x="24" y="550"/>
                  </a:lnTo>
                  <a:lnTo>
                    <a:pt x="24" y="578"/>
                  </a:lnTo>
                  <a:lnTo>
                    <a:pt x="24" y="578"/>
                  </a:lnTo>
                  <a:lnTo>
                    <a:pt x="20" y="731"/>
                  </a:lnTo>
                  <a:lnTo>
                    <a:pt x="14" y="882"/>
                  </a:lnTo>
                  <a:lnTo>
                    <a:pt x="14" y="882"/>
                  </a:lnTo>
                  <a:lnTo>
                    <a:pt x="7" y="1083"/>
                  </a:lnTo>
                  <a:lnTo>
                    <a:pt x="7" y="1083"/>
                  </a:lnTo>
                  <a:lnTo>
                    <a:pt x="3" y="1162"/>
                  </a:lnTo>
                  <a:lnTo>
                    <a:pt x="0" y="1202"/>
                  </a:lnTo>
                  <a:lnTo>
                    <a:pt x="0" y="1242"/>
                  </a:lnTo>
                  <a:lnTo>
                    <a:pt x="0" y="1242"/>
                  </a:lnTo>
                  <a:lnTo>
                    <a:pt x="2" y="1267"/>
                  </a:lnTo>
                  <a:lnTo>
                    <a:pt x="6" y="1292"/>
                  </a:lnTo>
                  <a:lnTo>
                    <a:pt x="16" y="1343"/>
                  </a:lnTo>
                  <a:lnTo>
                    <a:pt x="16" y="1343"/>
                  </a:lnTo>
                  <a:lnTo>
                    <a:pt x="18" y="1356"/>
                  </a:lnTo>
                  <a:lnTo>
                    <a:pt x="21" y="1366"/>
                  </a:lnTo>
                  <a:lnTo>
                    <a:pt x="21" y="1366"/>
                  </a:lnTo>
                  <a:lnTo>
                    <a:pt x="3" y="1384"/>
                  </a:lnTo>
                  <a:lnTo>
                    <a:pt x="3" y="1384"/>
                  </a:lnTo>
                  <a:lnTo>
                    <a:pt x="13" y="1391"/>
                  </a:lnTo>
                  <a:lnTo>
                    <a:pt x="17" y="1393"/>
                  </a:lnTo>
                  <a:lnTo>
                    <a:pt x="21" y="1396"/>
                  </a:lnTo>
                  <a:lnTo>
                    <a:pt x="21" y="1396"/>
                  </a:lnTo>
                  <a:lnTo>
                    <a:pt x="57" y="1400"/>
                  </a:lnTo>
                  <a:lnTo>
                    <a:pt x="75" y="1402"/>
                  </a:lnTo>
                  <a:lnTo>
                    <a:pt x="93" y="1403"/>
                  </a:lnTo>
                  <a:lnTo>
                    <a:pt x="93" y="1403"/>
                  </a:lnTo>
                  <a:lnTo>
                    <a:pt x="154" y="1402"/>
                  </a:lnTo>
                  <a:lnTo>
                    <a:pt x="215" y="1400"/>
                  </a:lnTo>
                  <a:lnTo>
                    <a:pt x="215" y="1400"/>
                  </a:lnTo>
                  <a:lnTo>
                    <a:pt x="319" y="1399"/>
                  </a:lnTo>
                  <a:lnTo>
                    <a:pt x="372" y="1396"/>
                  </a:lnTo>
                  <a:lnTo>
                    <a:pt x="423" y="1393"/>
                  </a:lnTo>
                  <a:lnTo>
                    <a:pt x="423" y="1393"/>
                  </a:lnTo>
                  <a:lnTo>
                    <a:pt x="568" y="1385"/>
                  </a:lnTo>
                  <a:lnTo>
                    <a:pt x="640" y="1382"/>
                  </a:lnTo>
                  <a:lnTo>
                    <a:pt x="713" y="1380"/>
                  </a:lnTo>
                  <a:lnTo>
                    <a:pt x="713" y="1380"/>
                  </a:lnTo>
                  <a:lnTo>
                    <a:pt x="795" y="1377"/>
                  </a:lnTo>
                  <a:lnTo>
                    <a:pt x="875" y="1374"/>
                  </a:lnTo>
                  <a:lnTo>
                    <a:pt x="957" y="1368"/>
                  </a:lnTo>
                  <a:lnTo>
                    <a:pt x="1039" y="1361"/>
                  </a:lnTo>
                  <a:lnTo>
                    <a:pt x="1039" y="1361"/>
                  </a:lnTo>
                  <a:lnTo>
                    <a:pt x="1111" y="1356"/>
                  </a:lnTo>
                  <a:lnTo>
                    <a:pt x="1185" y="1353"/>
                  </a:lnTo>
                  <a:lnTo>
                    <a:pt x="1185" y="1353"/>
                  </a:lnTo>
                  <a:lnTo>
                    <a:pt x="1257" y="1352"/>
                  </a:lnTo>
                  <a:lnTo>
                    <a:pt x="1328" y="1349"/>
                  </a:lnTo>
                  <a:lnTo>
                    <a:pt x="1328" y="1349"/>
                  </a:lnTo>
                  <a:lnTo>
                    <a:pt x="1337" y="1349"/>
                  </a:lnTo>
                  <a:lnTo>
                    <a:pt x="1346" y="1348"/>
                  </a:lnTo>
                  <a:lnTo>
                    <a:pt x="1353" y="1349"/>
                  </a:lnTo>
                  <a:lnTo>
                    <a:pt x="1357" y="1352"/>
                  </a:lnTo>
                  <a:lnTo>
                    <a:pt x="1361" y="1355"/>
                  </a:lnTo>
                  <a:lnTo>
                    <a:pt x="1361" y="1355"/>
                  </a:lnTo>
                  <a:lnTo>
                    <a:pt x="1365" y="1356"/>
                  </a:lnTo>
                  <a:lnTo>
                    <a:pt x="1369" y="1356"/>
                  </a:lnTo>
                  <a:lnTo>
                    <a:pt x="1382" y="1352"/>
                  </a:lnTo>
                  <a:lnTo>
                    <a:pt x="1382" y="1352"/>
                  </a:lnTo>
                  <a:lnTo>
                    <a:pt x="1391" y="1349"/>
                  </a:lnTo>
                  <a:lnTo>
                    <a:pt x="1397" y="1346"/>
                  </a:lnTo>
                  <a:lnTo>
                    <a:pt x="1402" y="1345"/>
                  </a:lnTo>
                  <a:lnTo>
                    <a:pt x="1402" y="1345"/>
                  </a:lnTo>
                  <a:lnTo>
                    <a:pt x="1476" y="1343"/>
                  </a:lnTo>
                  <a:lnTo>
                    <a:pt x="1512" y="1343"/>
                  </a:lnTo>
                  <a:lnTo>
                    <a:pt x="1549" y="1341"/>
                  </a:lnTo>
                  <a:lnTo>
                    <a:pt x="1549" y="1341"/>
                  </a:lnTo>
                  <a:lnTo>
                    <a:pt x="1683" y="1331"/>
                  </a:lnTo>
                  <a:lnTo>
                    <a:pt x="1816" y="1321"/>
                  </a:lnTo>
                  <a:lnTo>
                    <a:pt x="1816" y="1321"/>
                  </a:lnTo>
                  <a:lnTo>
                    <a:pt x="1824" y="1318"/>
                  </a:lnTo>
                  <a:lnTo>
                    <a:pt x="1831" y="1316"/>
                  </a:lnTo>
                  <a:lnTo>
                    <a:pt x="1834" y="1313"/>
                  </a:lnTo>
                  <a:lnTo>
                    <a:pt x="1835" y="1310"/>
                  </a:lnTo>
                  <a:lnTo>
                    <a:pt x="1837" y="1306"/>
                  </a:lnTo>
                  <a:lnTo>
                    <a:pt x="1837" y="1300"/>
                  </a:lnTo>
                  <a:lnTo>
                    <a:pt x="1837" y="1300"/>
                  </a:lnTo>
                  <a:lnTo>
                    <a:pt x="1835" y="1296"/>
                  </a:lnTo>
                  <a:lnTo>
                    <a:pt x="1834" y="1292"/>
                  </a:lnTo>
                  <a:lnTo>
                    <a:pt x="1832" y="1289"/>
                  </a:lnTo>
                  <a:lnTo>
                    <a:pt x="1830" y="1287"/>
                  </a:lnTo>
                  <a:lnTo>
                    <a:pt x="1821" y="1284"/>
                  </a:lnTo>
                  <a:lnTo>
                    <a:pt x="1813" y="1282"/>
                  </a:lnTo>
                  <a:lnTo>
                    <a:pt x="1813" y="1282"/>
                  </a:lnTo>
                  <a:close/>
                  <a:moveTo>
                    <a:pt x="386" y="1361"/>
                  </a:moveTo>
                  <a:lnTo>
                    <a:pt x="386" y="1361"/>
                  </a:lnTo>
                  <a:lnTo>
                    <a:pt x="386" y="1295"/>
                  </a:lnTo>
                  <a:lnTo>
                    <a:pt x="386" y="1230"/>
                  </a:lnTo>
                  <a:lnTo>
                    <a:pt x="386" y="1230"/>
                  </a:lnTo>
                  <a:lnTo>
                    <a:pt x="387" y="1227"/>
                  </a:lnTo>
                  <a:lnTo>
                    <a:pt x="390" y="1223"/>
                  </a:lnTo>
                  <a:lnTo>
                    <a:pt x="397" y="1216"/>
                  </a:lnTo>
                  <a:lnTo>
                    <a:pt x="397" y="1216"/>
                  </a:lnTo>
                  <a:lnTo>
                    <a:pt x="487" y="1166"/>
                  </a:lnTo>
                  <a:lnTo>
                    <a:pt x="487" y="1166"/>
                  </a:lnTo>
                  <a:lnTo>
                    <a:pt x="493" y="1162"/>
                  </a:lnTo>
                  <a:lnTo>
                    <a:pt x="498" y="1158"/>
                  </a:lnTo>
                  <a:lnTo>
                    <a:pt x="500" y="1155"/>
                  </a:lnTo>
                  <a:lnTo>
                    <a:pt x="501" y="1152"/>
                  </a:lnTo>
                  <a:lnTo>
                    <a:pt x="501" y="1149"/>
                  </a:lnTo>
                  <a:lnTo>
                    <a:pt x="500" y="1145"/>
                  </a:lnTo>
                  <a:lnTo>
                    <a:pt x="500" y="1145"/>
                  </a:lnTo>
                  <a:lnTo>
                    <a:pt x="497" y="1141"/>
                  </a:lnTo>
                  <a:lnTo>
                    <a:pt x="494" y="1138"/>
                  </a:lnTo>
                  <a:lnTo>
                    <a:pt x="491" y="1137"/>
                  </a:lnTo>
                  <a:lnTo>
                    <a:pt x="488" y="1135"/>
                  </a:lnTo>
                  <a:lnTo>
                    <a:pt x="482" y="1137"/>
                  </a:lnTo>
                  <a:lnTo>
                    <a:pt x="475" y="1140"/>
                  </a:lnTo>
                  <a:lnTo>
                    <a:pt x="475" y="1140"/>
                  </a:lnTo>
                  <a:lnTo>
                    <a:pt x="421" y="1172"/>
                  </a:lnTo>
                  <a:lnTo>
                    <a:pt x="421" y="1172"/>
                  </a:lnTo>
                  <a:lnTo>
                    <a:pt x="384" y="1192"/>
                  </a:lnTo>
                  <a:lnTo>
                    <a:pt x="384" y="1192"/>
                  </a:lnTo>
                  <a:lnTo>
                    <a:pt x="383" y="1178"/>
                  </a:lnTo>
                  <a:lnTo>
                    <a:pt x="383" y="1166"/>
                  </a:lnTo>
                  <a:lnTo>
                    <a:pt x="383" y="1166"/>
                  </a:lnTo>
                  <a:lnTo>
                    <a:pt x="383" y="1115"/>
                  </a:lnTo>
                  <a:lnTo>
                    <a:pt x="382" y="1063"/>
                  </a:lnTo>
                  <a:lnTo>
                    <a:pt x="382" y="1063"/>
                  </a:lnTo>
                  <a:lnTo>
                    <a:pt x="383" y="1055"/>
                  </a:lnTo>
                  <a:lnTo>
                    <a:pt x="386" y="1048"/>
                  </a:lnTo>
                  <a:lnTo>
                    <a:pt x="390" y="1043"/>
                  </a:lnTo>
                  <a:lnTo>
                    <a:pt x="397" y="1038"/>
                  </a:lnTo>
                  <a:lnTo>
                    <a:pt x="397" y="1038"/>
                  </a:lnTo>
                  <a:lnTo>
                    <a:pt x="446" y="1011"/>
                  </a:lnTo>
                  <a:lnTo>
                    <a:pt x="493" y="982"/>
                  </a:lnTo>
                  <a:lnTo>
                    <a:pt x="493" y="982"/>
                  </a:lnTo>
                  <a:lnTo>
                    <a:pt x="497" y="979"/>
                  </a:lnTo>
                  <a:lnTo>
                    <a:pt x="498" y="975"/>
                  </a:lnTo>
                  <a:lnTo>
                    <a:pt x="500" y="969"/>
                  </a:lnTo>
                  <a:lnTo>
                    <a:pt x="500" y="965"/>
                  </a:lnTo>
                  <a:lnTo>
                    <a:pt x="500" y="965"/>
                  </a:lnTo>
                  <a:lnTo>
                    <a:pt x="498" y="962"/>
                  </a:lnTo>
                  <a:lnTo>
                    <a:pt x="494" y="959"/>
                  </a:lnTo>
                  <a:lnTo>
                    <a:pt x="490" y="957"/>
                  </a:lnTo>
                  <a:lnTo>
                    <a:pt x="486" y="957"/>
                  </a:lnTo>
                  <a:lnTo>
                    <a:pt x="486" y="957"/>
                  </a:lnTo>
                  <a:lnTo>
                    <a:pt x="469" y="961"/>
                  </a:lnTo>
                  <a:lnTo>
                    <a:pt x="461" y="964"/>
                  </a:lnTo>
                  <a:lnTo>
                    <a:pt x="452" y="968"/>
                  </a:lnTo>
                  <a:lnTo>
                    <a:pt x="452" y="968"/>
                  </a:lnTo>
                  <a:lnTo>
                    <a:pt x="419" y="991"/>
                  </a:lnTo>
                  <a:lnTo>
                    <a:pt x="383" y="1016"/>
                  </a:lnTo>
                  <a:lnTo>
                    <a:pt x="383" y="1016"/>
                  </a:lnTo>
                  <a:lnTo>
                    <a:pt x="380" y="984"/>
                  </a:lnTo>
                  <a:lnTo>
                    <a:pt x="379" y="952"/>
                  </a:lnTo>
                  <a:lnTo>
                    <a:pt x="379" y="952"/>
                  </a:lnTo>
                  <a:lnTo>
                    <a:pt x="380" y="950"/>
                  </a:lnTo>
                  <a:lnTo>
                    <a:pt x="382" y="946"/>
                  </a:lnTo>
                  <a:lnTo>
                    <a:pt x="386" y="941"/>
                  </a:lnTo>
                  <a:lnTo>
                    <a:pt x="389" y="939"/>
                  </a:lnTo>
                  <a:lnTo>
                    <a:pt x="389" y="939"/>
                  </a:lnTo>
                  <a:lnTo>
                    <a:pt x="443" y="911"/>
                  </a:lnTo>
                  <a:lnTo>
                    <a:pt x="497" y="885"/>
                  </a:lnTo>
                  <a:lnTo>
                    <a:pt x="497" y="885"/>
                  </a:lnTo>
                  <a:lnTo>
                    <a:pt x="504" y="880"/>
                  </a:lnTo>
                  <a:lnTo>
                    <a:pt x="509" y="875"/>
                  </a:lnTo>
                  <a:lnTo>
                    <a:pt x="511" y="872"/>
                  </a:lnTo>
                  <a:lnTo>
                    <a:pt x="512" y="869"/>
                  </a:lnTo>
                  <a:lnTo>
                    <a:pt x="512" y="865"/>
                  </a:lnTo>
                  <a:lnTo>
                    <a:pt x="512" y="861"/>
                  </a:lnTo>
                  <a:lnTo>
                    <a:pt x="512" y="861"/>
                  </a:lnTo>
                  <a:lnTo>
                    <a:pt x="509" y="857"/>
                  </a:lnTo>
                  <a:lnTo>
                    <a:pt x="508" y="853"/>
                  </a:lnTo>
                  <a:lnTo>
                    <a:pt x="505" y="850"/>
                  </a:lnTo>
                  <a:lnTo>
                    <a:pt x="501" y="847"/>
                  </a:lnTo>
                  <a:lnTo>
                    <a:pt x="497" y="847"/>
                  </a:lnTo>
                  <a:lnTo>
                    <a:pt x="494" y="846"/>
                  </a:lnTo>
                  <a:lnTo>
                    <a:pt x="486" y="848"/>
                  </a:lnTo>
                  <a:lnTo>
                    <a:pt x="486" y="848"/>
                  </a:lnTo>
                  <a:lnTo>
                    <a:pt x="448" y="865"/>
                  </a:lnTo>
                  <a:lnTo>
                    <a:pt x="411" y="883"/>
                  </a:lnTo>
                  <a:lnTo>
                    <a:pt x="411" y="883"/>
                  </a:lnTo>
                  <a:lnTo>
                    <a:pt x="373" y="904"/>
                  </a:lnTo>
                  <a:lnTo>
                    <a:pt x="373" y="904"/>
                  </a:lnTo>
                  <a:lnTo>
                    <a:pt x="380" y="808"/>
                  </a:lnTo>
                  <a:lnTo>
                    <a:pt x="380" y="808"/>
                  </a:lnTo>
                  <a:lnTo>
                    <a:pt x="626" y="776"/>
                  </a:lnTo>
                  <a:lnTo>
                    <a:pt x="626" y="776"/>
                  </a:lnTo>
                  <a:lnTo>
                    <a:pt x="623" y="908"/>
                  </a:lnTo>
                  <a:lnTo>
                    <a:pt x="620" y="1036"/>
                  </a:lnTo>
                  <a:lnTo>
                    <a:pt x="620" y="1036"/>
                  </a:lnTo>
                  <a:lnTo>
                    <a:pt x="622" y="1062"/>
                  </a:lnTo>
                  <a:lnTo>
                    <a:pt x="623" y="1090"/>
                  </a:lnTo>
                  <a:lnTo>
                    <a:pt x="626" y="1116"/>
                  </a:lnTo>
                  <a:lnTo>
                    <a:pt x="626" y="1144"/>
                  </a:lnTo>
                  <a:lnTo>
                    <a:pt x="626" y="1144"/>
                  </a:lnTo>
                  <a:lnTo>
                    <a:pt x="626" y="1194"/>
                  </a:lnTo>
                  <a:lnTo>
                    <a:pt x="629" y="1244"/>
                  </a:lnTo>
                  <a:lnTo>
                    <a:pt x="631" y="1267"/>
                  </a:lnTo>
                  <a:lnTo>
                    <a:pt x="634" y="1292"/>
                  </a:lnTo>
                  <a:lnTo>
                    <a:pt x="638" y="1317"/>
                  </a:lnTo>
                  <a:lnTo>
                    <a:pt x="644" y="1342"/>
                  </a:lnTo>
                  <a:lnTo>
                    <a:pt x="644" y="1342"/>
                  </a:lnTo>
                  <a:lnTo>
                    <a:pt x="386" y="1361"/>
                  </a:lnTo>
                  <a:lnTo>
                    <a:pt x="386" y="1361"/>
                  </a:lnTo>
                  <a:close/>
                  <a:moveTo>
                    <a:pt x="877" y="1337"/>
                  </a:moveTo>
                  <a:lnTo>
                    <a:pt x="877" y="1337"/>
                  </a:lnTo>
                  <a:lnTo>
                    <a:pt x="875" y="1292"/>
                  </a:lnTo>
                  <a:lnTo>
                    <a:pt x="877" y="1248"/>
                  </a:lnTo>
                  <a:lnTo>
                    <a:pt x="877" y="1248"/>
                  </a:lnTo>
                  <a:lnTo>
                    <a:pt x="878" y="1244"/>
                  </a:lnTo>
                  <a:lnTo>
                    <a:pt x="881" y="1241"/>
                  </a:lnTo>
                  <a:lnTo>
                    <a:pt x="889" y="1234"/>
                  </a:lnTo>
                  <a:lnTo>
                    <a:pt x="889" y="1234"/>
                  </a:lnTo>
                  <a:lnTo>
                    <a:pt x="1024" y="1159"/>
                  </a:lnTo>
                  <a:lnTo>
                    <a:pt x="1024" y="1159"/>
                  </a:lnTo>
                  <a:lnTo>
                    <a:pt x="1031" y="1153"/>
                  </a:lnTo>
                  <a:lnTo>
                    <a:pt x="1036" y="1148"/>
                  </a:lnTo>
                  <a:lnTo>
                    <a:pt x="1038" y="1144"/>
                  </a:lnTo>
                  <a:lnTo>
                    <a:pt x="1038" y="1140"/>
                  </a:lnTo>
                  <a:lnTo>
                    <a:pt x="1038" y="1135"/>
                  </a:lnTo>
                  <a:lnTo>
                    <a:pt x="1035" y="1131"/>
                  </a:lnTo>
                  <a:lnTo>
                    <a:pt x="1035" y="1131"/>
                  </a:lnTo>
                  <a:lnTo>
                    <a:pt x="1032" y="1127"/>
                  </a:lnTo>
                  <a:lnTo>
                    <a:pt x="1029" y="1124"/>
                  </a:lnTo>
                  <a:lnTo>
                    <a:pt x="1025" y="1122"/>
                  </a:lnTo>
                  <a:lnTo>
                    <a:pt x="1021" y="1122"/>
                  </a:lnTo>
                  <a:lnTo>
                    <a:pt x="1017" y="1122"/>
                  </a:lnTo>
                  <a:lnTo>
                    <a:pt x="1013" y="1122"/>
                  </a:lnTo>
                  <a:lnTo>
                    <a:pt x="1006" y="1126"/>
                  </a:lnTo>
                  <a:lnTo>
                    <a:pt x="1006" y="1126"/>
                  </a:lnTo>
                  <a:lnTo>
                    <a:pt x="892" y="1196"/>
                  </a:lnTo>
                  <a:lnTo>
                    <a:pt x="892" y="1196"/>
                  </a:lnTo>
                  <a:lnTo>
                    <a:pt x="878" y="1208"/>
                  </a:lnTo>
                  <a:lnTo>
                    <a:pt x="878" y="1208"/>
                  </a:lnTo>
                  <a:lnTo>
                    <a:pt x="871" y="1206"/>
                  </a:lnTo>
                  <a:lnTo>
                    <a:pt x="871" y="1206"/>
                  </a:lnTo>
                  <a:lnTo>
                    <a:pt x="871" y="1163"/>
                  </a:lnTo>
                  <a:lnTo>
                    <a:pt x="871" y="1120"/>
                  </a:lnTo>
                  <a:lnTo>
                    <a:pt x="871" y="1120"/>
                  </a:lnTo>
                  <a:lnTo>
                    <a:pt x="873" y="1117"/>
                  </a:lnTo>
                  <a:lnTo>
                    <a:pt x="875" y="1113"/>
                  </a:lnTo>
                  <a:lnTo>
                    <a:pt x="881" y="1108"/>
                  </a:lnTo>
                  <a:lnTo>
                    <a:pt x="881" y="1108"/>
                  </a:lnTo>
                  <a:lnTo>
                    <a:pt x="1000" y="1031"/>
                  </a:lnTo>
                  <a:lnTo>
                    <a:pt x="1000" y="1031"/>
                  </a:lnTo>
                  <a:lnTo>
                    <a:pt x="1006" y="1026"/>
                  </a:lnTo>
                  <a:lnTo>
                    <a:pt x="1010" y="1020"/>
                  </a:lnTo>
                  <a:lnTo>
                    <a:pt x="1010" y="1018"/>
                  </a:lnTo>
                  <a:lnTo>
                    <a:pt x="1010" y="1013"/>
                  </a:lnTo>
                  <a:lnTo>
                    <a:pt x="1009" y="1011"/>
                  </a:lnTo>
                  <a:lnTo>
                    <a:pt x="1006" y="1007"/>
                  </a:lnTo>
                  <a:lnTo>
                    <a:pt x="1006" y="1007"/>
                  </a:lnTo>
                  <a:lnTo>
                    <a:pt x="1003" y="1004"/>
                  </a:lnTo>
                  <a:lnTo>
                    <a:pt x="1000" y="1001"/>
                  </a:lnTo>
                  <a:lnTo>
                    <a:pt x="997" y="1001"/>
                  </a:lnTo>
                  <a:lnTo>
                    <a:pt x="995" y="1001"/>
                  </a:lnTo>
                  <a:lnTo>
                    <a:pt x="989" y="1002"/>
                  </a:lnTo>
                  <a:lnTo>
                    <a:pt x="982" y="1007"/>
                  </a:lnTo>
                  <a:lnTo>
                    <a:pt x="982" y="1007"/>
                  </a:lnTo>
                  <a:lnTo>
                    <a:pt x="893" y="1072"/>
                  </a:lnTo>
                  <a:lnTo>
                    <a:pt x="893" y="1072"/>
                  </a:lnTo>
                  <a:lnTo>
                    <a:pt x="884" y="1077"/>
                  </a:lnTo>
                  <a:lnTo>
                    <a:pt x="871" y="1084"/>
                  </a:lnTo>
                  <a:lnTo>
                    <a:pt x="871" y="1084"/>
                  </a:lnTo>
                  <a:lnTo>
                    <a:pt x="871" y="1038"/>
                  </a:lnTo>
                  <a:lnTo>
                    <a:pt x="871" y="995"/>
                  </a:lnTo>
                  <a:lnTo>
                    <a:pt x="871" y="995"/>
                  </a:lnTo>
                  <a:lnTo>
                    <a:pt x="873" y="993"/>
                  </a:lnTo>
                  <a:lnTo>
                    <a:pt x="874" y="990"/>
                  </a:lnTo>
                  <a:lnTo>
                    <a:pt x="880" y="984"/>
                  </a:lnTo>
                  <a:lnTo>
                    <a:pt x="880" y="984"/>
                  </a:lnTo>
                  <a:lnTo>
                    <a:pt x="930" y="954"/>
                  </a:lnTo>
                  <a:lnTo>
                    <a:pt x="979" y="923"/>
                  </a:lnTo>
                  <a:lnTo>
                    <a:pt x="979" y="923"/>
                  </a:lnTo>
                  <a:lnTo>
                    <a:pt x="985" y="921"/>
                  </a:lnTo>
                  <a:lnTo>
                    <a:pt x="992" y="918"/>
                  </a:lnTo>
                  <a:lnTo>
                    <a:pt x="999" y="916"/>
                  </a:lnTo>
                  <a:lnTo>
                    <a:pt x="1004" y="914"/>
                  </a:lnTo>
                  <a:lnTo>
                    <a:pt x="1004" y="914"/>
                  </a:lnTo>
                  <a:lnTo>
                    <a:pt x="1009" y="911"/>
                  </a:lnTo>
                  <a:lnTo>
                    <a:pt x="1013" y="907"/>
                  </a:lnTo>
                  <a:lnTo>
                    <a:pt x="1020" y="897"/>
                  </a:lnTo>
                  <a:lnTo>
                    <a:pt x="1020" y="897"/>
                  </a:lnTo>
                  <a:lnTo>
                    <a:pt x="1010" y="891"/>
                  </a:lnTo>
                  <a:lnTo>
                    <a:pt x="1004" y="889"/>
                  </a:lnTo>
                  <a:lnTo>
                    <a:pt x="1000" y="887"/>
                  </a:lnTo>
                  <a:lnTo>
                    <a:pt x="1000" y="887"/>
                  </a:lnTo>
                  <a:lnTo>
                    <a:pt x="992" y="889"/>
                  </a:lnTo>
                  <a:lnTo>
                    <a:pt x="984" y="890"/>
                  </a:lnTo>
                  <a:lnTo>
                    <a:pt x="975" y="894"/>
                  </a:lnTo>
                  <a:lnTo>
                    <a:pt x="968" y="897"/>
                  </a:lnTo>
                  <a:lnTo>
                    <a:pt x="968" y="897"/>
                  </a:lnTo>
                  <a:lnTo>
                    <a:pt x="921" y="926"/>
                  </a:lnTo>
                  <a:lnTo>
                    <a:pt x="873" y="955"/>
                  </a:lnTo>
                  <a:lnTo>
                    <a:pt x="873" y="955"/>
                  </a:lnTo>
                  <a:lnTo>
                    <a:pt x="873" y="878"/>
                  </a:lnTo>
                  <a:lnTo>
                    <a:pt x="873" y="878"/>
                  </a:lnTo>
                  <a:lnTo>
                    <a:pt x="874" y="876"/>
                  </a:lnTo>
                  <a:lnTo>
                    <a:pt x="875" y="873"/>
                  </a:lnTo>
                  <a:lnTo>
                    <a:pt x="880" y="869"/>
                  </a:lnTo>
                  <a:lnTo>
                    <a:pt x="880" y="869"/>
                  </a:lnTo>
                  <a:lnTo>
                    <a:pt x="925" y="837"/>
                  </a:lnTo>
                  <a:lnTo>
                    <a:pt x="973" y="804"/>
                  </a:lnTo>
                  <a:lnTo>
                    <a:pt x="973" y="804"/>
                  </a:lnTo>
                  <a:lnTo>
                    <a:pt x="979" y="801"/>
                  </a:lnTo>
                  <a:lnTo>
                    <a:pt x="988" y="799"/>
                  </a:lnTo>
                  <a:lnTo>
                    <a:pt x="995" y="796"/>
                  </a:lnTo>
                  <a:lnTo>
                    <a:pt x="1003" y="793"/>
                  </a:lnTo>
                  <a:lnTo>
                    <a:pt x="1003" y="793"/>
                  </a:lnTo>
                  <a:lnTo>
                    <a:pt x="1013" y="786"/>
                  </a:lnTo>
                  <a:lnTo>
                    <a:pt x="1016" y="782"/>
                  </a:lnTo>
                  <a:lnTo>
                    <a:pt x="1017" y="778"/>
                  </a:lnTo>
                  <a:lnTo>
                    <a:pt x="1017" y="778"/>
                  </a:lnTo>
                  <a:lnTo>
                    <a:pt x="1014" y="772"/>
                  </a:lnTo>
                  <a:lnTo>
                    <a:pt x="1010" y="767"/>
                  </a:lnTo>
                  <a:lnTo>
                    <a:pt x="1006" y="764"/>
                  </a:lnTo>
                  <a:lnTo>
                    <a:pt x="1002" y="762"/>
                  </a:lnTo>
                  <a:lnTo>
                    <a:pt x="1002" y="762"/>
                  </a:lnTo>
                  <a:lnTo>
                    <a:pt x="989" y="764"/>
                  </a:lnTo>
                  <a:lnTo>
                    <a:pt x="977" y="765"/>
                  </a:lnTo>
                  <a:lnTo>
                    <a:pt x="964" y="769"/>
                  </a:lnTo>
                  <a:lnTo>
                    <a:pt x="953" y="775"/>
                  </a:lnTo>
                  <a:lnTo>
                    <a:pt x="953" y="775"/>
                  </a:lnTo>
                  <a:lnTo>
                    <a:pt x="939" y="785"/>
                  </a:lnTo>
                  <a:lnTo>
                    <a:pt x="925" y="797"/>
                  </a:lnTo>
                  <a:lnTo>
                    <a:pt x="898" y="822"/>
                  </a:lnTo>
                  <a:lnTo>
                    <a:pt x="898" y="822"/>
                  </a:lnTo>
                  <a:lnTo>
                    <a:pt x="874" y="843"/>
                  </a:lnTo>
                  <a:lnTo>
                    <a:pt x="874" y="843"/>
                  </a:lnTo>
                  <a:lnTo>
                    <a:pt x="870" y="793"/>
                  </a:lnTo>
                  <a:lnTo>
                    <a:pt x="866" y="744"/>
                  </a:lnTo>
                  <a:lnTo>
                    <a:pt x="866" y="744"/>
                  </a:lnTo>
                  <a:lnTo>
                    <a:pt x="866" y="742"/>
                  </a:lnTo>
                  <a:lnTo>
                    <a:pt x="869" y="738"/>
                  </a:lnTo>
                  <a:lnTo>
                    <a:pt x="875" y="732"/>
                  </a:lnTo>
                  <a:lnTo>
                    <a:pt x="875" y="732"/>
                  </a:lnTo>
                  <a:lnTo>
                    <a:pt x="988" y="677"/>
                  </a:lnTo>
                  <a:lnTo>
                    <a:pt x="988" y="677"/>
                  </a:lnTo>
                  <a:lnTo>
                    <a:pt x="996" y="672"/>
                  </a:lnTo>
                  <a:lnTo>
                    <a:pt x="1002" y="667"/>
                  </a:lnTo>
                  <a:lnTo>
                    <a:pt x="1004" y="664"/>
                  </a:lnTo>
                  <a:lnTo>
                    <a:pt x="1004" y="660"/>
                  </a:lnTo>
                  <a:lnTo>
                    <a:pt x="1004" y="656"/>
                  </a:lnTo>
                  <a:lnTo>
                    <a:pt x="1002" y="652"/>
                  </a:lnTo>
                  <a:lnTo>
                    <a:pt x="1002" y="652"/>
                  </a:lnTo>
                  <a:lnTo>
                    <a:pt x="997" y="649"/>
                  </a:lnTo>
                  <a:lnTo>
                    <a:pt x="995" y="646"/>
                  </a:lnTo>
                  <a:lnTo>
                    <a:pt x="991" y="645"/>
                  </a:lnTo>
                  <a:lnTo>
                    <a:pt x="988" y="646"/>
                  </a:lnTo>
                  <a:lnTo>
                    <a:pt x="979" y="649"/>
                  </a:lnTo>
                  <a:lnTo>
                    <a:pt x="973" y="653"/>
                  </a:lnTo>
                  <a:lnTo>
                    <a:pt x="973" y="653"/>
                  </a:lnTo>
                  <a:lnTo>
                    <a:pt x="867" y="714"/>
                  </a:lnTo>
                  <a:lnTo>
                    <a:pt x="867" y="714"/>
                  </a:lnTo>
                  <a:lnTo>
                    <a:pt x="860" y="711"/>
                  </a:lnTo>
                  <a:lnTo>
                    <a:pt x="860" y="711"/>
                  </a:lnTo>
                  <a:lnTo>
                    <a:pt x="863" y="678"/>
                  </a:lnTo>
                  <a:lnTo>
                    <a:pt x="866" y="646"/>
                  </a:lnTo>
                  <a:lnTo>
                    <a:pt x="866" y="646"/>
                  </a:lnTo>
                  <a:lnTo>
                    <a:pt x="866" y="642"/>
                  </a:lnTo>
                  <a:lnTo>
                    <a:pt x="869" y="639"/>
                  </a:lnTo>
                  <a:lnTo>
                    <a:pt x="873" y="636"/>
                  </a:lnTo>
                  <a:lnTo>
                    <a:pt x="875" y="634"/>
                  </a:lnTo>
                  <a:lnTo>
                    <a:pt x="875" y="634"/>
                  </a:lnTo>
                  <a:lnTo>
                    <a:pt x="899" y="628"/>
                  </a:lnTo>
                  <a:lnTo>
                    <a:pt x="924" y="624"/>
                  </a:lnTo>
                  <a:lnTo>
                    <a:pt x="948" y="620"/>
                  </a:lnTo>
                  <a:lnTo>
                    <a:pt x="973" y="617"/>
                  </a:lnTo>
                  <a:lnTo>
                    <a:pt x="1021" y="611"/>
                  </a:lnTo>
                  <a:lnTo>
                    <a:pt x="1070" y="607"/>
                  </a:lnTo>
                  <a:lnTo>
                    <a:pt x="1070" y="607"/>
                  </a:lnTo>
                  <a:lnTo>
                    <a:pt x="1139" y="602"/>
                  </a:lnTo>
                  <a:lnTo>
                    <a:pt x="1139" y="602"/>
                  </a:lnTo>
                  <a:lnTo>
                    <a:pt x="1174" y="1314"/>
                  </a:lnTo>
                  <a:lnTo>
                    <a:pt x="1174" y="1314"/>
                  </a:lnTo>
                  <a:lnTo>
                    <a:pt x="877" y="1337"/>
                  </a:lnTo>
                  <a:lnTo>
                    <a:pt x="877" y="1337"/>
                  </a:lnTo>
                  <a:close/>
                  <a:moveTo>
                    <a:pt x="1390" y="1310"/>
                  </a:moveTo>
                  <a:lnTo>
                    <a:pt x="1390" y="1310"/>
                  </a:lnTo>
                  <a:lnTo>
                    <a:pt x="1371" y="1183"/>
                  </a:lnTo>
                  <a:lnTo>
                    <a:pt x="1371" y="1183"/>
                  </a:lnTo>
                  <a:lnTo>
                    <a:pt x="1369" y="1167"/>
                  </a:lnTo>
                  <a:lnTo>
                    <a:pt x="1371" y="1160"/>
                  </a:lnTo>
                  <a:lnTo>
                    <a:pt x="1372" y="1153"/>
                  </a:lnTo>
                  <a:lnTo>
                    <a:pt x="1375" y="1148"/>
                  </a:lnTo>
                  <a:lnTo>
                    <a:pt x="1379" y="1142"/>
                  </a:lnTo>
                  <a:lnTo>
                    <a:pt x="1386" y="1137"/>
                  </a:lnTo>
                  <a:lnTo>
                    <a:pt x="1393" y="1131"/>
                  </a:lnTo>
                  <a:lnTo>
                    <a:pt x="1393" y="1131"/>
                  </a:lnTo>
                  <a:lnTo>
                    <a:pt x="1415" y="1120"/>
                  </a:lnTo>
                  <a:lnTo>
                    <a:pt x="1434" y="1108"/>
                  </a:lnTo>
                  <a:lnTo>
                    <a:pt x="1475" y="1081"/>
                  </a:lnTo>
                  <a:lnTo>
                    <a:pt x="1475" y="1081"/>
                  </a:lnTo>
                  <a:lnTo>
                    <a:pt x="1479" y="1077"/>
                  </a:lnTo>
                  <a:lnTo>
                    <a:pt x="1481" y="1073"/>
                  </a:lnTo>
                  <a:lnTo>
                    <a:pt x="1483" y="1068"/>
                  </a:lnTo>
                  <a:lnTo>
                    <a:pt x="1484" y="1063"/>
                  </a:lnTo>
                  <a:lnTo>
                    <a:pt x="1484" y="1063"/>
                  </a:lnTo>
                  <a:lnTo>
                    <a:pt x="1481" y="1058"/>
                  </a:lnTo>
                  <a:lnTo>
                    <a:pt x="1479" y="1054"/>
                  </a:lnTo>
                  <a:lnTo>
                    <a:pt x="1475" y="1050"/>
                  </a:lnTo>
                  <a:lnTo>
                    <a:pt x="1470" y="1050"/>
                  </a:lnTo>
                  <a:lnTo>
                    <a:pt x="1470" y="1050"/>
                  </a:lnTo>
                  <a:lnTo>
                    <a:pt x="1462" y="1050"/>
                  </a:lnTo>
                  <a:lnTo>
                    <a:pt x="1452" y="1051"/>
                  </a:lnTo>
                  <a:lnTo>
                    <a:pt x="1444" y="1054"/>
                  </a:lnTo>
                  <a:lnTo>
                    <a:pt x="1436" y="1058"/>
                  </a:lnTo>
                  <a:lnTo>
                    <a:pt x="1436" y="1058"/>
                  </a:lnTo>
                  <a:lnTo>
                    <a:pt x="1402" y="1081"/>
                  </a:lnTo>
                  <a:lnTo>
                    <a:pt x="1366" y="1106"/>
                  </a:lnTo>
                  <a:lnTo>
                    <a:pt x="1366" y="1106"/>
                  </a:lnTo>
                  <a:lnTo>
                    <a:pt x="1362" y="1048"/>
                  </a:lnTo>
                  <a:lnTo>
                    <a:pt x="1359" y="993"/>
                  </a:lnTo>
                  <a:lnTo>
                    <a:pt x="1359" y="993"/>
                  </a:lnTo>
                  <a:lnTo>
                    <a:pt x="1361" y="988"/>
                  </a:lnTo>
                  <a:lnTo>
                    <a:pt x="1364" y="986"/>
                  </a:lnTo>
                  <a:lnTo>
                    <a:pt x="1371" y="980"/>
                  </a:lnTo>
                  <a:lnTo>
                    <a:pt x="1371" y="980"/>
                  </a:lnTo>
                  <a:lnTo>
                    <a:pt x="1416" y="948"/>
                  </a:lnTo>
                  <a:lnTo>
                    <a:pt x="1461" y="918"/>
                  </a:lnTo>
                  <a:lnTo>
                    <a:pt x="1461" y="918"/>
                  </a:lnTo>
                  <a:lnTo>
                    <a:pt x="1465" y="915"/>
                  </a:lnTo>
                  <a:lnTo>
                    <a:pt x="1468" y="909"/>
                  </a:lnTo>
                  <a:lnTo>
                    <a:pt x="1470" y="904"/>
                  </a:lnTo>
                  <a:lnTo>
                    <a:pt x="1470" y="900"/>
                  </a:lnTo>
                  <a:lnTo>
                    <a:pt x="1470" y="900"/>
                  </a:lnTo>
                  <a:lnTo>
                    <a:pt x="1469" y="896"/>
                  </a:lnTo>
                  <a:lnTo>
                    <a:pt x="1466" y="891"/>
                  </a:lnTo>
                  <a:lnTo>
                    <a:pt x="1463" y="889"/>
                  </a:lnTo>
                  <a:lnTo>
                    <a:pt x="1459" y="887"/>
                  </a:lnTo>
                  <a:lnTo>
                    <a:pt x="1459" y="887"/>
                  </a:lnTo>
                  <a:lnTo>
                    <a:pt x="1455" y="889"/>
                  </a:lnTo>
                  <a:lnTo>
                    <a:pt x="1450" y="891"/>
                  </a:lnTo>
                  <a:lnTo>
                    <a:pt x="1441" y="898"/>
                  </a:lnTo>
                  <a:lnTo>
                    <a:pt x="1441" y="898"/>
                  </a:lnTo>
                  <a:lnTo>
                    <a:pt x="1362" y="961"/>
                  </a:lnTo>
                  <a:lnTo>
                    <a:pt x="1362" y="961"/>
                  </a:lnTo>
                  <a:lnTo>
                    <a:pt x="1361" y="944"/>
                  </a:lnTo>
                  <a:lnTo>
                    <a:pt x="1361" y="944"/>
                  </a:lnTo>
                  <a:lnTo>
                    <a:pt x="1366" y="869"/>
                  </a:lnTo>
                  <a:lnTo>
                    <a:pt x="1366" y="869"/>
                  </a:lnTo>
                  <a:lnTo>
                    <a:pt x="1368" y="858"/>
                  </a:lnTo>
                  <a:lnTo>
                    <a:pt x="1372" y="848"/>
                  </a:lnTo>
                  <a:lnTo>
                    <a:pt x="1377" y="839"/>
                  </a:lnTo>
                  <a:lnTo>
                    <a:pt x="1387" y="830"/>
                  </a:lnTo>
                  <a:lnTo>
                    <a:pt x="1387" y="830"/>
                  </a:lnTo>
                  <a:lnTo>
                    <a:pt x="1409" y="814"/>
                  </a:lnTo>
                  <a:lnTo>
                    <a:pt x="1432" y="797"/>
                  </a:lnTo>
                  <a:lnTo>
                    <a:pt x="1476" y="762"/>
                  </a:lnTo>
                  <a:lnTo>
                    <a:pt x="1476" y="762"/>
                  </a:lnTo>
                  <a:lnTo>
                    <a:pt x="1477" y="760"/>
                  </a:lnTo>
                  <a:lnTo>
                    <a:pt x="1480" y="756"/>
                  </a:lnTo>
                  <a:lnTo>
                    <a:pt x="1481" y="751"/>
                  </a:lnTo>
                  <a:lnTo>
                    <a:pt x="1481" y="749"/>
                  </a:lnTo>
                  <a:lnTo>
                    <a:pt x="1481" y="749"/>
                  </a:lnTo>
                  <a:lnTo>
                    <a:pt x="1479" y="744"/>
                  </a:lnTo>
                  <a:lnTo>
                    <a:pt x="1476" y="742"/>
                  </a:lnTo>
                  <a:lnTo>
                    <a:pt x="1472" y="739"/>
                  </a:lnTo>
                  <a:lnTo>
                    <a:pt x="1468" y="739"/>
                  </a:lnTo>
                  <a:lnTo>
                    <a:pt x="1468" y="739"/>
                  </a:lnTo>
                  <a:lnTo>
                    <a:pt x="1452" y="744"/>
                  </a:lnTo>
                  <a:lnTo>
                    <a:pt x="1445" y="749"/>
                  </a:lnTo>
                  <a:lnTo>
                    <a:pt x="1440" y="753"/>
                  </a:lnTo>
                  <a:lnTo>
                    <a:pt x="1440" y="753"/>
                  </a:lnTo>
                  <a:lnTo>
                    <a:pt x="1408" y="781"/>
                  </a:lnTo>
                  <a:lnTo>
                    <a:pt x="1373" y="811"/>
                  </a:lnTo>
                  <a:lnTo>
                    <a:pt x="1373" y="811"/>
                  </a:lnTo>
                  <a:lnTo>
                    <a:pt x="1373" y="758"/>
                  </a:lnTo>
                  <a:lnTo>
                    <a:pt x="1373" y="732"/>
                  </a:lnTo>
                  <a:lnTo>
                    <a:pt x="1375" y="707"/>
                  </a:lnTo>
                  <a:lnTo>
                    <a:pt x="1375" y="707"/>
                  </a:lnTo>
                  <a:lnTo>
                    <a:pt x="1375" y="704"/>
                  </a:lnTo>
                  <a:lnTo>
                    <a:pt x="1376" y="700"/>
                  </a:lnTo>
                  <a:lnTo>
                    <a:pt x="1382" y="693"/>
                  </a:lnTo>
                  <a:lnTo>
                    <a:pt x="1396" y="681"/>
                  </a:lnTo>
                  <a:lnTo>
                    <a:pt x="1396" y="681"/>
                  </a:lnTo>
                  <a:lnTo>
                    <a:pt x="1443" y="642"/>
                  </a:lnTo>
                  <a:lnTo>
                    <a:pt x="1488" y="603"/>
                  </a:lnTo>
                  <a:lnTo>
                    <a:pt x="1488" y="603"/>
                  </a:lnTo>
                  <a:lnTo>
                    <a:pt x="1493" y="597"/>
                  </a:lnTo>
                  <a:lnTo>
                    <a:pt x="1495" y="591"/>
                  </a:lnTo>
                  <a:lnTo>
                    <a:pt x="1497" y="585"/>
                  </a:lnTo>
                  <a:lnTo>
                    <a:pt x="1495" y="579"/>
                  </a:lnTo>
                  <a:lnTo>
                    <a:pt x="1495" y="579"/>
                  </a:lnTo>
                  <a:lnTo>
                    <a:pt x="1491" y="575"/>
                  </a:lnTo>
                  <a:lnTo>
                    <a:pt x="1486" y="573"/>
                  </a:lnTo>
                  <a:lnTo>
                    <a:pt x="1479" y="570"/>
                  </a:lnTo>
                  <a:lnTo>
                    <a:pt x="1473" y="570"/>
                  </a:lnTo>
                  <a:lnTo>
                    <a:pt x="1473" y="570"/>
                  </a:lnTo>
                  <a:lnTo>
                    <a:pt x="1466" y="573"/>
                  </a:lnTo>
                  <a:lnTo>
                    <a:pt x="1459" y="578"/>
                  </a:lnTo>
                  <a:lnTo>
                    <a:pt x="1447" y="588"/>
                  </a:lnTo>
                  <a:lnTo>
                    <a:pt x="1447" y="588"/>
                  </a:lnTo>
                  <a:lnTo>
                    <a:pt x="1373" y="649"/>
                  </a:lnTo>
                  <a:lnTo>
                    <a:pt x="1373" y="649"/>
                  </a:lnTo>
                  <a:lnTo>
                    <a:pt x="1373" y="660"/>
                  </a:lnTo>
                  <a:lnTo>
                    <a:pt x="1373" y="660"/>
                  </a:lnTo>
                  <a:lnTo>
                    <a:pt x="1369" y="653"/>
                  </a:lnTo>
                  <a:lnTo>
                    <a:pt x="1369" y="653"/>
                  </a:lnTo>
                  <a:lnTo>
                    <a:pt x="1373" y="649"/>
                  </a:lnTo>
                  <a:lnTo>
                    <a:pt x="1373" y="649"/>
                  </a:lnTo>
                  <a:lnTo>
                    <a:pt x="1373" y="636"/>
                  </a:lnTo>
                  <a:lnTo>
                    <a:pt x="1373" y="636"/>
                  </a:lnTo>
                  <a:lnTo>
                    <a:pt x="1375" y="582"/>
                  </a:lnTo>
                  <a:lnTo>
                    <a:pt x="1377" y="528"/>
                  </a:lnTo>
                  <a:lnTo>
                    <a:pt x="1377" y="528"/>
                  </a:lnTo>
                  <a:lnTo>
                    <a:pt x="1377" y="521"/>
                  </a:lnTo>
                  <a:lnTo>
                    <a:pt x="1380" y="516"/>
                  </a:lnTo>
                  <a:lnTo>
                    <a:pt x="1384" y="510"/>
                  </a:lnTo>
                  <a:lnTo>
                    <a:pt x="1389" y="506"/>
                  </a:lnTo>
                  <a:lnTo>
                    <a:pt x="1389" y="506"/>
                  </a:lnTo>
                  <a:lnTo>
                    <a:pt x="1420" y="481"/>
                  </a:lnTo>
                  <a:lnTo>
                    <a:pt x="1452" y="456"/>
                  </a:lnTo>
                  <a:lnTo>
                    <a:pt x="1452" y="456"/>
                  </a:lnTo>
                  <a:lnTo>
                    <a:pt x="1459" y="451"/>
                  </a:lnTo>
                  <a:lnTo>
                    <a:pt x="1463" y="444"/>
                  </a:lnTo>
                  <a:lnTo>
                    <a:pt x="1465" y="441"/>
                  </a:lnTo>
                  <a:lnTo>
                    <a:pt x="1465" y="437"/>
                  </a:lnTo>
                  <a:lnTo>
                    <a:pt x="1463" y="432"/>
                  </a:lnTo>
                  <a:lnTo>
                    <a:pt x="1461" y="428"/>
                  </a:lnTo>
                  <a:lnTo>
                    <a:pt x="1461" y="428"/>
                  </a:lnTo>
                  <a:lnTo>
                    <a:pt x="1458" y="424"/>
                  </a:lnTo>
                  <a:lnTo>
                    <a:pt x="1454" y="421"/>
                  </a:lnTo>
                  <a:lnTo>
                    <a:pt x="1450" y="420"/>
                  </a:lnTo>
                  <a:lnTo>
                    <a:pt x="1445" y="419"/>
                  </a:lnTo>
                  <a:lnTo>
                    <a:pt x="1441" y="419"/>
                  </a:lnTo>
                  <a:lnTo>
                    <a:pt x="1436" y="420"/>
                  </a:lnTo>
                  <a:lnTo>
                    <a:pt x="1432" y="423"/>
                  </a:lnTo>
                  <a:lnTo>
                    <a:pt x="1427" y="426"/>
                  </a:lnTo>
                  <a:lnTo>
                    <a:pt x="1427" y="426"/>
                  </a:lnTo>
                  <a:lnTo>
                    <a:pt x="1389" y="459"/>
                  </a:lnTo>
                  <a:lnTo>
                    <a:pt x="1389" y="459"/>
                  </a:lnTo>
                  <a:lnTo>
                    <a:pt x="1383" y="463"/>
                  </a:lnTo>
                  <a:lnTo>
                    <a:pt x="1379" y="466"/>
                  </a:lnTo>
                  <a:lnTo>
                    <a:pt x="1379" y="466"/>
                  </a:lnTo>
                  <a:lnTo>
                    <a:pt x="1353" y="287"/>
                  </a:lnTo>
                  <a:lnTo>
                    <a:pt x="1353" y="287"/>
                  </a:lnTo>
                  <a:lnTo>
                    <a:pt x="1383" y="288"/>
                  </a:lnTo>
                  <a:lnTo>
                    <a:pt x="1414" y="288"/>
                  </a:lnTo>
                  <a:lnTo>
                    <a:pt x="1444" y="287"/>
                  </a:lnTo>
                  <a:lnTo>
                    <a:pt x="1473" y="283"/>
                  </a:lnTo>
                  <a:lnTo>
                    <a:pt x="1504" y="279"/>
                  </a:lnTo>
                  <a:lnTo>
                    <a:pt x="1533" y="272"/>
                  </a:lnTo>
                  <a:lnTo>
                    <a:pt x="1562" y="263"/>
                  </a:lnTo>
                  <a:lnTo>
                    <a:pt x="1591" y="255"/>
                  </a:lnTo>
                  <a:lnTo>
                    <a:pt x="1591" y="255"/>
                  </a:lnTo>
                  <a:lnTo>
                    <a:pt x="1594" y="266"/>
                  </a:lnTo>
                  <a:lnTo>
                    <a:pt x="1594" y="266"/>
                  </a:lnTo>
                  <a:lnTo>
                    <a:pt x="1602" y="588"/>
                  </a:lnTo>
                  <a:lnTo>
                    <a:pt x="1602" y="588"/>
                  </a:lnTo>
                  <a:lnTo>
                    <a:pt x="1606" y="762"/>
                  </a:lnTo>
                  <a:lnTo>
                    <a:pt x="1609" y="850"/>
                  </a:lnTo>
                  <a:lnTo>
                    <a:pt x="1613" y="936"/>
                  </a:lnTo>
                  <a:lnTo>
                    <a:pt x="1613" y="936"/>
                  </a:lnTo>
                  <a:lnTo>
                    <a:pt x="1619" y="1008"/>
                  </a:lnTo>
                  <a:lnTo>
                    <a:pt x="1626" y="1079"/>
                  </a:lnTo>
                  <a:lnTo>
                    <a:pt x="1641" y="1220"/>
                  </a:lnTo>
                  <a:lnTo>
                    <a:pt x="1641" y="1220"/>
                  </a:lnTo>
                  <a:lnTo>
                    <a:pt x="1644" y="1259"/>
                  </a:lnTo>
                  <a:lnTo>
                    <a:pt x="1647" y="1299"/>
                  </a:lnTo>
                  <a:lnTo>
                    <a:pt x="1647" y="1299"/>
                  </a:lnTo>
                  <a:lnTo>
                    <a:pt x="1390" y="1310"/>
                  </a:lnTo>
                  <a:lnTo>
                    <a:pt x="1390" y="131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5"/>
            <p:cNvSpPr>
              <a:spLocks noEditPoints="1"/>
            </p:cNvSpPr>
            <p:nvPr/>
          </p:nvSpPr>
          <p:spPr bwMode="auto">
            <a:xfrm>
              <a:off x="9139669" y="2279879"/>
              <a:ext cx="707911" cy="146381"/>
            </a:xfrm>
            <a:custGeom>
              <a:avLst/>
              <a:gdLst>
                <a:gd name="T0" fmla="*/ 685 w 1769"/>
                <a:gd name="T1" fmla="*/ 257 h 366"/>
                <a:gd name="T2" fmla="*/ 614 w 1769"/>
                <a:gd name="T3" fmla="*/ 121 h 366"/>
                <a:gd name="T4" fmla="*/ 729 w 1769"/>
                <a:gd name="T5" fmla="*/ 43 h 366"/>
                <a:gd name="T6" fmla="*/ 639 w 1769"/>
                <a:gd name="T7" fmla="*/ 58 h 366"/>
                <a:gd name="T8" fmla="*/ 588 w 1769"/>
                <a:gd name="T9" fmla="*/ 203 h 366"/>
                <a:gd name="T10" fmla="*/ 757 w 1769"/>
                <a:gd name="T11" fmla="*/ 307 h 366"/>
                <a:gd name="T12" fmla="*/ 267 w 1769"/>
                <a:gd name="T13" fmla="*/ 233 h 366"/>
                <a:gd name="T14" fmla="*/ 34 w 1769"/>
                <a:gd name="T15" fmla="*/ 160 h 366"/>
                <a:gd name="T16" fmla="*/ 52 w 1769"/>
                <a:gd name="T17" fmla="*/ 96 h 366"/>
                <a:gd name="T18" fmla="*/ 187 w 1769"/>
                <a:gd name="T19" fmla="*/ 58 h 366"/>
                <a:gd name="T20" fmla="*/ 115 w 1769"/>
                <a:gd name="T21" fmla="*/ 39 h 366"/>
                <a:gd name="T22" fmla="*/ 7 w 1769"/>
                <a:gd name="T23" fmla="*/ 119 h 366"/>
                <a:gd name="T24" fmla="*/ 55 w 1769"/>
                <a:gd name="T25" fmla="*/ 201 h 366"/>
                <a:gd name="T26" fmla="*/ 255 w 1769"/>
                <a:gd name="T27" fmla="*/ 264 h 366"/>
                <a:gd name="T28" fmla="*/ 141 w 1769"/>
                <a:gd name="T29" fmla="*/ 334 h 366"/>
                <a:gd name="T30" fmla="*/ 50 w 1769"/>
                <a:gd name="T31" fmla="*/ 318 h 366"/>
                <a:gd name="T32" fmla="*/ 131 w 1769"/>
                <a:gd name="T33" fmla="*/ 366 h 366"/>
                <a:gd name="T34" fmla="*/ 277 w 1769"/>
                <a:gd name="T35" fmla="*/ 321 h 366"/>
                <a:gd name="T36" fmla="*/ 274 w 1769"/>
                <a:gd name="T37" fmla="*/ 239 h 366"/>
                <a:gd name="T38" fmla="*/ 875 w 1769"/>
                <a:gd name="T39" fmla="*/ 276 h 366"/>
                <a:gd name="T40" fmla="*/ 846 w 1769"/>
                <a:gd name="T41" fmla="*/ 115 h 366"/>
                <a:gd name="T42" fmla="*/ 918 w 1769"/>
                <a:gd name="T43" fmla="*/ 54 h 366"/>
                <a:gd name="T44" fmla="*/ 822 w 1769"/>
                <a:gd name="T45" fmla="*/ 113 h 366"/>
                <a:gd name="T46" fmla="*/ 876 w 1769"/>
                <a:gd name="T47" fmla="*/ 315 h 366"/>
                <a:gd name="T48" fmla="*/ 1044 w 1769"/>
                <a:gd name="T49" fmla="*/ 291 h 366"/>
                <a:gd name="T50" fmla="*/ 492 w 1769"/>
                <a:gd name="T51" fmla="*/ 27 h 366"/>
                <a:gd name="T52" fmla="*/ 491 w 1769"/>
                <a:gd name="T53" fmla="*/ 72 h 366"/>
                <a:gd name="T54" fmla="*/ 493 w 1769"/>
                <a:gd name="T55" fmla="*/ 269 h 366"/>
                <a:gd name="T56" fmla="*/ 351 w 1769"/>
                <a:gd name="T57" fmla="*/ 201 h 366"/>
                <a:gd name="T58" fmla="*/ 303 w 1769"/>
                <a:gd name="T59" fmla="*/ 61 h 366"/>
                <a:gd name="T60" fmla="*/ 345 w 1769"/>
                <a:gd name="T61" fmla="*/ 258 h 366"/>
                <a:gd name="T62" fmla="*/ 470 w 1769"/>
                <a:gd name="T63" fmla="*/ 312 h 366"/>
                <a:gd name="T64" fmla="*/ 539 w 1769"/>
                <a:gd name="T65" fmla="*/ 168 h 366"/>
                <a:gd name="T66" fmla="*/ 1660 w 1769"/>
                <a:gd name="T67" fmla="*/ 186 h 366"/>
                <a:gd name="T68" fmla="*/ 1638 w 1769"/>
                <a:gd name="T69" fmla="*/ 97 h 366"/>
                <a:gd name="T70" fmla="*/ 1737 w 1769"/>
                <a:gd name="T71" fmla="*/ 57 h 366"/>
                <a:gd name="T72" fmla="*/ 1761 w 1769"/>
                <a:gd name="T73" fmla="*/ 50 h 366"/>
                <a:gd name="T74" fmla="*/ 1658 w 1769"/>
                <a:gd name="T75" fmla="*/ 40 h 366"/>
                <a:gd name="T76" fmla="*/ 1593 w 1769"/>
                <a:gd name="T77" fmla="*/ 165 h 366"/>
                <a:gd name="T78" fmla="*/ 1730 w 1769"/>
                <a:gd name="T79" fmla="*/ 257 h 366"/>
                <a:gd name="T80" fmla="*/ 1638 w 1769"/>
                <a:gd name="T81" fmla="*/ 332 h 366"/>
                <a:gd name="T82" fmla="*/ 1744 w 1769"/>
                <a:gd name="T83" fmla="*/ 329 h 366"/>
                <a:gd name="T84" fmla="*/ 1753 w 1769"/>
                <a:gd name="T85" fmla="*/ 233 h 366"/>
                <a:gd name="T86" fmla="*/ 1368 w 1769"/>
                <a:gd name="T87" fmla="*/ 74 h 366"/>
                <a:gd name="T88" fmla="*/ 1463 w 1769"/>
                <a:gd name="T89" fmla="*/ 187 h 366"/>
                <a:gd name="T90" fmla="*/ 1452 w 1769"/>
                <a:gd name="T91" fmla="*/ 266 h 366"/>
                <a:gd name="T92" fmla="*/ 1377 w 1769"/>
                <a:gd name="T93" fmla="*/ 297 h 366"/>
                <a:gd name="T94" fmla="*/ 1511 w 1769"/>
                <a:gd name="T95" fmla="*/ 262 h 366"/>
                <a:gd name="T96" fmla="*/ 1411 w 1769"/>
                <a:gd name="T97" fmla="*/ 131 h 366"/>
                <a:gd name="T98" fmla="*/ 1409 w 1769"/>
                <a:gd name="T99" fmla="*/ 56 h 366"/>
                <a:gd name="T100" fmla="*/ 1556 w 1769"/>
                <a:gd name="T101" fmla="*/ 58 h 366"/>
                <a:gd name="T102" fmla="*/ 1495 w 1769"/>
                <a:gd name="T103" fmla="*/ 11 h 366"/>
                <a:gd name="T104" fmla="*/ 1166 w 1769"/>
                <a:gd name="T105" fmla="*/ 258 h 366"/>
                <a:gd name="T106" fmla="*/ 1287 w 1769"/>
                <a:gd name="T107" fmla="*/ 129 h 366"/>
                <a:gd name="T108" fmla="*/ 1120 w 1769"/>
                <a:gd name="T109" fmla="*/ 42 h 366"/>
                <a:gd name="T110" fmla="*/ 1281 w 1769"/>
                <a:gd name="T111" fmla="*/ 4 h 366"/>
                <a:gd name="T112" fmla="*/ 1104 w 1769"/>
                <a:gd name="T113" fmla="*/ 35 h 366"/>
                <a:gd name="T114" fmla="*/ 1074 w 1769"/>
                <a:gd name="T115" fmla="*/ 171 h 366"/>
                <a:gd name="T116" fmla="*/ 1131 w 1769"/>
                <a:gd name="T117" fmla="*/ 268 h 366"/>
                <a:gd name="T118" fmla="*/ 1307 w 1769"/>
                <a:gd name="T119" fmla="*/ 24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9" h="366">
                  <a:moveTo>
                    <a:pt x="758" y="276"/>
                  </a:moveTo>
                  <a:lnTo>
                    <a:pt x="758" y="276"/>
                  </a:lnTo>
                  <a:lnTo>
                    <a:pt x="754" y="275"/>
                  </a:lnTo>
                  <a:lnTo>
                    <a:pt x="750" y="276"/>
                  </a:lnTo>
                  <a:lnTo>
                    <a:pt x="750" y="276"/>
                  </a:lnTo>
                  <a:lnTo>
                    <a:pt x="742" y="278"/>
                  </a:lnTo>
                  <a:lnTo>
                    <a:pt x="732" y="278"/>
                  </a:lnTo>
                  <a:lnTo>
                    <a:pt x="724" y="278"/>
                  </a:lnTo>
                  <a:lnTo>
                    <a:pt x="715" y="275"/>
                  </a:lnTo>
                  <a:lnTo>
                    <a:pt x="707" y="272"/>
                  </a:lnTo>
                  <a:lnTo>
                    <a:pt x="699" y="268"/>
                  </a:lnTo>
                  <a:lnTo>
                    <a:pt x="692" y="264"/>
                  </a:lnTo>
                  <a:lnTo>
                    <a:pt x="685" y="257"/>
                  </a:lnTo>
                  <a:lnTo>
                    <a:pt x="685" y="257"/>
                  </a:lnTo>
                  <a:lnTo>
                    <a:pt x="632" y="208"/>
                  </a:lnTo>
                  <a:lnTo>
                    <a:pt x="632" y="208"/>
                  </a:lnTo>
                  <a:lnTo>
                    <a:pt x="625" y="201"/>
                  </a:lnTo>
                  <a:lnTo>
                    <a:pt x="620" y="194"/>
                  </a:lnTo>
                  <a:lnTo>
                    <a:pt x="614" y="186"/>
                  </a:lnTo>
                  <a:lnTo>
                    <a:pt x="611" y="179"/>
                  </a:lnTo>
                  <a:lnTo>
                    <a:pt x="608" y="171"/>
                  </a:lnTo>
                  <a:lnTo>
                    <a:pt x="606" y="164"/>
                  </a:lnTo>
                  <a:lnTo>
                    <a:pt x="606" y="157"/>
                  </a:lnTo>
                  <a:lnTo>
                    <a:pt x="606" y="150"/>
                  </a:lnTo>
                  <a:lnTo>
                    <a:pt x="608" y="135"/>
                  </a:lnTo>
                  <a:lnTo>
                    <a:pt x="614" y="121"/>
                  </a:lnTo>
                  <a:lnTo>
                    <a:pt x="622" y="107"/>
                  </a:lnTo>
                  <a:lnTo>
                    <a:pt x="633" y="95"/>
                  </a:lnTo>
                  <a:lnTo>
                    <a:pt x="633" y="95"/>
                  </a:lnTo>
                  <a:lnTo>
                    <a:pt x="651" y="77"/>
                  </a:lnTo>
                  <a:lnTo>
                    <a:pt x="663" y="68"/>
                  </a:lnTo>
                  <a:lnTo>
                    <a:pt x="672" y="60"/>
                  </a:lnTo>
                  <a:lnTo>
                    <a:pt x="685" y="54"/>
                  </a:lnTo>
                  <a:lnTo>
                    <a:pt x="696" y="50"/>
                  </a:lnTo>
                  <a:lnTo>
                    <a:pt x="710" y="47"/>
                  </a:lnTo>
                  <a:lnTo>
                    <a:pt x="724" y="47"/>
                  </a:lnTo>
                  <a:lnTo>
                    <a:pt x="724" y="47"/>
                  </a:lnTo>
                  <a:lnTo>
                    <a:pt x="726" y="46"/>
                  </a:lnTo>
                  <a:lnTo>
                    <a:pt x="729" y="43"/>
                  </a:lnTo>
                  <a:lnTo>
                    <a:pt x="735" y="39"/>
                  </a:lnTo>
                  <a:lnTo>
                    <a:pt x="735" y="39"/>
                  </a:lnTo>
                  <a:lnTo>
                    <a:pt x="729" y="34"/>
                  </a:lnTo>
                  <a:lnTo>
                    <a:pt x="726" y="31"/>
                  </a:lnTo>
                  <a:lnTo>
                    <a:pt x="724" y="31"/>
                  </a:lnTo>
                  <a:lnTo>
                    <a:pt x="724" y="31"/>
                  </a:lnTo>
                  <a:lnTo>
                    <a:pt x="700" y="31"/>
                  </a:lnTo>
                  <a:lnTo>
                    <a:pt x="689" y="32"/>
                  </a:lnTo>
                  <a:lnTo>
                    <a:pt x="678" y="36"/>
                  </a:lnTo>
                  <a:lnTo>
                    <a:pt x="678" y="36"/>
                  </a:lnTo>
                  <a:lnTo>
                    <a:pt x="664" y="42"/>
                  </a:lnTo>
                  <a:lnTo>
                    <a:pt x="651" y="50"/>
                  </a:lnTo>
                  <a:lnTo>
                    <a:pt x="639" y="58"/>
                  </a:lnTo>
                  <a:lnTo>
                    <a:pt x="628" y="67"/>
                  </a:lnTo>
                  <a:lnTo>
                    <a:pt x="617" y="78"/>
                  </a:lnTo>
                  <a:lnTo>
                    <a:pt x="607" y="89"/>
                  </a:lnTo>
                  <a:lnTo>
                    <a:pt x="599" y="100"/>
                  </a:lnTo>
                  <a:lnTo>
                    <a:pt x="590" y="114"/>
                  </a:lnTo>
                  <a:lnTo>
                    <a:pt x="590" y="114"/>
                  </a:lnTo>
                  <a:lnTo>
                    <a:pt x="583" y="128"/>
                  </a:lnTo>
                  <a:lnTo>
                    <a:pt x="578" y="140"/>
                  </a:lnTo>
                  <a:lnTo>
                    <a:pt x="575" y="153"/>
                  </a:lnTo>
                  <a:lnTo>
                    <a:pt x="575" y="167"/>
                  </a:lnTo>
                  <a:lnTo>
                    <a:pt x="577" y="178"/>
                  </a:lnTo>
                  <a:lnTo>
                    <a:pt x="581" y="190"/>
                  </a:lnTo>
                  <a:lnTo>
                    <a:pt x="588" y="203"/>
                  </a:lnTo>
                  <a:lnTo>
                    <a:pt x="597" y="215"/>
                  </a:lnTo>
                  <a:lnTo>
                    <a:pt x="597" y="215"/>
                  </a:lnTo>
                  <a:lnTo>
                    <a:pt x="615" y="235"/>
                  </a:lnTo>
                  <a:lnTo>
                    <a:pt x="635" y="253"/>
                  </a:lnTo>
                  <a:lnTo>
                    <a:pt x="674" y="289"/>
                  </a:lnTo>
                  <a:lnTo>
                    <a:pt x="674" y="289"/>
                  </a:lnTo>
                  <a:lnTo>
                    <a:pt x="688" y="298"/>
                  </a:lnTo>
                  <a:lnTo>
                    <a:pt x="701" y="305"/>
                  </a:lnTo>
                  <a:lnTo>
                    <a:pt x="718" y="309"/>
                  </a:lnTo>
                  <a:lnTo>
                    <a:pt x="735" y="311"/>
                  </a:lnTo>
                  <a:lnTo>
                    <a:pt x="735" y="311"/>
                  </a:lnTo>
                  <a:lnTo>
                    <a:pt x="750" y="308"/>
                  </a:lnTo>
                  <a:lnTo>
                    <a:pt x="757" y="307"/>
                  </a:lnTo>
                  <a:lnTo>
                    <a:pt x="764" y="304"/>
                  </a:lnTo>
                  <a:lnTo>
                    <a:pt x="764" y="304"/>
                  </a:lnTo>
                  <a:lnTo>
                    <a:pt x="767" y="301"/>
                  </a:lnTo>
                  <a:lnTo>
                    <a:pt x="769" y="297"/>
                  </a:lnTo>
                  <a:lnTo>
                    <a:pt x="771" y="291"/>
                  </a:lnTo>
                  <a:lnTo>
                    <a:pt x="772" y="287"/>
                  </a:lnTo>
                  <a:lnTo>
                    <a:pt x="772" y="287"/>
                  </a:lnTo>
                  <a:lnTo>
                    <a:pt x="771" y="284"/>
                  </a:lnTo>
                  <a:lnTo>
                    <a:pt x="767" y="282"/>
                  </a:lnTo>
                  <a:lnTo>
                    <a:pt x="758" y="276"/>
                  </a:lnTo>
                  <a:lnTo>
                    <a:pt x="758" y="276"/>
                  </a:lnTo>
                  <a:close/>
                  <a:moveTo>
                    <a:pt x="267" y="233"/>
                  </a:moveTo>
                  <a:lnTo>
                    <a:pt x="267" y="233"/>
                  </a:lnTo>
                  <a:lnTo>
                    <a:pt x="258" y="226"/>
                  </a:lnTo>
                  <a:lnTo>
                    <a:pt x="246" y="219"/>
                  </a:lnTo>
                  <a:lnTo>
                    <a:pt x="235" y="214"/>
                  </a:lnTo>
                  <a:lnTo>
                    <a:pt x="224" y="211"/>
                  </a:lnTo>
                  <a:lnTo>
                    <a:pt x="224" y="211"/>
                  </a:lnTo>
                  <a:lnTo>
                    <a:pt x="198" y="204"/>
                  </a:lnTo>
                  <a:lnTo>
                    <a:pt x="172" y="199"/>
                  </a:lnTo>
                  <a:lnTo>
                    <a:pt x="144" y="193"/>
                  </a:lnTo>
                  <a:lnTo>
                    <a:pt x="118" y="187"/>
                  </a:lnTo>
                  <a:lnTo>
                    <a:pt x="118" y="187"/>
                  </a:lnTo>
                  <a:lnTo>
                    <a:pt x="76" y="175"/>
                  </a:lnTo>
                  <a:lnTo>
                    <a:pt x="55" y="168"/>
                  </a:lnTo>
                  <a:lnTo>
                    <a:pt x="34" y="160"/>
                  </a:lnTo>
                  <a:lnTo>
                    <a:pt x="34" y="160"/>
                  </a:lnTo>
                  <a:lnTo>
                    <a:pt x="30" y="157"/>
                  </a:lnTo>
                  <a:lnTo>
                    <a:pt x="26" y="154"/>
                  </a:lnTo>
                  <a:lnTo>
                    <a:pt x="23" y="150"/>
                  </a:lnTo>
                  <a:lnTo>
                    <a:pt x="22" y="146"/>
                  </a:lnTo>
                  <a:lnTo>
                    <a:pt x="22" y="142"/>
                  </a:lnTo>
                  <a:lnTo>
                    <a:pt x="22" y="136"/>
                  </a:lnTo>
                  <a:lnTo>
                    <a:pt x="25" y="132"/>
                  </a:lnTo>
                  <a:lnTo>
                    <a:pt x="27" y="126"/>
                  </a:lnTo>
                  <a:lnTo>
                    <a:pt x="27" y="126"/>
                  </a:lnTo>
                  <a:lnTo>
                    <a:pt x="34" y="115"/>
                  </a:lnTo>
                  <a:lnTo>
                    <a:pt x="43" y="106"/>
                  </a:lnTo>
                  <a:lnTo>
                    <a:pt x="52" y="96"/>
                  </a:lnTo>
                  <a:lnTo>
                    <a:pt x="61" y="88"/>
                  </a:lnTo>
                  <a:lnTo>
                    <a:pt x="72" y="79"/>
                  </a:lnTo>
                  <a:lnTo>
                    <a:pt x="83" y="72"/>
                  </a:lnTo>
                  <a:lnTo>
                    <a:pt x="94" y="67"/>
                  </a:lnTo>
                  <a:lnTo>
                    <a:pt x="106" y="63"/>
                  </a:lnTo>
                  <a:lnTo>
                    <a:pt x="106" y="63"/>
                  </a:lnTo>
                  <a:lnTo>
                    <a:pt x="124" y="57"/>
                  </a:lnTo>
                  <a:lnTo>
                    <a:pt x="142" y="56"/>
                  </a:lnTo>
                  <a:lnTo>
                    <a:pt x="162" y="57"/>
                  </a:lnTo>
                  <a:lnTo>
                    <a:pt x="180" y="60"/>
                  </a:lnTo>
                  <a:lnTo>
                    <a:pt x="180" y="60"/>
                  </a:lnTo>
                  <a:lnTo>
                    <a:pt x="183" y="60"/>
                  </a:lnTo>
                  <a:lnTo>
                    <a:pt x="187" y="58"/>
                  </a:lnTo>
                  <a:lnTo>
                    <a:pt x="194" y="54"/>
                  </a:lnTo>
                  <a:lnTo>
                    <a:pt x="194" y="54"/>
                  </a:lnTo>
                  <a:lnTo>
                    <a:pt x="190" y="49"/>
                  </a:lnTo>
                  <a:lnTo>
                    <a:pt x="188" y="46"/>
                  </a:lnTo>
                  <a:lnTo>
                    <a:pt x="185" y="43"/>
                  </a:lnTo>
                  <a:lnTo>
                    <a:pt x="185" y="43"/>
                  </a:lnTo>
                  <a:lnTo>
                    <a:pt x="174" y="39"/>
                  </a:lnTo>
                  <a:lnTo>
                    <a:pt x="163" y="38"/>
                  </a:lnTo>
                  <a:lnTo>
                    <a:pt x="163" y="38"/>
                  </a:lnTo>
                  <a:lnTo>
                    <a:pt x="151" y="36"/>
                  </a:lnTo>
                  <a:lnTo>
                    <a:pt x="138" y="36"/>
                  </a:lnTo>
                  <a:lnTo>
                    <a:pt x="127" y="38"/>
                  </a:lnTo>
                  <a:lnTo>
                    <a:pt x="115" y="39"/>
                  </a:lnTo>
                  <a:lnTo>
                    <a:pt x="104" y="42"/>
                  </a:lnTo>
                  <a:lnTo>
                    <a:pt x="93" y="45"/>
                  </a:lnTo>
                  <a:lnTo>
                    <a:pt x="83" y="49"/>
                  </a:lnTo>
                  <a:lnTo>
                    <a:pt x="72" y="54"/>
                  </a:lnTo>
                  <a:lnTo>
                    <a:pt x="62" y="60"/>
                  </a:lnTo>
                  <a:lnTo>
                    <a:pt x="52" y="67"/>
                  </a:lnTo>
                  <a:lnTo>
                    <a:pt x="43" y="74"/>
                  </a:lnTo>
                  <a:lnTo>
                    <a:pt x="34" y="81"/>
                  </a:lnTo>
                  <a:lnTo>
                    <a:pt x="26" y="90"/>
                  </a:lnTo>
                  <a:lnTo>
                    <a:pt x="19" y="99"/>
                  </a:lnTo>
                  <a:lnTo>
                    <a:pt x="12" y="108"/>
                  </a:lnTo>
                  <a:lnTo>
                    <a:pt x="7" y="119"/>
                  </a:lnTo>
                  <a:lnTo>
                    <a:pt x="7" y="119"/>
                  </a:lnTo>
                  <a:lnTo>
                    <a:pt x="2" y="126"/>
                  </a:lnTo>
                  <a:lnTo>
                    <a:pt x="1" y="135"/>
                  </a:lnTo>
                  <a:lnTo>
                    <a:pt x="0" y="142"/>
                  </a:lnTo>
                  <a:lnTo>
                    <a:pt x="0" y="150"/>
                  </a:lnTo>
                  <a:lnTo>
                    <a:pt x="2" y="157"/>
                  </a:lnTo>
                  <a:lnTo>
                    <a:pt x="5" y="164"/>
                  </a:lnTo>
                  <a:lnTo>
                    <a:pt x="9" y="171"/>
                  </a:lnTo>
                  <a:lnTo>
                    <a:pt x="16" y="176"/>
                  </a:lnTo>
                  <a:lnTo>
                    <a:pt x="16" y="176"/>
                  </a:lnTo>
                  <a:lnTo>
                    <a:pt x="25" y="185"/>
                  </a:lnTo>
                  <a:lnTo>
                    <a:pt x="34" y="190"/>
                  </a:lnTo>
                  <a:lnTo>
                    <a:pt x="44" y="197"/>
                  </a:lnTo>
                  <a:lnTo>
                    <a:pt x="55" y="201"/>
                  </a:lnTo>
                  <a:lnTo>
                    <a:pt x="76" y="210"/>
                  </a:lnTo>
                  <a:lnTo>
                    <a:pt x="99" y="217"/>
                  </a:lnTo>
                  <a:lnTo>
                    <a:pt x="99" y="217"/>
                  </a:lnTo>
                  <a:lnTo>
                    <a:pt x="148" y="225"/>
                  </a:lnTo>
                  <a:lnTo>
                    <a:pt x="172" y="229"/>
                  </a:lnTo>
                  <a:lnTo>
                    <a:pt x="197" y="235"/>
                  </a:lnTo>
                  <a:lnTo>
                    <a:pt x="197" y="235"/>
                  </a:lnTo>
                  <a:lnTo>
                    <a:pt x="210" y="239"/>
                  </a:lnTo>
                  <a:lnTo>
                    <a:pt x="223" y="244"/>
                  </a:lnTo>
                  <a:lnTo>
                    <a:pt x="235" y="251"/>
                  </a:lnTo>
                  <a:lnTo>
                    <a:pt x="248" y="258"/>
                  </a:lnTo>
                  <a:lnTo>
                    <a:pt x="248" y="258"/>
                  </a:lnTo>
                  <a:lnTo>
                    <a:pt x="255" y="264"/>
                  </a:lnTo>
                  <a:lnTo>
                    <a:pt x="260" y="269"/>
                  </a:lnTo>
                  <a:lnTo>
                    <a:pt x="263" y="276"/>
                  </a:lnTo>
                  <a:lnTo>
                    <a:pt x="263" y="282"/>
                  </a:lnTo>
                  <a:lnTo>
                    <a:pt x="262" y="289"/>
                  </a:lnTo>
                  <a:lnTo>
                    <a:pt x="259" y="294"/>
                  </a:lnTo>
                  <a:lnTo>
                    <a:pt x="253" y="300"/>
                  </a:lnTo>
                  <a:lnTo>
                    <a:pt x="245" y="305"/>
                  </a:lnTo>
                  <a:lnTo>
                    <a:pt x="245" y="305"/>
                  </a:lnTo>
                  <a:lnTo>
                    <a:pt x="226" y="316"/>
                  </a:lnTo>
                  <a:lnTo>
                    <a:pt x="205" y="325"/>
                  </a:lnTo>
                  <a:lnTo>
                    <a:pt x="184" y="330"/>
                  </a:lnTo>
                  <a:lnTo>
                    <a:pt x="163" y="334"/>
                  </a:lnTo>
                  <a:lnTo>
                    <a:pt x="141" y="334"/>
                  </a:lnTo>
                  <a:lnTo>
                    <a:pt x="131" y="333"/>
                  </a:lnTo>
                  <a:lnTo>
                    <a:pt x="120" y="332"/>
                  </a:lnTo>
                  <a:lnTo>
                    <a:pt x="109" y="329"/>
                  </a:lnTo>
                  <a:lnTo>
                    <a:pt x="98" y="325"/>
                  </a:lnTo>
                  <a:lnTo>
                    <a:pt x="87" y="321"/>
                  </a:lnTo>
                  <a:lnTo>
                    <a:pt x="76" y="315"/>
                  </a:lnTo>
                  <a:lnTo>
                    <a:pt x="76" y="315"/>
                  </a:lnTo>
                  <a:lnTo>
                    <a:pt x="69" y="311"/>
                  </a:lnTo>
                  <a:lnTo>
                    <a:pt x="62" y="309"/>
                  </a:lnTo>
                  <a:lnTo>
                    <a:pt x="58" y="311"/>
                  </a:lnTo>
                  <a:lnTo>
                    <a:pt x="55" y="312"/>
                  </a:lnTo>
                  <a:lnTo>
                    <a:pt x="52" y="314"/>
                  </a:lnTo>
                  <a:lnTo>
                    <a:pt x="50" y="318"/>
                  </a:lnTo>
                  <a:lnTo>
                    <a:pt x="50" y="318"/>
                  </a:lnTo>
                  <a:lnTo>
                    <a:pt x="48" y="322"/>
                  </a:lnTo>
                  <a:lnTo>
                    <a:pt x="47" y="326"/>
                  </a:lnTo>
                  <a:lnTo>
                    <a:pt x="48" y="330"/>
                  </a:lnTo>
                  <a:lnTo>
                    <a:pt x="50" y="333"/>
                  </a:lnTo>
                  <a:lnTo>
                    <a:pt x="54" y="339"/>
                  </a:lnTo>
                  <a:lnTo>
                    <a:pt x="61" y="343"/>
                  </a:lnTo>
                  <a:lnTo>
                    <a:pt x="61" y="343"/>
                  </a:lnTo>
                  <a:lnTo>
                    <a:pt x="81" y="352"/>
                  </a:lnTo>
                  <a:lnTo>
                    <a:pt x="101" y="361"/>
                  </a:lnTo>
                  <a:lnTo>
                    <a:pt x="112" y="364"/>
                  </a:lnTo>
                  <a:lnTo>
                    <a:pt x="122" y="365"/>
                  </a:lnTo>
                  <a:lnTo>
                    <a:pt x="131" y="366"/>
                  </a:lnTo>
                  <a:lnTo>
                    <a:pt x="142" y="366"/>
                  </a:lnTo>
                  <a:lnTo>
                    <a:pt x="142" y="366"/>
                  </a:lnTo>
                  <a:lnTo>
                    <a:pt x="159" y="365"/>
                  </a:lnTo>
                  <a:lnTo>
                    <a:pt x="176" y="364"/>
                  </a:lnTo>
                  <a:lnTo>
                    <a:pt x="192" y="362"/>
                  </a:lnTo>
                  <a:lnTo>
                    <a:pt x="208" y="358"/>
                  </a:lnTo>
                  <a:lnTo>
                    <a:pt x="222" y="352"/>
                  </a:lnTo>
                  <a:lnTo>
                    <a:pt x="237" y="347"/>
                  </a:lnTo>
                  <a:lnTo>
                    <a:pt x="251" y="340"/>
                  </a:lnTo>
                  <a:lnTo>
                    <a:pt x="263" y="332"/>
                  </a:lnTo>
                  <a:lnTo>
                    <a:pt x="263" y="332"/>
                  </a:lnTo>
                  <a:lnTo>
                    <a:pt x="270" y="326"/>
                  </a:lnTo>
                  <a:lnTo>
                    <a:pt x="277" y="321"/>
                  </a:lnTo>
                  <a:lnTo>
                    <a:pt x="281" y="315"/>
                  </a:lnTo>
                  <a:lnTo>
                    <a:pt x="285" y="309"/>
                  </a:lnTo>
                  <a:lnTo>
                    <a:pt x="289" y="303"/>
                  </a:lnTo>
                  <a:lnTo>
                    <a:pt x="292" y="297"/>
                  </a:lnTo>
                  <a:lnTo>
                    <a:pt x="294" y="290"/>
                  </a:lnTo>
                  <a:lnTo>
                    <a:pt x="294" y="283"/>
                  </a:lnTo>
                  <a:lnTo>
                    <a:pt x="294" y="276"/>
                  </a:lnTo>
                  <a:lnTo>
                    <a:pt x="292" y="269"/>
                  </a:lnTo>
                  <a:lnTo>
                    <a:pt x="291" y="264"/>
                  </a:lnTo>
                  <a:lnTo>
                    <a:pt x="288" y="257"/>
                  </a:lnTo>
                  <a:lnTo>
                    <a:pt x="284" y="251"/>
                  </a:lnTo>
                  <a:lnTo>
                    <a:pt x="280" y="244"/>
                  </a:lnTo>
                  <a:lnTo>
                    <a:pt x="274" y="239"/>
                  </a:lnTo>
                  <a:lnTo>
                    <a:pt x="267" y="233"/>
                  </a:lnTo>
                  <a:lnTo>
                    <a:pt x="267" y="233"/>
                  </a:lnTo>
                  <a:close/>
                  <a:moveTo>
                    <a:pt x="1009" y="289"/>
                  </a:moveTo>
                  <a:lnTo>
                    <a:pt x="1009" y="289"/>
                  </a:lnTo>
                  <a:lnTo>
                    <a:pt x="968" y="290"/>
                  </a:lnTo>
                  <a:lnTo>
                    <a:pt x="925" y="293"/>
                  </a:lnTo>
                  <a:lnTo>
                    <a:pt x="925" y="293"/>
                  </a:lnTo>
                  <a:lnTo>
                    <a:pt x="915" y="293"/>
                  </a:lnTo>
                  <a:lnTo>
                    <a:pt x="905" y="291"/>
                  </a:lnTo>
                  <a:lnTo>
                    <a:pt x="897" y="289"/>
                  </a:lnTo>
                  <a:lnTo>
                    <a:pt x="890" y="286"/>
                  </a:lnTo>
                  <a:lnTo>
                    <a:pt x="882" y="282"/>
                  </a:lnTo>
                  <a:lnTo>
                    <a:pt x="875" y="276"/>
                  </a:lnTo>
                  <a:lnTo>
                    <a:pt x="868" y="269"/>
                  </a:lnTo>
                  <a:lnTo>
                    <a:pt x="862" y="262"/>
                  </a:lnTo>
                  <a:lnTo>
                    <a:pt x="862" y="262"/>
                  </a:lnTo>
                  <a:lnTo>
                    <a:pt x="851" y="247"/>
                  </a:lnTo>
                  <a:lnTo>
                    <a:pt x="844" y="232"/>
                  </a:lnTo>
                  <a:lnTo>
                    <a:pt x="839" y="215"/>
                  </a:lnTo>
                  <a:lnTo>
                    <a:pt x="835" y="199"/>
                  </a:lnTo>
                  <a:lnTo>
                    <a:pt x="835" y="181"/>
                  </a:lnTo>
                  <a:lnTo>
                    <a:pt x="835" y="164"/>
                  </a:lnTo>
                  <a:lnTo>
                    <a:pt x="837" y="146"/>
                  </a:lnTo>
                  <a:lnTo>
                    <a:pt x="841" y="128"/>
                  </a:lnTo>
                  <a:lnTo>
                    <a:pt x="841" y="128"/>
                  </a:lnTo>
                  <a:lnTo>
                    <a:pt x="846" y="115"/>
                  </a:lnTo>
                  <a:lnTo>
                    <a:pt x="851" y="104"/>
                  </a:lnTo>
                  <a:lnTo>
                    <a:pt x="858" y="95"/>
                  </a:lnTo>
                  <a:lnTo>
                    <a:pt x="865" y="86"/>
                  </a:lnTo>
                  <a:lnTo>
                    <a:pt x="875" y="81"/>
                  </a:lnTo>
                  <a:lnTo>
                    <a:pt x="886" y="75"/>
                  </a:lnTo>
                  <a:lnTo>
                    <a:pt x="898" y="71"/>
                  </a:lnTo>
                  <a:lnTo>
                    <a:pt x="911" y="68"/>
                  </a:lnTo>
                  <a:lnTo>
                    <a:pt x="911" y="68"/>
                  </a:lnTo>
                  <a:lnTo>
                    <a:pt x="915" y="67"/>
                  </a:lnTo>
                  <a:lnTo>
                    <a:pt x="919" y="65"/>
                  </a:lnTo>
                  <a:lnTo>
                    <a:pt x="926" y="60"/>
                  </a:lnTo>
                  <a:lnTo>
                    <a:pt x="926" y="60"/>
                  </a:lnTo>
                  <a:lnTo>
                    <a:pt x="918" y="54"/>
                  </a:lnTo>
                  <a:lnTo>
                    <a:pt x="914" y="52"/>
                  </a:lnTo>
                  <a:lnTo>
                    <a:pt x="909" y="50"/>
                  </a:lnTo>
                  <a:lnTo>
                    <a:pt x="909" y="50"/>
                  </a:lnTo>
                  <a:lnTo>
                    <a:pt x="897" y="52"/>
                  </a:lnTo>
                  <a:lnTo>
                    <a:pt x="886" y="53"/>
                  </a:lnTo>
                  <a:lnTo>
                    <a:pt x="875" y="57"/>
                  </a:lnTo>
                  <a:lnTo>
                    <a:pt x="864" y="61"/>
                  </a:lnTo>
                  <a:lnTo>
                    <a:pt x="855" y="67"/>
                  </a:lnTo>
                  <a:lnTo>
                    <a:pt x="847" y="74"/>
                  </a:lnTo>
                  <a:lnTo>
                    <a:pt x="839" y="82"/>
                  </a:lnTo>
                  <a:lnTo>
                    <a:pt x="832" y="93"/>
                  </a:lnTo>
                  <a:lnTo>
                    <a:pt x="832" y="93"/>
                  </a:lnTo>
                  <a:lnTo>
                    <a:pt x="822" y="113"/>
                  </a:lnTo>
                  <a:lnTo>
                    <a:pt x="815" y="132"/>
                  </a:lnTo>
                  <a:lnTo>
                    <a:pt x="810" y="153"/>
                  </a:lnTo>
                  <a:lnTo>
                    <a:pt x="805" y="172"/>
                  </a:lnTo>
                  <a:lnTo>
                    <a:pt x="805" y="193"/>
                  </a:lnTo>
                  <a:lnTo>
                    <a:pt x="807" y="214"/>
                  </a:lnTo>
                  <a:lnTo>
                    <a:pt x="812" y="235"/>
                  </a:lnTo>
                  <a:lnTo>
                    <a:pt x="821" y="255"/>
                  </a:lnTo>
                  <a:lnTo>
                    <a:pt x="821" y="255"/>
                  </a:lnTo>
                  <a:lnTo>
                    <a:pt x="829" y="271"/>
                  </a:lnTo>
                  <a:lnTo>
                    <a:pt x="839" y="284"/>
                  </a:lnTo>
                  <a:lnTo>
                    <a:pt x="850" y="297"/>
                  </a:lnTo>
                  <a:lnTo>
                    <a:pt x="862" y="307"/>
                  </a:lnTo>
                  <a:lnTo>
                    <a:pt x="876" y="315"/>
                  </a:lnTo>
                  <a:lnTo>
                    <a:pt x="891" y="321"/>
                  </a:lnTo>
                  <a:lnTo>
                    <a:pt x="908" y="323"/>
                  </a:lnTo>
                  <a:lnTo>
                    <a:pt x="926" y="323"/>
                  </a:lnTo>
                  <a:lnTo>
                    <a:pt x="926" y="323"/>
                  </a:lnTo>
                  <a:lnTo>
                    <a:pt x="951" y="321"/>
                  </a:lnTo>
                  <a:lnTo>
                    <a:pt x="976" y="315"/>
                  </a:lnTo>
                  <a:lnTo>
                    <a:pt x="1026" y="305"/>
                  </a:lnTo>
                  <a:lnTo>
                    <a:pt x="1026" y="305"/>
                  </a:lnTo>
                  <a:lnTo>
                    <a:pt x="1031" y="304"/>
                  </a:lnTo>
                  <a:lnTo>
                    <a:pt x="1036" y="301"/>
                  </a:lnTo>
                  <a:lnTo>
                    <a:pt x="1045" y="296"/>
                  </a:lnTo>
                  <a:lnTo>
                    <a:pt x="1045" y="296"/>
                  </a:lnTo>
                  <a:lnTo>
                    <a:pt x="1044" y="291"/>
                  </a:lnTo>
                  <a:lnTo>
                    <a:pt x="1044" y="291"/>
                  </a:lnTo>
                  <a:lnTo>
                    <a:pt x="1027" y="289"/>
                  </a:lnTo>
                  <a:lnTo>
                    <a:pt x="1009" y="289"/>
                  </a:lnTo>
                  <a:lnTo>
                    <a:pt x="1009" y="289"/>
                  </a:lnTo>
                  <a:close/>
                  <a:moveTo>
                    <a:pt x="521" y="61"/>
                  </a:moveTo>
                  <a:lnTo>
                    <a:pt x="521" y="61"/>
                  </a:lnTo>
                  <a:lnTo>
                    <a:pt x="520" y="54"/>
                  </a:lnTo>
                  <a:lnTo>
                    <a:pt x="518" y="47"/>
                  </a:lnTo>
                  <a:lnTo>
                    <a:pt x="511" y="35"/>
                  </a:lnTo>
                  <a:lnTo>
                    <a:pt x="511" y="35"/>
                  </a:lnTo>
                  <a:lnTo>
                    <a:pt x="506" y="29"/>
                  </a:lnTo>
                  <a:lnTo>
                    <a:pt x="499" y="27"/>
                  </a:lnTo>
                  <a:lnTo>
                    <a:pt x="492" y="27"/>
                  </a:lnTo>
                  <a:lnTo>
                    <a:pt x="488" y="27"/>
                  </a:lnTo>
                  <a:lnTo>
                    <a:pt x="485" y="29"/>
                  </a:lnTo>
                  <a:lnTo>
                    <a:pt x="485" y="29"/>
                  </a:lnTo>
                  <a:lnTo>
                    <a:pt x="479" y="35"/>
                  </a:lnTo>
                  <a:lnTo>
                    <a:pt x="478" y="38"/>
                  </a:lnTo>
                  <a:lnTo>
                    <a:pt x="478" y="40"/>
                  </a:lnTo>
                  <a:lnTo>
                    <a:pt x="479" y="47"/>
                  </a:lnTo>
                  <a:lnTo>
                    <a:pt x="484" y="54"/>
                  </a:lnTo>
                  <a:lnTo>
                    <a:pt x="484" y="54"/>
                  </a:lnTo>
                  <a:lnTo>
                    <a:pt x="486" y="58"/>
                  </a:lnTo>
                  <a:lnTo>
                    <a:pt x="488" y="63"/>
                  </a:lnTo>
                  <a:lnTo>
                    <a:pt x="491" y="72"/>
                  </a:lnTo>
                  <a:lnTo>
                    <a:pt x="491" y="72"/>
                  </a:lnTo>
                  <a:lnTo>
                    <a:pt x="503" y="150"/>
                  </a:lnTo>
                  <a:lnTo>
                    <a:pt x="503" y="150"/>
                  </a:lnTo>
                  <a:lnTo>
                    <a:pt x="509" y="182"/>
                  </a:lnTo>
                  <a:lnTo>
                    <a:pt x="516" y="214"/>
                  </a:lnTo>
                  <a:lnTo>
                    <a:pt x="516" y="214"/>
                  </a:lnTo>
                  <a:lnTo>
                    <a:pt x="513" y="214"/>
                  </a:lnTo>
                  <a:lnTo>
                    <a:pt x="513" y="214"/>
                  </a:lnTo>
                  <a:lnTo>
                    <a:pt x="513" y="225"/>
                  </a:lnTo>
                  <a:lnTo>
                    <a:pt x="513" y="225"/>
                  </a:lnTo>
                  <a:lnTo>
                    <a:pt x="511" y="239"/>
                  </a:lnTo>
                  <a:lnTo>
                    <a:pt x="507" y="251"/>
                  </a:lnTo>
                  <a:lnTo>
                    <a:pt x="502" y="261"/>
                  </a:lnTo>
                  <a:lnTo>
                    <a:pt x="493" y="269"/>
                  </a:lnTo>
                  <a:lnTo>
                    <a:pt x="484" y="276"/>
                  </a:lnTo>
                  <a:lnTo>
                    <a:pt x="473" y="279"/>
                  </a:lnTo>
                  <a:lnTo>
                    <a:pt x="460" y="280"/>
                  </a:lnTo>
                  <a:lnTo>
                    <a:pt x="446" y="279"/>
                  </a:lnTo>
                  <a:lnTo>
                    <a:pt x="446" y="279"/>
                  </a:lnTo>
                  <a:lnTo>
                    <a:pt x="428" y="276"/>
                  </a:lnTo>
                  <a:lnTo>
                    <a:pt x="413" y="271"/>
                  </a:lnTo>
                  <a:lnTo>
                    <a:pt x="399" y="264"/>
                  </a:lnTo>
                  <a:lnTo>
                    <a:pt x="385" y="255"/>
                  </a:lnTo>
                  <a:lnTo>
                    <a:pt x="374" y="244"/>
                  </a:lnTo>
                  <a:lnTo>
                    <a:pt x="364" y="232"/>
                  </a:lnTo>
                  <a:lnTo>
                    <a:pt x="356" y="218"/>
                  </a:lnTo>
                  <a:lnTo>
                    <a:pt x="351" y="201"/>
                  </a:lnTo>
                  <a:lnTo>
                    <a:pt x="351" y="201"/>
                  </a:lnTo>
                  <a:lnTo>
                    <a:pt x="344" y="176"/>
                  </a:lnTo>
                  <a:lnTo>
                    <a:pt x="338" y="151"/>
                  </a:lnTo>
                  <a:lnTo>
                    <a:pt x="338" y="151"/>
                  </a:lnTo>
                  <a:lnTo>
                    <a:pt x="328" y="107"/>
                  </a:lnTo>
                  <a:lnTo>
                    <a:pt x="319" y="61"/>
                  </a:lnTo>
                  <a:lnTo>
                    <a:pt x="319" y="61"/>
                  </a:lnTo>
                  <a:lnTo>
                    <a:pt x="317" y="58"/>
                  </a:lnTo>
                  <a:lnTo>
                    <a:pt x="314" y="56"/>
                  </a:lnTo>
                  <a:lnTo>
                    <a:pt x="308" y="50"/>
                  </a:lnTo>
                  <a:lnTo>
                    <a:pt x="308" y="50"/>
                  </a:lnTo>
                  <a:lnTo>
                    <a:pt x="305" y="57"/>
                  </a:lnTo>
                  <a:lnTo>
                    <a:pt x="303" y="61"/>
                  </a:lnTo>
                  <a:lnTo>
                    <a:pt x="302" y="65"/>
                  </a:lnTo>
                  <a:lnTo>
                    <a:pt x="302" y="65"/>
                  </a:lnTo>
                  <a:lnTo>
                    <a:pt x="306" y="103"/>
                  </a:lnTo>
                  <a:lnTo>
                    <a:pt x="310" y="140"/>
                  </a:lnTo>
                  <a:lnTo>
                    <a:pt x="310" y="140"/>
                  </a:lnTo>
                  <a:lnTo>
                    <a:pt x="314" y="179"/>
                  </a:lnTo>
                  <a:lnTo>
                    <a:pt x="317" y="197"/>
                  </a:lnTo>
                  <a:lnTo>
                    <a:pt x="323" y="217"/>
                  </a:lnTo>
                  <a:lnTo>
                    <a:pt x="323" y="217"/>
                  </a:lnTo>
                  <a:lnTo>
                    <a:pt x="327" y="228"/>
                  </a:lnTo>
                  <a:lnTo>
                    <a:pt x="331" y="239"/>
                  </a:lnTo>
                  <a:lnTo>
                    <a:pt x="338" y="248"/>
                  </a:lnTo>
                  <a:lnTo>
                    <a:pt x="345" y="258"/>
                  </a:lnTo>
                  <a:lnTo>
                    <a:pt x="352" y="266"/>
                  </a:lnTo>
                  <a:lnTo>
                    <a:pt x="360" y="275"/>
                  </a:lnTo>
                  <a:lnTo>
                    <a:pt x="369" y="283"/>
                  </a:lnTo>
                  <a:lnTo>
                    <a:pt x="378" y="289"/>
                  </a:lnTo>
                  <a:lnTo>
                    <a:pt x="389" y="296"/>
                  </a:lnTo>
                  <a:lnTo>
                    <a:pt x="399" y="300"/>
                  </a:lnTo>
                  <a:lnTo>
                    <a:pt x="410" y="304"/>
                  </a:lnTo>
                  <a:lnTo>
                    <a:pt x="421" y="308"/>
                  </a:lnTo>
                  <a:lnTo>
                    <a:pt x="434" y="311"/>
                  </a:lnTo>
                  <a:lnTo>
                    <a:pt x="445" y="312"/>
                  </a:lnTo>
                  <a:lnTo>
                    <a:pt x="457" y="312"/>
                  </a:lnTo>
                  <a:lnTo>
                    <a:pt x="470" y="312"/>
                  </a:lnTo>
                  <a:lnTo>
                    <a:pt x="470" y="312"/>
                  </a:lnTo>
                  <a:lnTo>
                    <a:pt x="482" y="309"/>
                  </a:lnTo>
                  <a:lnTo>
                    <a:pt x="495" y="305"/>
                  </a:lnTo>
                  <a:lnTo>
                    <a:pt x="506" y="298"/>
                  </a:lnTo>
                  <a:lnTo>
                    <a:pt x="517" y="291"/>
                  </a:lnTo>
                  <a:lnTo>
                    <a:pt x="527" y="282"/>
                  </a:lnTo>
                  <a:lnTo>
                    <a:pt x="534" y="271"/>
                  </a:lnTo>
                  <a:lnTo>
                    <a:pt x="539" y="260"/>
                  </a:lnTo>
                  <a:lnTo>
                    <a:pt x="542" y="247"/>
                  </a:lnTo>
                  <a:lnTo>
                    <a:pt x="542" y="247"/>
                  </a:lnTo>
                  <a:lnTo>
                    <a:pt x="543" y="228"/>
                  </a:lnTo>
                  <a:lnTo>
                    <a:pt x="543" y="207"/>
                  </a:lnTo>
                  <a:lnTo>
                    <a:pt x="542" y="187"/>
                  </a:lnTo>
                  <a:lnTo>
                    <a:pt x="539" y="168"/>
                  </a:lnTo>
                  <a:lnTo>
                    <a:pt x="539" y="168"/>
                  </a:lnTo>
                  <a:lnTo>
                    <a:pt x="528" y="115"/>
                  </a:lnTo>
                  <a:lnTo>
                    <a:pt x="522" y="89"/>
                  </a:lnTo>
                  <a:lnTo>
                    <a:pt x="521" y="75"/>
                  </a:lnTo>
                  <a:lnTo>
                    <a:pt x="521" y="61"/>
                  </a:lnTo>
                  <a:lnTo>
                    <a:pt x="521" y="61"/>
                  </a:lnTo>
                  <a:close/>
                  <a:moveTo>
                    <a:pt x="1739" y="222"/>
                  </a:moveTo>
                  <a:lnTo>
                    <a:pt x="1739" y="222"/>
                  </a:lnTo>
                  <a:lnTo>
                    <a:pt x="1725" y="215"/>
                  </a:lnTo>
                  <a:lnTo>
                    <a:pt x="1711" y="210"/>
                  </a:lnTo>
                  <a:lnTo>
                    <a:pt x="1681" y="197"/>
                  </a:lnTo>
                  <a:lnTo>
                    <a:pt x="1681" y="197"/>
                  </a:lnTo>
                  <a:lnTo>
                    <a:pt x="1660" y="186"/>
                  </a:lnTo>
                  <a:lnTo>
                    <a:pt x="1649" y="181"/>
                  </a:lnTo>
                  <a:lnTo>
                    <a:pt x="1639" y="174"/>
                  </a:lnTo>
                  <a:lnTo>
                    <a:pt x="1639" y="174"/>
                  </a:lnTo>
                  <a:lnTo>
                    <a:pt x="1629" y="165"/>
                  </a:lnTo>
                  <a:lnTo>
                    <a:pt x="1622" y="156"/>
                  </a:lnTo>
                  <a:lnTo>
                    <a:pt x="1619" y="151"/>
                  </a:lnTo>
                  <a:lnTo>
                    <a:pt x="1618" y="144"/>
                  </a:lnTo>
                  <a:lnTo>
                    <a:pt x="1618" y="139"/>
                  </a:lnTo>
                  <a:lnTo>
                    <a:pt x="1619" y="132"/>
                  </a:lnTo>
                  <a:lnTo>
                    <a:pt x="1619" y="132"/>
                  </a:lnTo>
                  <a:lnTo>
                    <a:pt x="1624" y="119"/>
                  </a:lnTo>
                  <a:lnTo>
                    <a:pt x="1631" y="107"/>
                  </a:lnTo>
                  <a:lnTo>
                    <a:pt x="1638" y="97"/>
                  </a:lnTo>
                  <a:lnTo>
                    <a:pt x="1646" y="86"/>
                  </a:lnTo>
                  <a:lnTo>
                    <a:pt x="1656" y="78"/>
                  </a:lnTo>
                  <a:lnTo>
                    <a:pt x="1665" y="70"/>
                  </a:lnTo>
                  <a:lnTo>
                    <a:pt x="1676" y="63"/>
                  </a:lnTo>
                  <a:lnTo>
                    <a:pt x="1689" y="57"/>
                  </a:lnTo>
                  <a:lnTo>
                    <a:pt x="1689" y="57"/>
                  </a:lnTo>
                  <a:lnTo>
                    <a:pt x="1700" y="54"/>
                  </a:lnTo>
                  <a:lnTo>
                    <a:pt x="1711" y="53"/>
                  </a:lnTo>
                  <a:lnTo>
                    <a:pt x="1724" y="54"/>
                  </a:lnTo>
                  <a:lnTo>
                    <a:pt x="1735" y="56"/>
                  </a:lnTo>
                  <a:lnTo>
                    <a:pt x="1735" y="56"/>
                  </a:lnTo>
                  <a:lnTo>
                    <a:pt x="1736" y="56"/>
                  </a:lnTo>
                  <a:lnTo>
                    <a:pt x="1737" y="57"/>
                  </a:lnTo>
                  <a:lnTo>
                    <a:pt x="1740" y="63"/>
                  </a:lnTo>
                  <a:lnTo>
                    <a:pt x="1744" y="75"/>
                  </a:lnTo>
                  <a:lnTo>
                    <a:pt x="1744" y="75"/>
                  </a:lnTo>
                  <a:lnTo>
                    <a:pt x="1748" y="79"/>
                  </a:lnTo>
                  <a:lnTo>
                    <a:pt x="1753" y="82"/>
                  </a:lnTo>
                  <a:lnTo>
                    <a:pt x="1753" y="82"/>
                  </a:lnTo>
                  <a:lnTo>
                    <a:pt x="1757" y="81"/>
                  </a:lnTo>
                  <a:lnTo>
                    <a:pt x="1760" y="78"/>
                  </a:lnTo>
                  <a:lnTo>
                    <a:pt x="1760" y="78"/>
                  </a:lnTo>
                  <a:lnTo>
                    <a:pt x="1762" y="71"/>
                  </a:lnTo>
                  <a:lnTo>
                    <a:pt x="1764" y="64"/>
                  </a:lnTo>
                  <a:lnTo>
                    <a:pt x="1764" y="57"/>
                  </a:lnTo>
                  <a:lnTo>
                    <a:pt x="1761" y="50"/>
                  </a:lnTo>
                  <a:lnTo>
                    <a:pt x="1758" y="43"/>
                  </a:lnTo>
                  <a:lnTo>
                    <a:pt x="1753" y="39"/>
                  </a:lnTo>
                  <a:lnTo>
                    <a:pt x="1747" y="35"/>
                  </a:lnTo>
                  <a:lnTo>
                    <a:pt x="1740" y="32"/>
                  </a:lnTo>
                  <a:lnTo>
                    <a:pt x="1740" y="32"/>
                  </a:lnTo>
                  <a:lnTo>
                    <a:pt x="1724" y="29"/>
                  </a:lnTo>
                  <a:lnTo>
                    <a:pt x="1705" y="27"/>
                  </a:lnTo>
                  <a:lnTo>
                    <a:pt x="1705" y="27"/>
                  </a:lnTo>
                  <a:lnTo>
                    <a:pt x="1690" y="29"/>
                  </a:lnTo>
                  <a:lnTo>
                    <a:pt x="1682" y="31"/>
                  </a:lnTo>
                  <a:lnTo>
                    <a:pt x="1674" y="32"/>
                  </a:lnTo>
                  <a:lnTo>
                    <a:pt x="1674" y="32"/>
                  </a:lnTo>
                  <a:lnTo>
                    <a:pt x="1658" y="40"/>
                  </a:lnTo>
                  <a:lnTo>
                    <a:pt x="1643" y="49"/>
                  </a:lnTo>
                  <a:lnTo>
                    <a:pt x="1631" y="58"/>
                  </a:lnTo>
                  <a:lnTo>
                    <a:pt x="1619" y="71"/>
                  </a:lnTo>
                  <a:lnTo>
                    <a:pt x="1608" y="83"/>
                  </a:lnTo>
                  <a:lnTo>
                    <a:pt x="1600" y="97"/>
                  </a:lnTo>
                  <a:lnTo>
                    <a:pt x="1593" y="113"/>
                  </a:lnTo>
                  <a:lnTo>
                    <a:pt x="1588" y="129"/>
                  </a:lnTo>
                  <a:lnTo>
                    <a:pt x="1588" y="129"/>
                  </a:lnTo>
                  <a:lnTo>
                    <a:pt x="1586" y="138"/>
                  </a:lnTo>
                  <a:lnTo>
                    <a:pt x="1588" y="147"/>
                  </a:lnTo>
                  <a:lnTo>
                    <a:pt x="1590" y="156"/>
                  </a:lnTo>
                  <a:lnTo>
                    <a:pt x="1593" y="165"/>
                  </a:lnTo>
                  <a:lnTo>
                    <a:pt x="1593" y="165"/>
                  </a:lnTo>
                  <a:lnTo>
                    <a:pt x="1599" y="176"/>
                  </a:lnTo>
                  <a:lnTo>
                    <a:pt x="1607" y="186"/>
                  </a:lnTo>
                  <a:lnTo>
                    <a:pt x="1615" y="194"/>
                  </a:lnTo>
                  <a:lnTo>
                    <a:pt x="1625" y="203"/>
                  </a:lnTo>
                  <a:lnTo>
                    <a:pt x="1635" y="210"/>
                  </a:lnTo>
                  <a:lnTo>
                    <a:pt x="1646" y="215"/>
                  </a:lnTo>
                  <a:lnTo>
                    <a:pt x="1668" y="225"/>
                  </a:lnTo>
                  <a:lnTo>
                    <a:pt x="1668" y="225"/>
                  </a:lnTo>
                  <a:lnTo>
                    <a:pt x="1694" y="236"/>
                  </a:lnTo>
                  <a:lnTo>
                    <a:pt x="1721" y="248"/>
                  </a:lnTo>
                  <a:lnTo>
                    <a:pt x="1721" y="248"/>
                  </a:lnTo>
                  <a:lnTo>
                    <a:pt x="1728" y="253"/>
                  </a:lnTo>
                  <a:lnTo>
                    <a:pt x="1730" y="257"/>
                  </a:lnTo>
                  <a:lnTo>
                    <a:pt x="1732" y="260"/>
                  </a:lnTo>
                  <a:lnTo>
                    <a:pt x="1732" y="260"/>
                  </a:lnTo>
                  <a:lnTo>
                    <a:pt x="1736" y="282"/>
                  </a:lnTo>
                  <a:lnTo>
                    <a:pt x="1736" y="289"/>
                  </a:lnTo>
                  <a:lnTo>
                    <a:pt x="1735" y="296"/>
                  </a:lnTo>
                  <a:lnTo>
                    <a:pt x="1732" y="300"/>
                  </a:lnTo>
                  <a:lnTo>
                    <a:pt x="1726" y="304"/>
                  </a:lnTo>
                  <a:lnTo>
                    <a:pt x="1718" y="308"/>
                  </a:lnTo>
                  <a:lnTo>
                    <a:pt x="1707" y="311"/>
                  </a:lnTo>
                  <a:lnTo>
                    <a:pt x="1707" y="311"/>
                  </a:lnTo>
                  <a:lnTo>
                    <a:pt x="1672" y="322"/>
                  </a:lnTo>
                  <a:lnTo>
                    <a:pt x="1638" y="332"/>
                  </a:lnTo>
                  <a:lnTo>
                    <a:pt x="1638" y="332"/>
                  </a:lnTo>
                  <a:lnTo>
                    <a:pt x="1633" y="334"/>
                  </a:lnTo>
                  <a:lnTo>
                    <a:pt x="1631" y="339"/>
                  </a:lnTo>
                  <a:lnTo>
                    <a:pt x="1624" y="347"/>
                  </a:lnTo>
                  <a:lnTo>
                    <a:pt x="1624" y="347"/>
                  </a:lnTo>
                  <a:lnTo>
                    <a:pt x="1632" y="354"/>
                  </a:lnTo>
                  <a:lnTo>
                    <a:pt x="1636" y="357"/>
                  </a:lnTo>
                  <a:lnTo>
                    <a:pt x="1640" y="358"/>
                  </a:lnTo>
                  <a:lnTo>
                    <a:pt x="1640" y="358"/>
                  </a:lnTo>
                  <a:lnTo>
                    <a:pt x="1689" y="347"/>
                  </a:lnTo>
                  <a:lnTo>
                    <a:pt x="1714" y="341"/>
                  </a:lnTo>
                  <a:lnTo>
                    <a:pt x="1737" y="332"/>
                  </a:lnTo>
                  <a:lnTo>
                    <a:pt x="1737" y="332"/>
                  </a:lnTo>
                  <a:lnTo>
                    <a:pt x="1744" y="329"/>
                  </a:lnTo>
                  <a:lnTo>
                    <a:pt x="1751" y="323"/>
                  </a:lnTo>
                  <a:lnTo>
                    <a:pt x="1757" y="318"/>
                  </a:lnTo>
                  <a:lnTo>
                    <a:pt x="1761" y="311"/>
                  </a:lnTo>
                  <a:lnTo>
                    <a:pt x="1764" y="304"/>
                  </a:lnTo>
                  <a:lnTo>
                    <a:pt x="1767" y="296"/>
                  </a:lnTo>
                  <a:lnTo>
                    <a:pt x="1768" y="287"/>
                  </a:lnTo>
                  <a:lnTo>
                    <a:pt x="1769" y="279"/>
                  </a:lnTo>
                  <a:lnTo>
                    <a:pt x="1769" y="271"/>
                  </a:lnTo>
                  <a:lnTo>
                    <a:pt x="1768" y="262"/>
                  </a:lnTo>
                  <a:lnTo>
                    <a:pt x="1765" y="254"/>
                  </a:lnTo>
                  <a:lnTo>
                    <a:pt x="1762" y="247"/>
                  </a:lnTo>
                  <a:lnTo>
                    <a:pt x="1758" y="240"/>
                  </a:lnTo>
                  <a:lnTo>
                    <a:pt x="1753" y="233"/>
                  </a:lnTo>
                  <a:lnTo>
                    <a:pt x="1746" y="228"/>
                  </a:lnTo>
                  <a:lnTo>
                    <a:pt x="1739" y="222"/>
                  </a:lnTo>
                  <a:lnTo>
                    <a:pt x="1739" y="222"/>
                  </a:lnTo>
                  <a:close/>
                  <a:moveTo>
                    <a:pt x="1485" y="13"/>
                  </a:moveTo>
                  <a:lnTo>
                    <a:pt x="1485" y="13"/>
                  </a:lnTo>
                  <a:lnTo>
                    <a:pt x="1466" y="13"/>
                  </a:lnTo>
                  <a:lnTo>
                    <a:pt x="1448" y="16"/>
                  </a:lnTo>
                  <a:lnTo>
                    <a:pt x="1429" y="21"/>
                  </a:lnTo>
                  <a:lnTo>
                    <a:pt x="1414" y="28"/>
                  </a:lnTo>
                  <a:lnTo>
                    <a:pt x="1399" y="38"/>
                  </a:lnTo>
                  <a:lnTo>
                    <a:pt x="1386" y="49"/>
                  </a:lnTo>
                  <a:lnTo>
                    <a:pt x="1377" y="61"/>
                  </a:lnTo>
                  <a:lnTo>
                    <a:pt x="1368" y="74"/>
                  </a:lnTo>
                  <a:lnTo>
                    <a:pt x="1368" y="74"/>
                  </a:lnTo>
                  <a:lnTo>
                    <a:pt x="1366" y="86"/>
                  </a:lnTo>
                  <a:lnTo>
                    <a:pt x="1363" y="96"/>
                  </a:lnTo>
                  <a:lnTo>
                    <a:pt x="1363" y="107"/>
                  </a:lnTo>
                  <a:lnTo>
                    <a:pt x="1364" y="115"/>
                  </a:lnTo>
                  <a:lnTo>
                    <a:pt x="1368" y="125"/>
                  </a:lnTo>
                  <a:lnTo>
                    <a:pt x="1374" y="133"/>
                  </a:lnTo>
                  <a:lnTo>
                    <a:pt x="1382" y="140"/>
                  </a:lnTo>
                  <a:lnTo>
                    <a:pt x="1392" y="147"/>
                  </a:lnTo>
                  <a:lnTo>
                    <a:pt x="1392" y="147"/>
                  </a:lnTo>
                  <a:lnTo>
                    <a:pt x="1443" y="176"/>
                  </a:lnTo>
                  <a:lnTo>
                    <a:pt x="1443" y="176"/>
                  </a:lnTo>
                  <a:lnTo>
                    <a:pt x="1463" y="187"/>
                  </a:lnTo>
                  <a:lnTo>
                    <a:pt x="1471" y="194"/>
                  </a:lnTo>
                  <a:lnTo>
                    <a:pt x="1479" y="201"/>
                  </a:lnTo>
                  <a:lnTo>
                    <a:pt x="1479" y="201"/>
                  </a:lnTo>
                  <a:lnTo>
                    <a:pt x="1485" y="208"/>
                  </a:lnTo>
                  <a:lnTo>
                    <a:pt x="1489" y="217"/>
                  </a:lnTo>
                  <a:lnTo>
                    <a:pt x="1491" y="223"/>
                  </a:lnTo>
                  <a:lnTo>
                    <a:pt x="1491" y="232"/>
                  </a:lnTo>
                  <a:lnTo>
                    <a:pt x="1488" y="240"/>
                  </a:lnTo>
                  <a:lnTo>
                    <a:pt x="1484" y="247"/>
                  </a:lnTo>
                  <a:lnTo>
                    <a:pt x="1477" y="254"/>
                  </a:lnTo>
                  <a:lnTo>
                    <a:pt x="1470" y="258"/>
                  </a:lnTo>
                  <a:lnTo>
                    <a:pt x="1470" y="258"/>
                  </a:lnTo>
                  <a:lnTo>
                    <a:pt x="1452" y="266"/>
                  </a:lnTo>
                  <a:lnTo>
                    <a:pt x="1434" y="271"/>
                  </a:lnTo>
                  <a:lnTo>
                    <a:pt x="1416" y="273"/>
                  </a:lnTo>
                  <a:lnTo>
                    <a:pt x="1398" y="273"/>
                  </a:lnTo>
                  <a:lnTo>
                    <a:pt x="1398" y="273"/>
                  </a:lnTo>
                  <a:lnTo>
                    <a:pt x="1389" y="275"/>
                  </a:lnTo>
                  <a:lnTo>
                    <a:pt x="1382" y="276"/>
                  </a:lnTo>
                  <a:lnTo>
                    <a:pt x="1380" y="279"/>
                  </a:lnTo>
                  <a:lnTo>
                    <a:pt x="1377" y="282"/>
                  </a:lnTo>
                  <a:lnTo>
                    <a:pt x="1375" y="284"/>
                  </a:lnTo>
                  <a:lnTo>
                    <a:pt x="1375" y="289"/>
                  </a:lnTo>
                  <a:lnTo>
                    <a:pt x="1375" y="289"/>
                  </a:lnTo>
                  <a:lnTo>
                    <a:pt x="1375" y="294"/>
                  </a:lnTo>
                  <a:lnTo>
                    <a:pt x="1377" y="297"/>
                  </a:lnTo>
                  <a:lnTo>
                    <a:pt x="1380" y="300"/>
                  </a:lnTo>
                  <a:lnTo>
                    <a:pt x="1382" y="301"/>
                  </a:lnTo>
                  <a:lnTo>
                    <a:pt x="1389" y="304"/>
                  </a:lnTo>
                  <a:lnTo>
                    <a:pt x="1396" y="305"/>
                  </a:lnTo>
                  <a:lnTo>
                    <a:pt x="1396" y="305"/>
                  </a:lnTo>
                  <a:lnTo>
                    <a:pt x="1420" y="305"/>
                  </a:lnTo>
                  <a:lnTo>
                    <a:pt x="1441" y="303"/>
                  </a:lnTo>
                  <a:lnTo>
                    <a:pt x="1463" y="296"/>
                  </a:lnTo>
                  <a:lnTo>
                    <a:pt x="1484" y="287"/>
                  </a:lnTo>
                  <a:lnTo>
                    <a:pt x="1484" y="287"/>
                  </a:lnTo>
                  <a:lnTo>
                    <a:pt x="1495" y="279"/>
                  </a:lnTo>
                  <a:lnTo>
                    <a:pt x="1504" y="271"/>
                  </a:lnTo>
                  <a:lnTo>
                    <a:pt x="1511" y="262"/>
                  </a:lnTo>
                  <a:lnTo>
                    <a:pt x="1517" y="251"/>
                  </a:lnTo>
                  <a:lnTo>
                    <a:pt x="1521" y="240"/>
                  </a:lnTo>
                  <a:lnTo>
                    <a:pt x="1521" y="229"/>
                  </a:lnTo>
                  <a:lnTo>
                    <a:pt x="1520" y="217"/>
                  </a:lnTo>
                  <a:lnTo>
                    <a:pt x="1517" y="203"/>
                  </a:lnTo>
                  <a:lnTo>
                    <a:pt x="1517" y="203"/>
                  </a:lnTo>
                  <a:lnTo>
                    <a:pt x="1510" y="189"/>
                  </a:lnTo>
                  <a:lnTo>
                    <a:pt x="1500" y="178"/>
                  </a:lnTo>
                  <a:lnTo>
                    <a:pt x="1489" y="168"/>
                  </a:lnTo>
                  <a:lnTo>
                    <a:pt x="1477" y="160"/>
                  </a:lnTo>
                  <a:lnTo>
                    <a:pt x="1477" y="160"/>
                  </a:lnTo>
                  <a:lnTo>
                    <a:pt x="1443" y="144"/>
                  </a:lnTo>
                  <a:lnTo>
                    <a:pt x="1411" y="131"/>
                  </a:lnTo>
                  <a:lnTo>
                    <a:pt x="1411" y="131"/>
                  </a:lnTo>
                  <a:lnTo>
                    <a:pt x="1402" y="125"/>
                  </a:lnTo>
                  <a:lnTo>
                    <a:pt x="1393" y="119"/>
                  </a:lnTo>
                  <a:lnTo>
                    <a:pt x="1388" y="114"/>
                  </a:lnTo>
                  <a:lnTo>
                    <a:pt x="1385" y="107"/>
                  </a:lnTo>
                  <a:lnTo>
                    <a:pt x="1384" y="100"/>
                  </a:lnTo>
                  <a:lnTo>
                    <a:pt x="1385" y="92"/>
                  </a:lnTo>
                  <a:lnTo>
                    <a:pt x="1389" y="82"/>
                  </a:lnTo>
                  <a:lnTo>
                    <a:pt x="1393" y="72"/>
                  </a:lnTo>
                  <a:lnTo>
                    <a:pt x="1393" y="72"/>
                  </a:lnTo>
                  <a:lnTo>
                    <a:pt x="1400" y="64"/>
                  </a:lnTo>
                  <a:lnTo>
                    <a:pt x="1409" y="56"/>
                  </a:lnTo>
                  <a:lnTo>
                    <a:pt x="1409" y="56"/>
                  </a:lnTo>
                  <a:lnTo>
                    <a:pt x="1423" y="46"/>
                  </a:lnTo>
                  <a:lnTo>
                    <a:pt x="1438" y="39"/>
                  </a:lnTo>
                  <a:lnTo>
                    <a:pt x="1453" y="34"/>
                  </a:lnTo>
                  <a:lnTo>
                    <a:pt x="1470" y="32"/>
                  </a:lnTo>
                  <a:lnTo>
                    <a:pt x="1486" y="31"/>
                  </a:lnTo>
                  <a:lnTo>
                    <a:pt x="1503" y="34"/>
                  </a:lnTo>
                  <a:lnTo>
                    <a:pt x="1518" y="39"/>
                  </a:lnTo>
                  <a:lnTo>
                    <a:pt x="1534" y="46"/>
                  </a:lnTo>
                  <a:lnTo>
                    <a:pt x="1534" y="46"/>
                  </a:lnTo>
                  <a:lnTo>
                    <a:pt x="1543" y="53"/>
                  </a:lnTo>
                  <a:lnTo>
                    <a:pt x="1553" y="57"/>
                  </a:lnTo>
                  <a:lnTo>
                    <a:pt x="1553" y="57"/>
                  </a:lnTo>
                  <a:lnTo>
                    <a:pt x="1556" y="58"/>
                  </a:lnTo>
                  <a:lnTo>
                    <a:pt x="1560" y="58"/>
                  </a:lnTo>
                  <a:lnTo>
                    <a:pt x="1568" y="57"/>
                  </a:lnTo>
                  <a:lnTo>
                    <a:pt x="1568" y="57"/>
                  </a:lnTo>
                  <a:lnTo>
                    <a:pt x="1565" y="49"/>
                  </a:lnTo>
                  <a:lnTo>
                    <a:pt x="1564" y="46"/>
                  </a:lnTo>
                  <a:lnTo>
                    <a:pt x="1563" y="43"/>
                  </a:lnTo>
                  <a:lnTo>
                    <a:pt x="1563" y="43"/>
                  </a:lnTo>
                  <a:lnTo>
                    <a:pt x="1543" y="29"/>
                  </a:lnTo>
                  <a:lnTo>
                    <a:pt x="1535" y="24"/>
                  </a:lnTo>
                  <a:lnTo>
                    <a:pt x="1525" y="20"/>
                  </a:lnTo>
                  <a:lnTo>
                    <a:pt x="1515" y="16"/>
                  </a:lnTo>
                  <a:lnTo>
                    <a:pt x="1504" y="13"/>
                  </a:lnTo>
                  <a:lnTo>
                    <a:pt x="1495" y="11"/>
                  </a:lnTo>
                  <a:lnTo>
                    <a:pt x="1485" y="13"/>
                  </a:lnTo>
                  <a:lnTo>
                    <a:pt x="1485" y="13"/>
                  </a:lnTo>
                  <a:close/>
                  <a:moveTo>
                    <a:pt x="1306" y="217"/>
                  </a:moveTo>
                  <a:lnTo>
                    <a:pt x="1306" y="217"/>
                  </a:lnTo>
                  <a:lnTo>
                    <a:pt x="1302" y="217"/>
                  </a:lnTo>
                  <a:lnTo>
                    <a:pt x="1298" y="215"/>
                  </a:lnTo>
                  <a:lnTo>
                    <a:pt x="1291" y="218"/>
                  </a:lnTo>
                  <a:lnTo>
                    <a:pt x="1291" y="218"/>
                  </a:lnTo>
                  <a:lnTo>
                    <a:pt x="1196" y="246"/>
                  </a:lnTo>
                  <a:lnTo>
                    <a:pt x="1196" y="246"/>
                  </a:lnTo>
                  <a:lnTo>
                    <a:pt x="1181" y="251"/>
                  </a:lnTo>
                  <a:lnTo>
                    <a:pt x="1166" y="258"/>
                  </a:lnTo>
                  <a:lnTo>
                    <a:pt x="1166" y="258"/>
                  </a:lnTo>
                  <a:lnTo>
                    <a:pt x="1149" y="164"/>
                  </a:lnTo>
                  <a:lnTo>
                    <a:pt x="1149" y="164"/>
                  </a:lnTo>
                  <a:lnTo>
                    <a:pt x="1155" y="161"/>
                  </a:lnTo>
                  <a:lnTo>
                    <a:pt x="1155" y="161"/>
                  </a:lnTo>
                  <a:lnTo>
                    <a:pt x="1270" y="142"/>
                  </a:lnTo>
                  <a:lnTo>
                    <a:pt x="1270" y="142"/>
                  </a:lnTo>
                  <a:lnTo>
                    <a:pt x="1277" y="140"/>
                  </a:lnTo>
                  <a:lnTo>
                    <a:pt x="1281" y="139"/>
                  </a:lnTo>
                  <a:lnTo>
                    <a:pt x="1284" y="138"/>
                  </a:lnTo>
                  <a:lnTo>
                    <a:pt x="1285" y="135"/>
                  </a:lnTo>
                  <a:lnTo>
                    <a:pt x="1287" y="132"/>
                  </a:lnTo>
                  <a:lnTo>
                    <a:pt x="1287" y="129"/>
                  </a:lnTo>
                  <a:lnTo>
                    <a:pt x="1287" y="129"/>
                  </a:lnTo>
                  <a:lnTo>
                    <a:pt x="1287" y="125"/>
                  </a:lnTo>
                  <a:lnTo>
                    <a:pt x="1285" y="122"/>
                  </a:lnTo>
                  <a:lnTo>
                    <a:pt x="1282" y="121"/>
                  </a:lnTo>
                  <a:lnTo>
                    <a:pt x="1281" y="119"/>
                  </a:lnTo>
                  <a:lnTo>
                    <a:pt x="1274" y="118"/>
                  </a:lnTo>
                  <a:lnTo>
                    <a:pt x="1269" y="118"/>
                  </a:lnTo>
                  <a:lnTo>
                    <a:pt x="1269" y="118"/>
                  </a:lnTo>
                  <a:lnTo>
                    <a:pt x="1244" y="121"/>
                  </a:lnTo>
                  <a:lnTo>
                    <a:pt x="1217" y="125"/>
                  </a:lnTo>
                  <a:lnTo>
                    <a:pt x="1217" y="125"/>
                  </a:lnTo>
                  <a:lnTo>
                    <a:pt x="1145" y="140"/>
                  </a:lnTo>
                  <a:lnTo>
                    <a:pt x="1145" y="140"/>
                  </a:lnTo>
                  <a:lnTo>
                    <a:pt x="1120" y="42"/>
                  </a:lnTo>
                  <a:lnTo>
                    <a:pt x="1120" y="42"/>
                  </a:lnTo>
                  <a:lnTo>
                    <a:pt x="1263" y="31"/>
                  </a:lnTo>
                  <a:lnTo>
                    <a:pt x="1263" y="31"/>
                  </a:lnTo>
                  <a:lnTo>
                    <a:pt x="1271" y="31"/>
                  </a:lnTo>
                  <a:lnTo>
                    <a:pt x="1278" y="29"/>
                  </a:lnTo>
                  <a:lnTo>
                    <a:pt x="1282" y="28"/>
                  </a:lnTo>
                  <a:lnTo>
                    <a:pt x="1285" y="25"/>
                  </a:lnTo>
                  <a:lnTo>
                    <a:pt x="1287" y="21"/>
                  </a:lnTo>
                  <a:lnTo>
                    <a:pt x="1287" y="16"/>
                  </a:lnTo>
                  <a:lnTo>
                    <a:pt x="1287" y="16"/>
                  </a:lnTo>
                  <a:lnTo>
                    <a:pt x="1287" y="11"/>
                  </a:lnTo>
                  <a:lnTo>
                    <a:pt x="1284" y="7"/>
                  </a:lnTo>
                  <a:lnTo>
                    <a:pt x="1281" y="4"/>
                  </a:lnTo>
                  <a:lnTo>
                    <a:pt x="1278" y="3"/>
                  </a:lnTo>
                  <a:lnTo>
                    <a:pt x="1270" y="2"/>
                  </a:lnTo>
                  <a:lnTo>
                    <a:pt x="1262" y="0"/>
                  </a:lnTo>
                  <a:lnTo>
                    <a:pt x="1262" y="0"/>
                  </a:lnTo>
                  <a:lnTo>
                    <a:pt x="1259" y="0"/>
                  </a:lnTo>
                  <a:lnTo>
                    <a:pt x="1259" y="0"/>
                  </a:lnTo>
                  <a:lnTo>
                    <a:pt x="1134" y="13"/>
                  </a:lnTo>
                  <a:lnTo>
                    <a:pt x="1134" y="13"/>
                  </a:lnTo>
                  <a:lnTo>
                    <a:pt x="1126" y="14"/>
                  </a:lnTo>
                  <a:lnTo>
                    <a:pt x="1119" y="18"/>
                  </a:lnTo>
                  <a:lnTo>
                    <a:pt x="1113" y="22"/>
                  </a:lnTo>
                  <a:lnTo>
                    <a:pt x="1108" y="28"/>
                  </a:lnTo>
                  <a:lnTo>
                    <a:pt x="1104" y="35"/>
                  </a:lnTo>
                  <a:lnTo>
                    <a:pt x="1102" y="43"/>
                  </a:lnTo>
                  <a:lnTo>
                    <a:pt x="1101" y="50"/>
                  </a:lnTo>
                  <a:lnTo>
                    <a:pt x="1102" y="58"/>
                  </a:lnTo>
                  <a:lnTo>
                    <a:pt x="1102" y="58"/>
                  </a:lnTo>
                  <a:lnTo>
                    <a:pt x="1108" y="103"/>
                  </a:lnTo>
                  <a:lnTo>
                    <a:pt x="1112" y="146"/>
                  </a:lnTo>
                  <a:lnTo>
                    <a:pt x="1112" y="146"/>
                  </a:lnTo>
                  <a:lnTo>
                    <a:pt x="1097" y="151"/>
                  </a:lnTo>
                  <a:lnTo>
                    <a:pt x="1081" y="158"/>
                  </a:lnTo>
                  <a:lnTo>
                    <a:pt x="1081" y="158"/>
                  </a:lnTo>
                  <a:lnTo>
                    <a:pt x="1079" y="160"/>
                  </a:lnTo>
                  <a:lnTo>
                    <a:pt x="1077" y="164"/>
                  </a:lnTo>
                  <a:lnTo>
                    <a:pt x="1074" y="171"/>
                  </a:lnTo>
                  <a:lnTo>
                    <a:pt x="1074" y="171"/>
                  </a:lnTo>
                  <a:lnTo>
                    <a:pt x="1081" y="174"/>
                  </a:lnTo>
                  <a:lnTo>
                    <a:pt x="1084" y="175"/>
                  </a:lnTo>
                  <a:lnTo>
                    <a:pt x="1088" y="175"/>
                  </a:lnTo>
                  <a:lnTo>
                    <a:pt x="1088" y="175"/>
                  </a:lnTo>
                  <a:lnTo>
                    <a:pt x="1102" y="172"/>
                  </a:lnTo>
                  <a:lnTo>
                    <a:pt x="1117" y="168"/>
                  </a:lnTo>
                  <a:lnTo>
                    <a:pt x="1117" y="168"/>
                  </a:lnTo>
                  <a:lnTo>
                    <a:pt x="1134" y="254"/>
                  </a:lnTo>
                  <a:lnTo>
                    <a:pt x="1134" y="254"/>
                  </a:lnTo>
                  <a:lnTo>
                    <a:pt x="1134" y="261"/>
                  </a:lnTo>
                  <a:lnTo>
                    <a:pt x="1131" y="268"/>
                  </a:lnTo>
                  <a:lnTo>
                    <a:pt x="1131" y="268"/>
                  </a:lnTo>
                  <a:lnTo>
                    <a:pt x="1130" y="275"/>
                  </a:lnTo>
                  <a:lnTo>
                    <a:pt x="1130" y="278"/>
                  </a:lnTo>
                  <a:lnTo>
                    <a:pt x="1130" y="279"/>
                  </a:lnTo>
                  <a:lnTo>
                    <a:pt x="1134" y="282"/>
                  </a:lnTo>
                  <a:lnTo>
                    <a:pt x="1140" y="283"/>
                  </a:lnTo>
                  <a:lnTo>
                    <a:pt x="1140" y="283"/>
                  </a:lnTo>
                  <a:lnTo>
                    <a:pt x="1158" y="284"/>
                  </a:lnTo>
                  <a:lnTo>
                    <a:pt x="1167" y="284"/>
                  </a:lnTo>
                  <a:lnTo>
                    <a:pt x="1176" y="283"/>
                  </a:lnTo>
                  <a:lnTo>
                    <a:pt x="1176" y="283"/>
                  </a:lnTo>
                  <a:lnTo>
                    <a:pt x="1242" y="265"/>
                  </a:lnTo>
                  <a:lnTo>
                    <a:pt x="1307" y="246"/>
                  </a:lnTo>
                  <a:lnTo>
                    <a:pt x="1307" y="246"/>
                  </a:lnTo>
                  <a:lnTo>
                    <a:pt x="1312" y="243"/>
                  </a:lnTo>
                  <a:lnTo>
                    <a:pt x="1314" y="239"/>
                  </a:lnTo>
                  <a:lnTo>
                    <a:pt x="1317" y="235"/>
                  </a:lnTo>
                  <a:lnTo>
                    <a:pt x="1319" y="230"/>
                  </a:lnTo>
                  <a:lnTo>
                    <a:pt x="1319" y="230"/>
                  </a:lnTo>
                  <a:lnTo>
                    <a:pt x="1317" y="226"/>
                  </a:lnTo>
                  <a:lnTo>
                    <a:pt x="1314" y="223"/>
                  </a:lnTo>
                  <a:lnTo>
                    <a:pt x="1306" y="217"/>
                  </a:lnTo>
                  <a:lnTo>
                    <a:pt x="1306" y="217"/>
                  </a:lnTo>
                  <a:close/>
                </a:path>
              </a:pathLst>
            </a:custGeom>
            <a:solidFill>
              <a:schemeClr val="accent5"/>
            </a:solidFill>
            <a:ln w="3175">
              <a:noFill/>
            </a:ln>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p:nvSpPr>
          <p:spPr bwMode="auto">
            <a:xfrm>
              <a:off x="9916074" y="2527603"/>
              <a:ext cx="338572" cy="435862"/>
            </a:xfrm>
            <a:custGeom>
              <a:avLst/>
              <a:gdLst>
                <a:gd name="T0" fmla="*/ 1134 w 1828"/>
                <a:gd name="T1" fmla="*/ 735 h 2352"/>
                <a:gd name="T2" fmla="*/ 1144 w 1828"/>
                <a:gd name="T3" fmla="*/ 511 h 2352"/>
                <a:gd name="T4" fmla="*/ 1033 w 1828"/>
                <a:gd name="T5" fmla="*/ 255 h 2352"/>
                <a:gd name="T6" fmla="*/ 994 w 1828"/>
                <a:gd name="T7" fmla="*/ 36 h 2352"/>
                <a:gd name="T8" fmla="*/ 828 w 1828"/>
                <a:gd name="T9" fmla="*/ 36 h 2352"/>
                <a:gd name="T10" fmla="*/ 770 w 1828"/>
                <a:gd name="T11" fmla="*/ 292 h 2352"/>
                <a:gd name="T12" fmla="*/ 650 w 1828"/>
                <a:gd name="T13" fmla="*/ 552 h 2352"/>
                <a:gd name="T14" fmla="*/ 786 w 1828"/>
                <a:gd name="T15" fmla="*/ 149 h 2352"/>
                <a:gd name="T16" fmla="*/ 948 w 1828"/>
                <a:gd name="T17" fmla="*/ 70 h 2352"/>
                <a:gd name="T18" fmla="*/ 950 w 1828"/>
                <a:gd name="T19" fmla="*/ 308 h 2352"/>
                <a:gd name="T20" fmla="*/ 793 w 1828"/>
                <a:gd name="T21" fmla="*/ 242 h 2352"/>
                <a:gd name="T22" fmla="*/ 799 w 1828"/>
                <a:gd name="T23" fmla="*/ 380 h 2352"/>
                <a:gd name="T24" fmla="*/ 989 w 1828"/>
                <a:gd name="T25" fmla="*/ 386 h 2352"/>
                <a:gd name="T26" fmla="*/ 1057 w 1828"/>
                <a:gd name="T27" fmla="*/ 687 h 2352"/>
                <a:gd name="T28" fmla="*/ 471 w 1828"/>
                <a:gd name="T29" fmla="*/ 1989 h 2352"/>
                <a:gd name="T30" fmla="*/ 402 w 1828"/>
                <a:gd name="T31" fmla="*/ 1749 h 2352"/>
                <a:gd name="T32" fmla="*/ 240 w 1828"/>
                <a:gd name="T33" fmla="*/ 1641 h 2352"/>
                <a:gd name="T34" fmla="*/ 120 w 1828"/>
                <a:gd name="T35" fmla="*/ 1838 h 2352"/>
                <a:gd name="T36" fmla="*/ 25 w 1828"/>
                <a:gd name="T37" fmla="*/ 2077 h 2352"/>
                <a:gd name="T38" fmla="*/ 180 w 1828"/>
                <a:gd name="T39" fmla="*/ 2319 h 2352"/>
                <a:gd name="T40" fmla="*/ 513 w 1828"/>
                <a:gd name="T41" fmla="*/ 2294 h 2352"/>
                <a:gd name="T42" fmla="*/ 163 w 1828"/>
                <a:gd name="T43" fmla="*/ 1833 h 2352"/>
                <a:gd name="T44" fmla="*/ 231 w 1828"/>
                <a:gd name="T45" fmla="*/ 1697 h 2352"/>
                <a:gd name="T46" fmla="*/ 360 w 1828"/>
                <a:gd name="T47" fmla="*/ 1758 h 2352"/>
                <a:gd name="T48" fmla="*/ 284 w 1828"/>
                <a:gd name="T49" fmla="*/ 1908 h 2352"/>
                <a:gd name="T50" fmla="*/ 61 w 1828"/>
                <a:gd name="T51" fmla="*/ 2111 h 2352"/>
                <a:gd name="T52" fmla="*/ 212 w 1828"/>
                <a:gd name="T53" fmla="*/ 1947 h 2352"/>
                <a:gd name="T54" fmla="*/ 394 w 1828"/>
                <a:gd name="T55" fmla="*/ 1968 h 2352"/>
                <a:gd name="T56" fmla="*/ 1822 w 1828"/>
                <a:gd name="T57" fmla="*/ 2140 h 2352"/>
                <a:gd name="T58" fmla="*/ 1732 w 1828"/>
                <a:gd name="T59" fmla="*/ 1810 h 2352"/>
                <a:gd name="T60" fmla="*/ 1597 w 1828"/>
                <a:gd name="T61" fmla="*/ 1653 h 2352"/>
                <a:gd name="T62" fmla="*/ 1430 w 1828"/>
                <a:gd name="T63" fmla="*/ 1808 h 2352"/>
                <a:gd name="T64" fmla="*/ 1409 w 1828"/>
                <a:gd name="T65" fmla="*/ 1968 h 2352"/>
                <a:gd name="T66" fmla="*/ 1338 w 1828"/>
                <a:gd name="T67" fmla="*/ 2233 h 2352"/>
                <a:gd name="T68" fmla="*/ 1701 w 1828"/>
                <a:gd name="T69" fmla="*/ 2298 h 2352"/>
                <a:gd name="T70" fmla="*/ 1826 w 1828"/>
                <a:gd name="T71" fmla="*/ 2180 h 2352"/>
                <a:gd name="T72" fmla="*/ 1629 w 1828"/>
                <a:gd name="T73" fmla="*/ 1702 h 2352"/>
                <a:gd name="T74" fmla="*/ 1629 w 1828"/>
                <a:gd name="T75" fmla="*/ 1896 h 2352"/>
                <a:gd name="T76" fmla="*/ 1481 w 1828"/>
                <a:gd name="T77" fmla="*/ 1764 h 2352"/>
                <a:gd name="T78" fmla="*/ 1420 w 1828"/>
                <a:gd name="T79" fmla="*/ 2029 h 2352"/>
                <a:gd name="T80" fmla="*/ 1656 w 1828"/>
                <a:gd name="T81" fmla="*/ 1943 h 2352"/>
                <a:gd name="T82" fmla="*/ 1783 w 1828"/>
                <a:gd name="T83" fmla="*/ 2240 h 2352"/>
                <a:gd name="T84" fmla="*/ 1539 w 1828"/>
                <a:gd name="T85" fmla="*/ 1560 h 2352"/>
                <a:gd name="T86" fmla="*/ 1152 w 1828"/>
                <a:gd name="T87" fmla="*/ 1115 h 2352"/>
                <a:gd name="T88" fmla="*/ 911 w 1828"/>
                <a:gd name="T89" fmla="*/ 857 h 2352"/>
                <a:gd name="T90" fmla="*/ 851 w 1828"/>
                <a:gd name="T91" fmla="*/ 881 h 2352"/>
                <a:gd name="T92" fmla="*/ 441 w 1828"/>
                <a:gd name="T93" fmla="*/ 1397 h 2352"/>
                <a:gd name="T94" fmla="*/ 388 w 1828"/>
                <a:gd name="T95" fmla="*/ 1555 h 2352"/>
                <a:gd name="T96" fmla="*/ 806 w 1828"/>
                <a:gd name="T97" fmla="*/ 1036 h 2352"/>
                <a:gd name="T98" fmla="*/ 1143 w 1828"/>
                <a:gd name="T99" fmla="*/ 1161 h 2352"/>
                <a:gd name="T100" fmla="*/ 815 w 1828"/>
                <a:gd name="T101" fmla="*/ 436 h 2352"/>
                <a:gd name="T102" fmla="*/ 799 w 1828"/>
                <a:gd name="T103" fmla="*/ 497 h 2352"/>
                <a:gd name="T104" fmla="*/ 874 w 1828"/>
                <a:gd name="T105" fmla="*/ 158 h 2352"/>
                <a:gd name="T106" fmla="*/ 844 w 1828"/>
                <a:gd name="T107" fmla="*/ 128 h 2352"/>
                <a:gd name="T108" fmla="*/ 148 w 1828"/>
                <a:gd name="T109" fmla="*/ 2075 h 2352"/>
                <a:gd name="T110" fmla="*/ 140 w 1828"/>
                <a:gd name="T111" fmla="*/ 2169 h 2352"/>
                <a:gd name="T112" fmla="*/ 1513 w 1828"/>
                <a:gd name="T113" fmla="*/ 2008 h 2352"/>
                <a:gd name="T114" fmla="*/ 1464 w 1828"/>
                <a:gd name="T115" fmla="*/ 2148 h 2352"/>
                <a:gd name="T116" fmla="*/ 1532 w 1828"/>
                <a:gd name="T117" fmla="*/ 2025 h 2352"/>
                <a:gd name="T118" fmla="*/ 1586 w 1828"/>
                <a:gd name="T119" fmla="*/ 1734 h 2352"/>
                <a:gd name="T120" fmla="*/ 1513 w 1828"/>
                <a:gd name="T121" fmla="*/ 1808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8" h="2352">
                  <a:moveTo>
                    <a:pt x="672" y="789"/>
                  </a:moveTo>
                  <a:lnTo>
                    <a:pt x="672" y="789"/>
                  </a:lnTo>
                  <a:lnTo>
                    <a:pt x="800" y="777"/>
                  </a:lnTo>
                  <a:lnTo>
                    <a:pt x="862" y="770"/>
                  </a:lnTo>
                  <a:lnTo>
                    <a:pt x="926" y="762"/>
                  </a:lnTo>
                  <a:lnTo>
                    <a:pt x="926" y="762"/>
                  </a:lnTo>
                  <a:lnTo>
                    <a:pt x="962" y="755"/>
                  </a:lnTo>
                  <a:lnTo>
                    <a:pt x="1000" y="745"/>
                  </a:lnTo>
                  <a:lnTo>
                    <a:pt x="1036" y="735"/>
                  </a:lnTo>
                  <a:lnTo>
                    <a:pt x="1072" y="727"/>
                  </a:lnTo>
                  <a:lnTo>
                    <a:pt x="1072" y="727"/>
                  </a:lnTo>
                  <a:lnTo>
                    <a:pt x="1086" y="723"/>
                  </a:lnTo>
                  <a:lnTo>
                    <a:pt x="1101" y="721"/>
                  </a:lnTo>
                  <a:lnTo>
                    <a:pt x="1108" y="721"/>
                  </a:lnTo>
                  <a:lnTo>
                    <a:pt x="1115" y="723"/>
                  </a:lnTo>
                  <a:lnTo>
                    <a:pt x="1122" y="727"/>
                  </a:lnTo>
                  <a:lnTo>
                    <a:pt x="1130" y="732"/>
                  </a:lnTo>
                  <a:lnTo>
                    <a:pt x="1130" y="732"/>
                  </a:lnTo>
                  <a:lnTo>
                    <a:pt x="1134" y="735"/>
                  </a:lnTo>
                  <a:lnTo>
                    <a:pt x="1138" y="737"/>
                  </a:lnTo>
                  <a:lnTo>
                    <a:pt x="1144" y="735"/>
                  </a:lnTo>
                  <a:lnTo>
                    <a:pt x="1148" y="734"/>
                  </a:lnTo>
                  <a:lnTo>
                    <a:pt x="1152" y="730"/>
                  </a:lnTo>
                  <a:lnTo>
                    <a:pt x="1156" y="726"/>
                  </a:lnTo>
                  <a:lnTo>
                    <a:pt x="1159" y="720"/>
                  </a:lnTo>
                  <a:lnTo>
                    <a:pt x="1161" y="714"/>
                  </a:lnTo>
                  <a:lnTo>
                    <a:pt x="1161" y="714"/>
                  </a:lnTo>
                  <a:lnTo>
                    <a:pt x="1161" y="702"/>
                  </a:lnTo>
                  <a:lnTo>
                    <a:pt x="1159" y="688"/>
                  </a:lnTo>
                  <a:lnTo>
                    <a:pt x="1158" y="663"/>
                  </a:lnTo>
                  <a:lnTo>
                    <a:pt x="1158" y="663"/>
                  </a:lnTo>
                  <a:lnTo>
                    <a:pt x="1158" y="617"/>
                  </a:lnTo>
                  <a:lnTo>
                    <a:pt x="1158" y="617"/>
                  </a:lnTo>
                  <a:lnTo>
                    <a:pt x="1159" y="592"/>
                  </a:lnTo>
                  <a:lnTo>
                    <a:pt x="1159" y="580"/>
                  </a:lnTo>
                  <a:lnTo>
                    <a:pt x="1158" y="569"/>
                  </a:lnTo>
                  <a:lnTo>
                    <a:pt x="1158" y="569"/>
                  </a:lnTo>
                  <a:lnTo>
                    <a:pt x="1144" y="511"/>
                  </a:lnTo>
                  <a:lnTo>
                    <a:pt x="1130" y="454"/>
                  </a:lnTo>
                  <a:lnTo>
                    <a:pt x="1130" y="454"/>
                  </a:lnTo>
                  <a:lnTo>
                    <a:pt x="1123" y="433"/>
                  </a:lnTo>
                  <a:lnTo>
                    <a:pt x="1113" y="414"/>
                  </a:lnTo>
                  <a:lnTo>
                    <a:pt x="1101" y="398"/>
                  </a:lnTo>
                  <a:lnTo>
                    <a:pt x="1087" y="384"/>
                  </a:lnTo>
                  <a:lnTo>
                    <a:pt x="1072" y="372"/>
                  </a:lnTo>
                  <a:lnTo>
                    <a:pt x="1054" y="362"/>
                  </a:lnTo>
                  <a:lnTo>
                    <a:pt x="1034" y="355"/>
                  </a:lnTo>
                  <a:lnTo>
                    <a:pt x="1014" y="348"/>
                  </a:lnTo>
                  <a:lnTo>
                    <a:pt x="1014" y="348"/>
                  </a:lnTo>
                  <a:lnTo>
                    <a:pt x="983" y="343"/>
                  </a:lnTo>
                  <a:lnTo>
                    <a:pt x="983" y="343"/>
                  </a:lnTo>
                  <a:lnTo>
                    <a:pt x="1003" y="312"/>
                  </a:lnTo>
                  <a:lnTo>
                    <a:pt x="1003" y="312"/>
                  </a:lnTo>
                  <a:lnTo>
                    <a:pt x="1012" y="298"/>
                  </a:lnTo>
                  <a:lnTo>
                    <a:pt x="1021" y="285"/>
                  </a:lnTo>
                  <a:lnTo>
                    <a:pt x="1027" y="271"/>
                  </a:lnTo>
                  <a:lnTo>
                    <a:pt x="1033" y="255"/>
                  </a:lnTo>
                  <a:lnTo>
                    <a:pt x="1039" y="242"/>
                  </a:lnTo>
                  <a:lnTo>
                    <a:pt x="1041" y="228"/>
                  </a:lnTo>
                  <a:lnTo>
                    <a:pt x="1044" y="212"/>
                  </a:lnTo>
                  <a:lnTo>
                    <a:pt x="1046" y="199"/>
                  </a:lnTo>
                  <a:lnTo>
                    <a:pt x="1047" y="183"/>
                  </a:lnTo>
                  <a:lnTo>
                    <a:pt x="1046" y="170"/>
                  </a:lnTo>
                  <a:lnTo>
                    <a:pt x="1043" y="154"/>
                  </a:lnTo>
                  <a:lnTo>
                    <a:pt x="1039" y="140"/>
                  </a:lnTo>
                  <a:lnTo>
                    <a:pt x="1034" y="125"/>
                  </a:lnTo>
                  <a:lnTo>
                    <a:pt x="1027" y="111"/>
                  </a:lnTo>
                  <a:lnTo>
                    <a:pt x="1019" y="96"/>
                  </a:lnTo>
                  <a:lnTo>
                    <a:pt x="1009" y="81"/>
                  </a:lnTo>
                  <a:lnTo>
                    <a:pt x="1009" y="81"/>
                  </a:lnTo>
                  <a:lnTo>
                    <a:pt x="1003" y="71"/>
                  </a:lnTo>
                  <a:lnTo>
                    <a:pt x="997" y="61"/>
                  </a:lnTo>
                  <a:lnTo>
                    <a:pt x="994" y="56"/>
                  </a:lnTo>
                  <a:lnTo>
                    <a:pt x="993" y="49"/>
                  </a:lnTo>
                  <a:lnTo>
                    <a:pt x="993" y="43"/>
                  </a:lnTo>
                  <a:lnTo>
                    <a:pt x="994" y="36"/>
                  </a:lnTo>
                  <a:lnTo>
                    <a:pt x="994" y="36"/>
                  </a:lnTo>
                  <a:lnTo>
                    <a:pt x="994" y="34"/>
                  </a:lnTo>
                  <a:lnTo>
                    <a:pt x="991" y="29"/>
                  </a:lnTo>
                  <a:lnTo>
                    <a:pt x="986" y="24"/>
                  </a:lnTo>
                  <a:lnTo>
                    <a:pt x="986" y="24"/>
                  </a:lnTo>
                  <a:lnTo>
                    <a:pt x="979" y="18"/>
                  </a:lnTo>
                  <a:lnTo>
                    <a:pt x="972" y="14"/>
                  </a:lnTo>
                  <a:lnTo>
                    <a:pt x="964" y="10"/>
                  </a:lnTo>
                  <a:lnTo>
                    <a:pt x="955" y="6"/>
                  </a:lnTo>
                  <a:lnTo>
                    <a:pt x="937" y="2"/>
                  </a:lnTo>
                  <a:lnTo>
                    <a:pt x="918" y="0"/>
                  </a:lnTo>
                  <a:lnTo>
                    <a:pt x="898" y="2"/>
                  </a:lnTo>
                  <a:lnTo>
                    <a:pt x="879" y="5"/>
                  </a:lnTo>
                  <a:lnTo>
                    <a:pt x="871" y="7"/>
                  </a:lnTo>
                  <a:lnTo>
                    <a:pt x="862" y="11"/>
                  </a:lnTo>
                  <a:lnTo>
                    <a:pt x="854" y="16"/>
                  </a:lnTo>
                  <a:lnTo>
                    <a:pt x="846" y="21"/>
                  </a:lnTo>
                  <a:lnTo>
                    <a:pt x="846" y="21"/>
                  </a:lnTo>
                  <a:lnTo>
                    <a:pt x="828" y="36"/>
                  </a:lnTo>
                  <a:lnTo>
                    <a:pt x="811" y="52"/>
                  </a:lnTo>
                  <a:lnTo>
                    <a:pt x="776" y="84"/>
                  </a:lnTo>
                  <a:lnTo>
                    <a:pt x="776" y="84"/>
                  </a:lnTo>
                  <a:lnTo>
                    <a:pt x="768" y="93"/>
                  </a:lnTo>
                  <a:lnTo>
                    <a:pt x="761" y="102"/>
                  </a:lnTo>
                  <a:lnTo>
                    <a:pt x="756" y="110"/>
                  </a:lnTo>
                  <a:lnTo>
                    <a:pt x="750" y="120"/>
                  </a:lnTo>
                  <a:lnTo>
                    <a:pt x="745" y="129"/>
                  </a:lnTo>
                  <a:lnTo>
                    <a:pt x="742" y="139"/>
                  </a:lnTo>
                  <a:lnTo>
                    <a:pt x="739" y="149"/>
                  </a:lnTo>
                  <a:lnTo>
                    <a:pt x="738" y="158"/>
                  </a:lnTo>
                  <a:lnTo>
                    <a:pt x="735" y="179"/>
                  </a:lnTo>
                  <a:lnTo>
                    <a:pt x="736" y="200"/>
                  </a:lnTo>
                  <a:lnTo>
                    <a:pt x="740" y="221"/>
                  </a:lnTo>
                  <a:lnTo>
                    <a:pt x="746" y="242"/>
                  </a:lnTo>
                  <a:lnTo>
                    <a:pt x="746" y="242"/>
                  </a:lnTo>
                  <a:lnTo>
                    <a:pt x="751" y="254"/>
                  </a:lnTo>
                  <a:lnTo>
                    <a:pt x="757" y="267"/>
                  </a:lnTo>
                  <a:lnTo>
                    <a:pt x="770" y="292"/>
                  </a:lnTo>
                  <a:lnTo>
                    <a:pt x="785" y="315"/>
                  </a:lnTo>
                  <a:lnTo>
                    <a:pt x="800" y="340"/>
                  </a:lnTo>
                  <a:lnTo>
                    <a:pt x="800" y="340"/>
                  </a:lnTo>
                  <a:lnTo>
                    <a:pt x="786" y="346"/>
                  </a:lnTo>
                  <a:lnTo>
                    <a:pt x="770" y="353"/>
                  </a:lnTo>
                  <a:lnTo>
                    <a:pt x="770" y="353"/>
                  </a:lnTo>
                  <a:lnTo>
                    <a:pt x="756" y="361"/>
                  </a:lnTo>
                  <a:lnTo>
                    <a:pt x="742" y="369"/>
                  </a:lnTo>
                  <a:lnTo>
                    <a:pt x="729" y="379"/>
                  </a:lnTo>
                  <a:lnTo>
                    <a:pt x="718" y="390"/>
                  </a:lnTo>
                  <a:lnTo>
                    <a:pt x="708" y="401"/>
                  </a:lnTo>
                  <a:lnTo>
                    <a:pt x="700" y="412"/>
                  </a:lnTo>
                  <a:lnTo>
                    <a:pt x="692" y="425"/>
                  </a:lnTo>
                  <a:lnTo>
                    <a:pt x="685" y="437"/>
                  </a:lnTo>
                  <a:lnTo>
                    <a:pt x="678" y="451"/>
                  </a:lnTo>
                  <a:lnTo>
                    <a:pt x="672" y="465"/>
                  </a:lnTo>
                  <a:lnTo>
                    <a:pt x="663" y="493"/>
                  </a:lnTo>
                  <a:lnTo>
                    <a:pt x="656" y="522"/>
                  </a:lnTo>
                  <a:lnTo>
                    <a:pt x="650" y="552"/>
                  </a:lnTo>
                  <a:lnTo>
                    <a:pt x="650" y="552"/>
                  </a:lnTo>
                  <a:lnTo>
                    <a:pt x="643" y="598"/>
                  </a:lnTo>
                  <a:lnTo>
                    <a:pt x="638" y="645"/>
                  </a:lnTo>
                  <a:lnTo>
                    <a:pt x="627" y="737"/>
                  </a:lnTo>
                  <a:lnTo>
                    <a:pt x="627" y="737"/>
                  </a:lnTo>
                  <a:lnTo>
                    <a:pt x="625" y="750"/>
                  </a:lnTo>
                  <a:lnTo>
                    <a:pt x="627" y="762"/>
                  </a:lnTo>
                  <a:lnTo>
                    <a:pt x="629" y="771"/>
                  </a:lnTo>
                  <a:lnTo>
                    <a:pt x="634" y="778"/>
                  </a:lnTo>
                  <a:lnTo>
                    <a:pt x="641" y="784"/>
                  </a:lnTo>
                  <a:lnTo>
                    <a:pt x="649" y="788"/>
                  </a:lnTo>
                  <a:lnTo>
                    <a:pt x="660" y="789"/>
                  </a:lnTo>
                  <a:lnTo>
                    <a:pt x="672" y="789"/>
                  </a:lnTo>
                  <a:lnTo>
                    <a:pt x="672" y="789"/>
                  </a:lnTo>
                  <a:close/>
                  <a:moveTo>
                    <a:pt x="782" y="189"/>
                  </a:moveTo>
                  <a:lnTo>
                    <a:pt x="782" y="189"/>
                  </a:lnTo>
                  <a:lnTo>
                    <a:pt x="781" y="174"/>
                  </a:lnTo>
                  <a:lnTo>
                    <a:pt x="782" y="161"/>
                  </a:lnTo>
                  <a:lnTo>
                    <a:pt x="786" y="149"/>
                  </a:lnTo>
                  <a:lnTo>
                    <a:pt x="790" y="136"/>
                  </a:lnTo>
                  <a:lnTo>
                    <a:pt x="797" y="125"/>
                  </a:lnTo>
                  <a:lnTo>
                    <a:pt x="806" y="115"/>
                  </a:lnTo>
                  <a:lnTo>
                    <a:pt x="814" y="106"/>
                  </a:lnTo>
                  <a:lnTo>
                    <a:pt x="825" y="96"/>
                  </a:lnTo>
                  <a:lnTo>
                    <a:pt x="825" y="96"/>
                  </a:lnTo>
                  <a:lnTo>
                    <a:pt x="847" y="77"/>
                  </a:lnTo>
                  <a:lnTo>
                    <a:pt x="871" y="57"/>
                  </a:lnTo>
                  <a:lnTo>
                    <a:pt x="871" y="57"/>
                  </a:lnTo>
                  <a:lnTo>
                    <a:pt x="880" y="50"/>
                  </a:lnTo>
                  <a:lnTo>
                    <a:pt x="886" y="49"/>
                  </a:lnTo>
                  <a:lnTo>
                    <a:pt x="892" y="47"/>
                  </a:lnTo>
                  <a:lnTo>
                    <a:pt x="903" y="49"/>
                  </a:lnTo>
                  <a:lnTo>
                    <a:pt x="917" y="52"/>
                  </a:lnTo>
                  <a:lnTo>
                    <a:pt x="917" y="52"/>
                  </a:lnTo>
                  <a:lnTo>
                    <a:pt x="925" y="54"/>
                  </a:lnTo>
                  <a:lnTo>
                    <a:pt x="935" y="60"/>
                  </a:lnTo>
                  <a:lnTo>
                    <a:pt x="941" y="64"/>
                  </a:lnTo>
                  <a:lnTo>
                    <a:pt x="948" y="70"/>
                  </a:lnTo>
                  <a:lnTo>
                    <a:pt x="961" y="82"/>
                  </a:lnTo>
                  <a:lnTo>
                    <a:pt x="969" y="96"/>
                  </a:lnTo>
                  <a:lnTo>
                    <a:pt x="978" y="111"/>
                  </a:lnTo>
                  <a:lnTo>
                    <a:pt x="984" y="127"/>
                  </a:lnTo>
                  <a:lnTo>
                    <a:pt x="998" y="158"/>
                  </a:lnTo>
                  <a:lnTo>
                    <a:pt x="998" y="158"/>
                  </a:lnTo>
                  <a:lnTo>
                    <a:pt x="1004" y="171"/>
                  </a:lnTo>
                  <a:lnTo>
                    <a:pt x="1005" y="185"/>
                  </a:lnTo>
                  <a:lnTo>
                    <a:pt x="1005" y="197"/>
                  </a:lnTo>
                  <a:lnTo>
                    <a:pt x="1004" y="211"/>
                  </a:lnTo>
                  <a:lnTo>
                    <a:pt x="1000" y="224"/>
                  </a:lnTo>
                  <a:lnTo>
                    <a:pt x="996" y="237"/>
                  </a:lnTo>
                  <a:lnTo>
                    <a:pt x="989" y="250"/>
                  </a:lnTo>
                  <a:lnTo>
                    <a:pt x="982" y="262"/>
                  </a:lnTo>
                  <a:lnTo>
                    <a:pt x="982" y="262"/>
                  </a:lnTo>
                  <a:lnTo>
                    <a:pt x="969" y="286"/>
                  </a:lnTo>
                  <a:lnTo>
                    <a:pt x="969" y="286"/>
                  </a:lnTo>
                  <a:lnTo>
                    <a:pt x="957" y="303"/>
                  </a:lnTo>
                  <a:lnTo>
                    <a:pt x="950" y="308"/>
                  </a:lnTo>
                  <a:lnTo>
                    <a:pt x="943" y="315"/>
                  </a:lnTo>
                  <a:lnTo>
                    <a:pt x="936" y="319"/>
                  </a:lnTo>
                  <a:lnTo>
                    <a:pt x="928" y="323"/>
                  </a:lnTo>
                  <a:lnTo>
                    <a:pt x="921" y="326"/>
                  </a:lnTo>
                  <a:lnTo>
                    <a:pt x="912" y="329"/>
                  </a:lnTo>
                  <a:lnTo>
                    <a:pt x="904" y="330"/>
                  </a:lnTo>
                  <a:lnTo>
                    <a:pt x="896" y="330"/>
                  </a:lnTo>
                  <a:lnTo>
                    <a:pt x="887" y="329"/>
                  </a:lnTo>
                  <a:lnTo>
                    <a:pt x="879" y="328"/>
                  </a:lnTo>
                  <a:lnTo>
                    <a:pt x="871" y="325"/>
                  </a:lnTo>
                  <a:lnTo>
                    <a:pt x="862" y="322"/>
                  </a:lnTo>
                  <a:lnTo>
                    <a:pt x="854" y="316"/>
                  </a:lnTo>
                  <a:lnTo>
                    <a:pt x="844" y="311"/>
                  </a:lnTo>
                  <a:lnTo>
                    <a:pt x="844" y="311"/>
                  </a:lnTo>
                  <a:lnTo>
                    <a:pt x="831" y="300"/>
                  </a:lnTo>
                  <a:lnTo>
                    <a:pt x="819" y="286"/>
                  </a:lnTo>
                  <a:lnTo>
                    <a:pt x="808" y="272"/>
                  </a:lnTo>
                  <a:lnTo>
                    <a:pt x="800" y="257"/>
                  </a:lnTo>
                  <a:lnTo>
                    <a:pt x="793" y="242"/>
                  </a:lnTo>
                  <a:lnTo>
                    <a:pt x="788" y="224"/>
                  </a:lnTo>
                  <a:lnTo>
                    <a:pt x="785" y="207"/>
                  </a:lnTo>
                  <a:lnTo>
                    <a:pt x="782" y="189"/>
                  </a:lnTo>
                  <a:lnTo>
                    <a:pt x="782" y="189"/>
                  </a:lnTo>
                  <a:close/>
                  <a:moveTo>
                    <a:pt x="682" y="674"/>
                  </a:moveTo>
                  <a:lnTo>
                    <a:pt x="682" y="674"/>
                  </a:lnTo>
                  <a:lnTo>
                    <a:pt x="703" y="516"/>
                  </a:lnTo>
                  <a:lnTo>
                    <a:pt x="703" y="516"/>
                  </a:lnTo>
                  <a:lnTo>
                    <a:pt x="707" y="495"/>
                  </a:lnTo>
                  <a:lnTo>
                    <a:pt x="714" y="476"/>
                  </a:lnTo>
                  <a:lnTo>
                    <a:pt x="722" y="458"/>
                  </a:lnTo>
                  <a:lnTo>
                    <a:pt x="733" y="441"/>
                  </a:lnTo>
                  <a:lnTo>
                    <a:pt x="746" y="426"/>
                  </a:lnTo>
                  <a:lnTo>
                    <a:pt x="760" y="411"/>
                  </a:lnTo>
                  <a:lnTo>
                    <a:pt x="775" y="397"/>
                  </a:lnTo>
                  <a:lnTo>
                    <a:pt x="792" y="384"/>
                  </a:lnTo>
                  <a:lnTo>
                    <a:pt x="792" y="384"/>
                  </a:lnTo>
                  <a:lnTo>
                    <a:pt x="796" y="383"/>
                  </a:lnTo>
                  <a:lnTo>
                    <a:pt x="799" y="380"/>
                  </a:lnTo>
                  <a:lnTo>
                    <a:pt x="799" y="380"/>
                  </a:lnTo>
                  <a:lnTo>
                    <a:pt x="806" y="371"/>
                  </a:lnTo>
                  <a:lnTo>
                    <a:pt x="813" y="364"/>
                  </a:lnTo>
                  <a:lnTo>
                    <a:pt x="821" y="359"/>
                  </a:lnTo>
                  <a:lnTo>
                    <a:pt x="829" y="358"/>
                  </a:lnTo>
                  <a:lnTo>
                    <a:pt x="837" y="358"/>
                  </a:lnTo>
                  <a:lnTo>
                    <a:pt x="847" y="359"/>
                  </a:lnTo>
                  <a:lnTo>
                    <a:pt x="865" y="366"/>
                  </a:lnTo>
                  <a:lnTo>
                    <a:pt x="865" y="366"/>
                  </a:lnTo>
                  <a:lnTo>
                    <a:pt x="875" y="369"/>
                  </a:lnTo>
                  <a:lnTo>
                    <a:pt x="883" y="372"/>
                  </a:lnTo>
                  <a:lnTo>
                    <a:pt x="893" y="373"/>
                  </a:lnTo>
                  <a:lnTo>
                    <a:pt x="901" y="372"/>
                  </a:lnTo>
                  <a:lnTo>
                    <a:pt x="901" y="372"/>
                  </a:lnTo>
                  <a:lnTo>
                    <a:pt x="917" y="371"/>
                  </a:lnTo>
                  <a:lnTo>
                    <a:pt x="932" y="372"/>
                  </a:lnTo>
                  <a:lnTo>
                    <a:pt x="946" y="373"/>
                  </a:lnTo>
                  <a:lnTo>
                    <a:pt x="961" y="377"/>
                  </a:lnTo>
                  <a:lnTo>
                    <a:pt x="989" y="386"/>
                  </a:lnTo>
                  <a:lnTo>
                    <a:pt x="1016" y="394"/>
                  </a:lnTo>
                  <a:lnTo>
                    <a:pt x="1016" y="394"/>
                  </a:lnTo>
                  <a:lnTo>
                    <a:pt x="1027" y="397"/>
                  </a:lnTo>
                  <a:lnTo>
                    <a:pt x="1040" y="402"/>
                  </a:lnTo>
                  <a:lnTo>
                    <a:pt x="1050" y="408"/>
                  </a:lnTo>
                  <a:lnTo>
                    <a:pt x="1059" y="415"/>
                  </a:lnTo>
                  <a:lnTo>
                    <a:pt x="1068" y="425"/>
                  </a:lnTo>
                  <a:lnTo>
                    <a:pt x="1075" y="434"/>
                  </a:lnTo>
                  <a:lnTo>
                    <a:pt x="1082" y="445"/>
                  </a:lnTo>
                  <a:lnTo>
                    <a:pt x="1086" y="458"/>
                  </a:lnTo>
                  <a:lnTo>
                    <a:pt x="1086" y="458"/>
                  </a:lnTo>
                  <a:lnTo>
                    <a:pt x="1116" y="581"/>
                  </a:lnTo>
                  <a:lnTo>
                    <a:pt x="1116" y="581"/>
                  </a:lnTo>
                  <a:lnTo>
                    <a:pt x="1116" y="590"/>
                  </a:lnTo>
                  <a:lnTo>
                    <a:pt x="1116" y="599"/>
                  </a:lnTo>
                  <a:lnTo>
                    <a:pt x="1116" y="599"/>
                  </a:lnTo>
                  <a:lnTo>
                    <a:pt x="1109" y="673"/>
                  </a:lnTo>
                  <a:lnTo>
                    <a:pt x="1109" y="673"/>
                  </a:lnTo>
                  <a:lnTo>
                    <a:pt x="1057" y="687"/>
                  </a:lnTo>
                  <a:lnTo>
                    <a:pt x="1004" y="699"/>
                  </a:lnTo>
                  <a:lnTo>
                    <a:pt x="950" y="710"/>
                  </a:lnTo>
                  <a:lnTo>
                    <a:pt x="896" y="720"/>
                  </a:lnTo>
                  <a:lnTo>
                    <a:pt x="840" y="728"/>
                  </a:lnTo>
                  <a:lnTo>
                    <a:pt x="785" y="735"/>
                  </a:lnTo>
                  <a:lnTo>
                    <a:pt x="729" y="741"/>
                  </a:lnTo>
                  <a:lnTo>
                    <a:pt x="672" y="744"/>
                  </a:lnTo>
                  <a:lnTo>
                    <a:pt x="672" y="744"/>
                  </a:lnTo>
                  <a:lnTo>
                    <a:pt x="682" y="674"/>
                  </a:lnTo>
                  <a:lnTo>
                    <a:pt x="682" y="674"/>
                  </a:lnTo>
                  <a:close/>
                  <a:moveTo>
                    <a:pt x="502" y="2198"/>
                  </a:moveTo>
                  <a:lnTo>
                    <a:pt x="502" y="2198"/>
                  </a:lnTo>
                  <a:lnTo>
                    <a:pt x="496" y="2113"/>
                  </a:lnTo>
                  <a:lnTo>
                    <a:pt x="492" y="2070"/>
                  </a:lnTo>
                  <a:lnTo>
                    <a:pt x="489" y="2050"/>
                  </a:lnTo>
                  <a:lnTo>
                    <a:pt x="485" y="2029"/>
                  </a:lnTo>
                  <a:lnTo>
                    <a:pt x="485" y="2029"/>
                  </a:lnTo>
                  <a:lnTo>
                    <a:pt x="480" y="2008"/>
                  </a:lnTo>
                  <a:lnTo>
                    <a:pt x="471" y="1989"/>
                  </a:lnTo>
                  <a:lnTo>
                    <a:pt x="460" y="1972"/>
                  </a:lnTo>
                  <a:lnTo>
                    <a:pt x="446" y="1955"/>
                  </a:lnTo>
                  <a:lnTo>
                    <a:pt x="431" y="1942"/>
                  </a:lnTo>
                  <a:lnTo>
                    <a:pt x="413" y="1930"/>
                  </a:lnTo>
                  <a:lnTo>
                    <a:pt x="394" y="1919"/>
                  </a:lnTo>
                  <a:lnTo>
                    <a:pt x="373" y="1911"/>
                  </a:lnTo>
                  <a:lnTo>
                    <a:pt x="373" y="1911"/>
                  </a:lnTo>
                  <a:lnTo>
                    <a:pt x="378" y="1900"/>
                  </a:lnTo>
                  <a:lnTo>
                    <a:pt x="385" y="1889"/>
                  </a:lnTo>
                  <a:lnTo>
                    <a:pt x="385" y="1889"/>
                  </a:lnTo>
                  <a:lnTo>
                    <a:pt x="395" y="1872"/>
                  </a:lnTo>
                  <a:lnTo>
                    <a:pt x="402" y="1856"/>
                  </a:lnTo>
                  <a:lnTo>
                    <a:pt x="408" y="1839"/>
                  </a:lnTo>
                  <a:lnTo>
                    <a:pt x="409" y="1821"/>
                  </a:lnTo>
                  <a:lnTo>
                    <a:pt x="409" y="1803"/>
                  </a:lnTo>
                  <a:lnTo>
                    <a:pt x="408" y="1785"/>
                  </a:lnTo>
                  <a:lnTo>
                    <a:pt x="405" y="1767"/>
                  </a:lnTo>
                  <a:lnTo>
                    <a:pt x="402" y="1749"/>
                  </a:lnTo>
                  <a:lnTo>
                    <a:pt x="402" y="1749"/>
                  </a:lnTo>
                  <a:lnTo>
                    <a:pt x="399" y="1738"/>
                  </a:lnTo>
                  <a:lnTo>
                    <a:pt x="395" y="1725"/>
                  </a:lnTo>
                  <a:lnTo>
                    <a:pt x="390" y="1714"/>
                  </a:lnTo>
                  <a:lnTo>
                    <a:pt x="383" y="1704"/>
                  </a:lnTo>
                  <a:lnTo>
                    <a:pt x="374" y="1695"/>
                  </a:lnTo>
                  <a:lnTo>
                    <a:pt x="366" y="1685"/>
                  </a:lnTo>
                  <a:lnTo>
                    <a:pt x="356" y="1678"/>
                  </a:lnTo>
                  <a:lnTo>
                    <a:pt x="345" y="1670"/>
                  </a:lnTo>
                  <a:lnTo>
                    <a:pt x="345" y="1670"/>
                  </a:lnTo>
                  <a:lnTo>
                    <a:pt x="287" y="1635"/>
                  </a:lnTo>
                  <a:lnTo>
                    <a:pt x="287" y="1635"/>
                  </a:lnTo>
                  <a:lnTo>
                    <a:pt x="274" y="1628"/>
                  </a:lnTo>
                  <a:lnTo>
                    <a:pt x="269" y="1624"/>
                  </a:lnTo>
                  <a:lnTo>
                    <a:pt x="262" y="1623"/>
                  </a:lnTo>
                  <a:lnTo>
                    <a:pt x="256" y="1623"/>
                  </a:lnTo>
                  <a:lnTo>
                    <a:pt x="251" y="1625"/>
                  </a:lnTo>
                  <a:lnTo>
                    <a:pt x="245" y="1631"/>
                  </a:lnTo>
                  <a:lnTo>
                    <a:pt x="240" y="1641"/>
                  </a:lnTo>
                  <a:lnTo>
                    <a:pt x="240" y="1641"/>
                  </a:lnTo>
                  <a:lnTo>
                    <a:pt x="237" y="1642"/>
                  </a:lnTo>
                  <a:lnTo>
                    <a:pt x="233" y="1643"/>
                  </a:lnTo>
                  <a:lnTo>
                    <a:pt x="233" y="1643"/>
                  </a:lnTo>
                  <a:lnTo>
                    <a:pt x="216" y="1650"/>
                  </a:lnTo>
                  <a:lnTo>
                    <a:pt x="202" y="1657"/>
                  </a:lnTo>
                  <a:lnTo>
                    <a:pt x="188" y="1666"/>
                  </a:lnTo>
                  <a:lnTo>
                    <a:pt x="177" y="1675"/>
                  </a:lnTo>
                  <a:lnTo>
                    <a:pt x="166" y="1685"/>
                  </a:lnTo>
                  <a:lnTo>
                    <a:pt x="157" y="1696"/>
                  </a:lnTo>
                  <a:lnTo>
                    <a:pt x="148" y="1707"/>
                  </a:lnTo>
                  <a:lnTo>
                    <a:pt x="141" y="1720"/>
                  </a:lnTo>
                  <a:lnTo>
                    <a:pt x="136" y="1732"/>
                  </a:lnTo>
                  <a:lnTo>
                    <a:pt x="130" y="1745"/>
                  </a:lnTo>
                  <a:lnTo>
                    <a:pt x="126" y="1758"/>
                  </a:lnTo>
                  <a:lnTo>
                    <a:pt x="123" y="1771"/>
                  </a:lnTo>
                  <a:lnTo>
                    <a:pt x="119" y="1799"/>
                  </a:lnTo>
                  <a:lnTo>
                    <a:pt x="118" y="1826"/>
                  </a:lnTo>
                  <a:lnTo>
                    <a:pt x="118" y="1826"/>
                  </a:lnTo>
                  <a:lnTo>
                    <a:pt x="120" y="1838"/>
                  </a:lnTo>
                  <a:lnTo>
                    <a:pt x="123" y="1849"/>
                  </a:lnTo>
                  <a:lnTo>
                    <a:pt x="129" y="1860"/>
                  </a:lnTo>
                  <a:lnTo>
                    <a:pt x="136" y="1869"/>
                  </a:lnTo>
                  <a:lnTo>
                    <a:pt x="136" y="1869"/>
                  </a:lnTo>
                  <a:lnTo>
                    <a:pt x="147" y="1883"/>
                  </a:lnTo>
                  <a:lnTo>
                    <a:pt x="158" y="1897"/>
                  </a:lnTo>
                  <a:lnTo>
                    <a:pt x="183" y="1923"/>
                  </a:lnTo>
                  <a:lnTo>
                    <a:pt x="183" y="1923"/>
                  </a:lnTo>
                  <a:lnTo>
                    <a:pt x="157" y="1935"/>
                  </a:lnTo>
                  <a:lnTo>
                    <a:pt x="157" y="1935"/>
                  </a:lnTo>
                  <a:lnTo>
                    <a:pt x="133" y="1946"/>
                  </a:lnTo>
                  <a:lnTo>
                    <a:pt x="112" y="1958"/>
                  </a:lnTo>
                  <a:lnTo>
                    <a:pt x="91" y="1973"/>
                  </a:lnTo>
                  <a:lnTo>
                    <a:pt x="75" y="1990"/>
                  </a:lnTo>
                  <a:lnTo>
                    <a:pt x="58" y="2008"/>
                  </a:lnTo>
                  <a:lnTo>
                    <a:pt x="44" y="2029"/>
                  </a:lnTo>
                  <a:lnTo>
                    <a:pt x="33" y="2052"/>
                  </a:lnTo>
                  <a:lnTo>
                    <a:pt x="25" y="2077"/>
                  </a:lnTo>
                  <a:lnTo>
                    <a:pt x="25" y="2077"/>
                  </a:lnTo>
                  <a:lnTo>
                    <a:pt x="21" y="2098"/>
                  </a:lnTo>
                  <a:lnTo>
                    <a:pt x="16" y="2120"/>
                  </a:lnTo>
                  <a:lnTo>
                    <a:pt x="16" y="2120"/>
                  </a:lnTo>
                  <a:lnTo>
                    <a:pt x="0" y="2306"/>
                  </a:lnTo>
                  <a:lnTo>
                    <a:pt x="0" y="2306"/>
                  </a:lnTo>
                  <a:lnTo>
                    <a:pt x="0" y="2316"/>
                  </a:lnTo>
                  <a:lnTo>
                    <a:pt x="1" y="2323"/>
                  </a:lnTo>
                  <a:lnTo>
                    <a:pt x="4" y="2330"/>
                  </a:lnTo>
                  <a:lnTo>
                    <a:pt x="7" y="2337"/>
                  </a:lnTo>
                  <a:lnTo>
                    <a:pt x="12" y="2341"/>
                  </a:lnTo>
                  <a:lnTo>
                    <a:pt x="19" y="2344"/>
                  </a:lnTo>
                  <a:lnTo>
                    <a:pt x="28" y="2345"/>
                  </a:lnTo>
                  <a:lnTo>
                    <a:pt x="37" y="2345"/>
                  </a:lnTo>
                  <a:lnTo>
                    <a:pt x="37" y="2345"/>
                  </a:lnTo>
                  <a:lnTo>
                    <a:pt x="62" y="2344"/>
                  </a:lnTo>
                  <a:lnTo>
                    <a:pt x="86" y="2339"/>
                  </a:lnTo>
                  <a:lnTo>
                    <a:pt x="86" y="2339"/>
                  </a:lnTo>
                  <a:lnTo>
                    <a:pt x="150" y="2326"/>
                  </a:lnTo>
                  <a:lnTo>
                    <a:pt x="180" y="2319"/>
                  </a:lnTo>
                  <a:lnTo>
                    <a:pt x="212" y="2313"/>
                  </a:lnTo>
                  <a:lnTo>
                    <a:pt x="212" y="2313"/>
                  </a:lnTo>
                  <a:lnTo>
                    <a:pt x="267" y="2305"/>
                  </a:lnTo>
                  <a:lnTo>
                    <a:pt x="324" y="2298"/>
                  </a:lnTo>
                  <a:lnTo>
                    <a:pt x="435" y="2283"/>
                  </a:lnTo>
                  <a:lnTo>
                    <a:pt x="435" y="2283"/>
                  </a:lnTo>
                  <a:lnTo>
                    <a:pt x="448" y="2281"/>
                  </a:lnTo>
                  <a:lnTo>
                    <a:pt x="459" y="2281"/>
                  </a:lnTo>
                  <a:lnTo>
                    <a:pt x="464" y="2283"/>
                  </a:lnTo>
                  <a:lnTo>
                    <a:pt x="470" y="2284"/>
                  </a:lnTo>
                  <a:lnTo>
                    <a:pt x="476" y="2288"/>
                  </a:lnTo>
                  <a:lnTo>
                    <a:pt x="480" y="2294"/>
                  </a:lnTo>
                  <a:lnTo>
                    <a:pt x="480" y="2294"/>
                  </a:lnTo>
                  <a:lnTo>
                    <a:pt x="482" y="2295"/>
                  </a:lnTo>
                  <a:lnTo>
                    <a:pt x="485" y="2296"/>
                  </a:lnTo>
                  <a:lnTo>
                    <a:pt x="495" y="2298"/>
                  </a:lnTo>
                  <a:lnTo>
                    <a:pt x="505" y="2296"/>
                  </a:lnTo>
                  <a:lnTo>
                    <a:pt x="513" y="2294"/>
                  </a:lnTo>
                  <a:lnTo>
                    <a:pt x="513" y="2294"/>
                  </a:lnTo>
                  <a:lnTo>
                    <a:pt x="517" y="2291"/>
                  </a:lnTo>
                  <a:lnTo>
                    <a:pt x="520" y="2287"/>
                  </a:lnTo>
                  <a:lnTo>
                    <a:pt x="523" y="2283"/>
                  </a:lnTo>
                  <a:lnTo>
                    <a:pt x="523" y="2278"/>
                  </a:lnTo>
                  <a:lnTo>
                    <a:pt x="523" y="2273"/>
                  </a:lnTo>
                  <a:lnTo>
                    <a:pt x="523" y="2269"/>
                  </a:lnTo>
                  <a:lnTo>
                    <a:pt x="520" y="2265"/>
                  </a:lnTo>
                  <a:lnTo>
                    <a:pt x="517" y="2260"/>
                  </a:lnTo>
                  <a:lnTo>
                    <a:pt x="517" y="2260"/>
                  </a:lnTo>
                  <a:lnTo>
                    <a:pt x="510" y="2253"/>
                  </a:lnTo>
                  <a:lnTo>
                    <a:pt x="506" y="2247"/>
                  </a:lnTo>
                  <a:lnTo>
                    <a:pt x="503" y="2238"/>
                  </a:lnTo>
                  <a:lnTo>
                    <a:pt x="502" y="2231"/>
                  </a:lnTo>
                  <a:lnTo>
                    <a:pt x="502" y="2215"/>
                  </a:lnTo>
                  <a:lnTo>
                    <a:pt x="502" y="2198"/>
                  </a:lnTo>
                  <a:lnTo>
                    <a:pt x="502" y="2198"/>
                  </a:lnTo>
                  <a:close/>
                  <a:moveTo>
                    <a:pt x="166" y="1839"/>
                  </a:moveTo>
                  <a:lnTo>
                    <a:pt x="166" y="1839"/>
                  </a:lnTo>
                  <a:lnTo>
                    <a:pt x="163" y="1833"/>
                  </a:lnTo>
                  <a:lnTo>
                    <a:pt x="162" y="1828"/>
                  </a:lnTo>
                  <a:lnTo>
                    <a:pt x="161" y="1814"/>
                  </a:lnTo>
                  <a:lnTo>
                    <a:pt x="161" y="1797"/>
                  </a:lnTo>
                  <a:lnTo>
                    <a:pt x="161" y="1782"/>
                  </a:lnTo>
                  <a:lnTo>
                    <a:pt x="161" y="1782"/>
                  </a:lnTo>
                  <a:lnTo>
                    <a:pt x="172" y="1786"/>
                  </a:lnTo>
                  <a:lnTo>
                    <a:pt x="181" y="1789"/>
                  </a:lnTo>
                  <a:lnTo>
                    <a:pt x="188" y="1790"/>
                  </a:lnTo>
                  <a:lnTo>
                    <a:pt x="195" y="1789"/>
                  </a:lnTo>
                  <a:lnTo>
                    <a:pt x="200" y="1785"/>
                  </a:lnTo>
                  <a:lnTo>
                    <a:pt x="204" y="1779"/>
                  </a:lnTo>
                  <a:lnTo>
                    <a:pt x="206" y="1771"/>
                  </a:lnTo>
                  <a:lnTo>
                    <a:pt x="206" y="1760"/>
                  </a:lnTo>
                  <a:lnTo>
                    <a:pt x="206" y="1760"/>
                  </a:lnTo>
                  <a:lnTo>
                    <a:pt x="209" y="1749"/>
                  </a:lnTo>
                  <a:lnTo>
                    <a:pt x="212" y="1738"/>
                  </a:lnTo>
                  <a:lnTo>
                    <a:pt x="215" y="1727"/>
                  </a:lnTo>
                  <a:lnTo>
                    <a:pt x="220" y="1717"/>
                  </a:lnTo>
                  <a:lnTo>
                    <a:pt x="231" y="1697"/>
                  </a:lnTo>
                  <a:lnTo>
                    <a:pt x="245" y="1679"/>
                  </a:lnTo>
                  <a:lnTo>
                    <a:pt x="245" y="1679"/>
                  </a:lnTo>
                  <a:lnTo>
                    <a:pt x="248" y="1678"/>
                  </a:lnTo>
                  <a:lnTo>
                    <a:pt x="251" y="1677"/>
                  </a:lnTo>
                  <a:lnTo>
                    <a:pt x="258" y="1677"/>
                  </a:lnTo>
                  <a:lnTo>
                    <a:pt x="267" y="1677"/>
                  </a:lnTo>
                  <a:lnTo>
                    <a:pt x="274" y="1679"/>
                  </a:lnTo>
                  <a:lnTo>
                    <a:pt x="274" y="1679"/>
                  </a:lnTo>
                  <a:lnTo>
                    <a:pt x="284" y="1684"/>
                  </a:lnTo>
                  <a:lnTo>
                    <a:pt x="292" y="1689"/>
                  </a:lnTo>
                  <a:lnTo>
                    <a:pt x="301" y="1695"/>
                  </a:lnTo>
                  <a:lnTo>
                    <a:pt x="310" y="1700"/>
                  </a:lnTo>
                  <a:lnTo>
                    <a:pt x="310" y="1700"/>
                  </a:lnTo>
                  <a:lnTo>
                    <a:pt x="323" y="1707"/>
                  </a:lnTo>
                  <a:lnTo>
                    <a:pt x="334" y="1715"/>
                  </a:lnTo>
                  <a:lnTo>
                    <a:pt x="342" y="1725"/>
                  </a:lnTo>
                  <a:lnTo>
                    <a:pt x="351" y="1735"/>
                  </a:lnTo>
                  <a:lnTo>
                    <a:pt x="356" y="1746"/>
                  </a:lnTo>
                  <a:lnTo>
                    <a:pt x="360" y="1758"/>
                  </a:lnTo>
                  <a:lnTo>
                    <a:pt x="363" y="1772"/>
                  </a:lnTo>
                  <a:lnTo>
                    <a:pt x="365" y="1786"/>
                  </a:lnTo>
                  <a:lnTo>
                    <a:pt x="365" y="1786"/>
                  </a:lnTo>
                  <a:lnTo>
                    <a:pt x="365" y="1808"/>
                  </a:lnTo>
                  <a:lnTo>
                    <a:pt x="362" y="1831"/>
                  </a:lnTo>
                  <a:lnTo>
                    <a:pt x="359" y="1842"/>
                  </a:lnTo>
                  <a:lnTo>
                    <a:pt x="356" y="1853"/>
                  </a:lnTo>
                  <a:lnTo>
                    <a:pt x="352" y="1862"/>
                  </a:lnTo>
                  <a:lnTo>
                    <a:pt x="345" y="1874"/>
                  </a:lnTo>
                  <a:lnTo>
                    <a:pt x="345" y="1874"/>
                  </a:lnTo>
                  <a:lnTo>
                    <a:pt x="340" y="1882"/>
                  </a:lnTo>
                  <a:lnTo>
                    <a:pt x="333" y="1889"/>
                  </a:lnTo>
                  <a:lnTo>
                    <a:pt x="326" y="1894"/>
                  </a:lnTo>
                  <a:lnTo>
                    <a:pt x="319" y="1900"/>
                  </a:lnTo>
                  <a:lnTo>
                    <a:pt x="310" y="1903"/>
                  </a:lnTo>
                  <a:lnTo>
                    <a:pt x="302" y="1905"/>
                  </a:lnTo>
                  <a:lnTo>
                    <a:pt x="294" y="1907"/>
                  </a:lnTo>
                  <a:lnTo>
                    <a:pt x="284" y="1908"/>
                  </a:lnTo>
                  <a:lnTo>
                    <a:pt x="284" y="1908"/>
                  </a:lnTo>
                  <a:lnTo>
                    <a:pt x="265" y="1907"/>
                  </a:lnTo>
                  <a:lnTo>
                    <a:pt x="247" y="1903"/>
                  </a:lnTo>
                  <a:lnTo>
                    <a:pt x="230" y="1897"/>
                  </a:lnTo>
                  <a:lnTo>
                    <a:pt x="215" y="1890"/>
                  </a:lnTo>
                  <a:lnTo>
                    <a:pt x="201" y="1880"/>
                  </a:lnTo>
                  <a:lnTo>
                    <a:pt x="188" y="1868"/>
                  </a:lnTo>
                  <a:lnTo>
                    <a:pt x="176" y="1854"/>
                  </a:lnTo>
                  <a:lnTo>
                    <a:pt x="166" y="1839"/>
                  </a:lnTo>
                  <a:lnTo>
                    <a:pt x="166" y="1839"/>
                  </a:lnTo>
                  <a:close/>
                  <a:moveTo>
                    <a:pt x="44" y="2299"/>
                  </a:moveTo>
                  <a:lnTo>
                    <a:pt x="44" y="2299"/>
                  </a:lnTo>
                  <a:lnTo>
                    <a:pt x="48" y="2252"/>
                  </a:lnTo>
                  <a:lnTo>
                    <a:pt x="48" y="2252"/>
                  </a:lnTo>
                  <a:lnTo>
                    <a:pt x="54" y="2204"/>
                  </a:lnTo>
                  <a:lnTo>
                    <a:pt x="57" y="2179"/>
                  </a:lnTo>
                  <a:lnTo>
                    <a:pt x="57" y="2154"/>
                  </a:lnTo>
                  <a:lnTo>
                    <a:pt x="57" y="2154"/>
                  </a:lnTo>
                  <a:lnTo>
                    <a:pt x="59" y="2125"/>
                  </a:lnTo>
                  <a:lnTo>
                    <a:pt x="61" y="2111"/>
                  </a:lnTo>
                  <a:lnTo>
                    <a:pt x="64" y="2097"/>
                  </a:lnTo>
                  <a:lnTo>
                    <a:pt x="68" y="2084"/>
                  </a:lnTo>
                  <a:lnTo>
                    <a:pt x="72" y="2072"/>
                  </a:lnTo>
                  <a:lnTo>
                    <a:pt x="77" y="2061"/>
                  </a:lnTo>
                  <a:lnTo>
                    <a:pt x="83" y="2050"/>
                  </a:lnTo>
                  <a:lnTo>
                    <a:pt x="90" y="2039"/>
                  </a:lnTo>
                  <a:lnTo>
                    <a:pt x="98" y="2027"/>
                  </a:lnTo>
                  <a:lnTo>
                    <a:pt x="107" y="2018"/>
                  </a:lnTo>
                  <a:lnTo>
                    <a:pt x="116" y="2009"/>
                  </a:lnTo>
                  <a:lnTo>
                    <a:pt x="126" y="2000"/>
                  </a:lnTo>
                  <a:lnTo>
                    <a:pt x="138" y="1991"/>
                  </a:lnTo>
                  <a:lnTo>
                    <a:pt x="150" y="1984"/>
                  </a:lnTo>
                  <a:lnTo>
                    <a:pt x="163" y="1978"/>
                  </a:lnTo>
                  <a:lnTo>
                    <a:pt x="163" y="1978"/>
                  </a:lnTo>
                  <a:lnTo>
                    <a:pt x="184" y="1965"/>
                  </a:lnTo>
                  <a:lnTo>
                    <a:pt x="206" y="1953"/>
                  </a:lnTo>
                  <a:lnTo>
                    <a:pt x="206" y="1953"/>
                  </a:lnTo>
                  <a:lnTo>
                    <a:pt x="209" y="1950"/>
                  </a:lnTo>
                  <a:lnTo>
                    <a:pt x="212" y="1947"/>
                  </a:lnTo>
                  <a:lnTo>
                    <a:pt x="219" y="1937"/>
                  </a:lnTo>
                  <a:lnTo>
                    <a:pt x="219" y="1937"/>
                  </a:lnTo>
                  <a:lnTo>
                    <a:pt x="241" y="1947"/>
                  </a:lnTo>
                  <a:lnTo>
                    <a:pt x="263" y="1954"/>
                  </a:lnTo>
                  <a:lnTo>
                    <a:pt x="263" y="1954"/>
                  </a:lnTo>
                  <a:lnTo>
                    <a:pt x="277" y="1957"/>
                  </a:lnTo>
                  <a:lnTo>
                    <a:pt x="290" y="1957"/>
                  </a:lnTo>
                  <a:lnTo>
                    <a:pt x="290" y="1957"/>
                  </a:lnTo>
                  <a:lnTo>
                    <a:pt x="297" y="1955"/>
                  </a:lnTo>
                  <a:lnTo>
                    <a:pt x="304" y="1954"/>
                  </a:lnTo>
                  <a:lnTo>
                    <a:pt x="316" y="1951"/>
                  </a:lnTo>
                  <a:lnTo>
                    <a:pt x="316" y="1951"/>
                  </a:lnTo>
                  <a:lnTo>
                    <a:pt x="327" y="1950"/>
                  </a:lnTo>
                  <a:lnTo>
                    <a:pt x="340" y="1950"/>
                  </a:lnTo>
                  <a:lnTo>
                    <a:pt x="351" y="1951"/>
                  </a:lnTo>
                  <a:lnTo>
                    <a:pt x="362" y="1954"/>
                  </a:lnTo>
                  <a:lnTo>
                    <a:pt x="373" y="1958"/>
                  </a:lnTo>
                  <a:lnTo>
                    <a:pt x="383" y="1962"/>
                  </a:lnTo>
                  <a:lnTo>
                    <a:pt x="394" y="1968"/>
                  </a:lnTo>
                  <a:lnTo>
                    <a:pt x="403" y="1975"/>
                  </a:lnTo>
                  <a:lnTo>
                    <a:pt x="412" y="1983"/>
                  </a:lnTo>
                  <a:lnTo>
                    <a:pt x="420" y="1991"/>
                  </a:lnTo>
                  <a:lnTo>
                    <a:pt x="427" y="2001"/>
                  </a:lnTo>
                  <a:lnTo>
                    <a:pt x="434" y="2011"/>
                  </a:lnTo>
                  <a:lnTo>
                    <a:pt x="439" y="2022"/>
                  </a:lnTo>
                  <a:lnTo>
                    <a:pt x="444" y="2033"/>
                  </a:lnTo>
                  <a:lnTo>
                    <a:pt x="448" y="2045"/>
                  </a:lnTo>
                  <a:lnTo>
                    <a:pt x="449" y="2057"/>
                  </a:lnTo>
                  <a:lnTo>
                    <a:pt x="449" y="2057"/>
                  </a:lnTo>
                  <a:lnTo>
                    <a:pt x="453" y="2101"/>
                  </a:lnTo>
                  <a:lnTo>
                    <a:pt x="456" y="2145"/>
                  </a:lnTo>
                  <a:lnTo>
                    <a:pt x="463" y="2233"/>
                  </a:lnTo>
                  <a:lnTo>
                    <a:pt x="463" y="2233"/>
                  </a:lnTo>
                  <a:lnTo>
                    <a:pt x="44" y="2299"/>
                  </a:lnTo>
                  <a:lnTo>
                    <a:pt x="44" y="2299"/>
                  </a:lnTo>
                  <a:close/>
                  <a:moveTo>
                    <a:pt x="1826" y="2180"/>
                  </a:moveTo>
                  <a:lnTo>
                    <a:pt x="1826" y="2180"/>
                  </a:lnTo>
                  <a:lnTo>
                    <a:pt x="1822" y="2140"/>
                  </a:lnTo>
                  <a:lnTo>
                    <a:pt x="1818" y="2119"/>
                  </a:lnTo>
                  <a:lnTo>
                    <a:pt x="1814" y="2098"/>
                  </a:lnTo>
                  <a:lnTo>
                    <a:pt x="1808" y="2079"/>
                  </a:lnTo>
                  <a:lnTo>
                    <a:pt x="1801" y="2059"/>
                  </a:lnTo>
                  <a:lnTo>
                    <a:pt x="1792" y="2041"/>
                  </a:lnTo>
                  <a:lnTo>
                    <a:pt x="1781" y="2023"/>
                  </a:lnTo>
                  <a:lnTo>
                    <a:pt x="1781" y="2023"/>
                  </a:lnTo>
                  <a:lnTo>
                    <a:pt x="1735" y="1965"/>
                  </a:lnTo>
                  <a:lnTo>
                    <a:pt x="1689" y="1907"/>
                  </a:lnTo>
                  <a:lnTo>
                    <a:pt x="1689" y="1907"/>
                  </a:lnTo>
                  <a:lnTo>
                    <a:pt x="1706" y="1886"/>
                  </a:lnTo>
                  <a:lnTo>
                    <a:pt x="1714" y="1875"/>
                  </a:lnTo>
                  <a:lnTo>
                    <a:pt x="1722" y="1862"/>
                  </a:lnTo>
                  <a:lnTo>
                    <a:pt x="1722" y="1862"/>
                  </a:lnTo>
                  <a:lnTo>
                    <a:pt x="1725" y="1853"/>
                  </a:lnTo>
                  <a:lnTo>
                    <a:pt x="1728" y="1843"/>
                  </a:lnTo>
                  <a:lnTo>
                    <a:pt x="1731" y="1833"/>
                  </a:lnTo>
                  <a:lnTo>
                    <a:pt x="1732" y="1821"/>
                  </a:lnTo>
                  <a:lnTo>
                    <a:pt x="1732" y="1810"/>
                  </a:lnTo>
                  <a:lnTo>
                    <a:pt x="1731" y="1797"/>
                  </a:lnTo>
                  <a:lnTo>
                    <a:pt x="1729" y="1783"/>
                  </a:lnTo>
                  <a:lnTo>
                    <a:pt x="1726" y="1771"/>
                  </a:lnTo>
                  <a:lnTo>
                    <a:pt x="1724" y="1757"/>
                  </a:lnTo>
                  <a:lnTo>
                    <a:pt x="1718" y="1745"/>
                  </a:lnTo>
                  <a:lnTo>
                    <a:pt x="1714" y="1732"/>
                  </a:lnTo>
                  <a:lnTo>
                    <a:pt x="1707" y="1720"/>
                  </a:lnTo>
                  <a:lnTo>
                    <a:pt x="1700" y="1709"/>
                  </a:lnTo>
                  <a:lnTo>
                    <a:pt x="1692" y="1697"/>
                  </a:lnTo>
                  <a:lnTo>
                    <a:pt x="1683" y="1688"/>
                  </a:lnTo>
                  <a:lnTo>
                    <a:pt x="1674" y="1679"/>
                  </a:lnTo>
                  <a:lnTo>
                    <a:pt x="1674" y="1679"/>
                  </a:lnTo>
                  <a:lnTo>
                    <a:pt x="1656" y="1667"/>
                  </a:lnTo>
                  <a:lnTo>
                    <a:pt x="1646" y="1661"/>
                  </a:lnTo>
                  <a:lnTo>
                    <a:pt x="1638" y="1657"/>
                  </a:lnTo>
                  <a:lnTo>
                    <a:pt x="1628" y="1654"/>
                  </a:lnTo>
                  <a:lnTo>
                    <a:pt x="1618" y="1652"/>
                  </a:lnTo>
                  <a:lnTo>
                    <a:pt x="1609" y="1652"/>
                  </a:lnTo>
                  <a:lnTo>
                    <a:pt x="1597" y="1653"/>
                  </a:lnTo>
                  <a:lnTo>
                    <a:pt x="1597" y="1653"/>
                  </a:lnTo>
                  <a:lnTo>
                    <a:pt x="1578" y="1656"/>
                  </a:lnTo>
                  <a:lnTo>
                    <a:pt x="1559" y="1660"/>
                  </a:lnTo>
                  <a:lnTo>
                    <a:pt x="1541" y="1666"/>
                  </a:lnTo>
                  <a:lnTo>
                    <a:pt x="1523" y="1673"/>
                  </a:lnTo>
                  <a:lnTo>
                    <a:pt x="1523" y="1673"/>
                  </a:lnTo>
                  <a:lnTo>
                    <a:pt x="1507" y="1682"/>
                  </a:lnTo>
                  <a:lnTo>
                    <a:pt x="1493" y="1692"/>
                  </a:lnTo>
                  <a:lnTo>
                    <a:pt x="1466" y="1717"/>
                  </a:lnTo>
                  <a:lnTo>
                    <a:pt x="1466" y="1717"/>
                  </a:lnTo>
                  <a:lnTo>
                    <a:pt x="1459" y="1724"/>
                  </a:lnTo>
                  <a:lnTo>
                    <a:pt x="1452" y="1732"/>
                  </a:lnTo>
                  <a:lnTo>
                    <a:pt x="1446" y="1742"/>
                  </a:lnTo>
                  <a:lnTo>
                    <a:pt x="1442" y="1752"/>
                  </a:lnTo>
                  <a:lnTo>
                    <a:pt x="1438" y="1763"/>
                  </a:lnTo>
                  <a:lnTo>
                    <a:pt x="1434" y="1774"/>
                  </a:lnTo>
                  <a:lnTo>
                    <a:pt x="1432" y="1785"/>
                  </a:lnTo>
                  <a:lnTo>
                    <a:pt x="1430" y="1796"/>
                  </a:lnTo>
                  <a:lnTo>
                    <a:pt x="1430" y="1808"/>
                  </a:lnTo>
                  <a:lnTo>
                    <a:pt x="1430" y="1819"/>
                  </a:lnTo>
                  <a:lnTo>
                    <a:pt x="1431" y="1832"/>
                  </a:lnTo>
                  <a:lnTo>
                    <a:pt x="1432" y="1843"/>
                  </a:lnTo>
                  <a:lnTo>
                    <a:pt x="1435" y="1853"/>
                  </a:lnTo>
                  <a:lnTo>
                    <a:pt x="1439" y="1864"/>
                  </a:lnTo>
                  <a:lnTo>
                    <a:pt x="1444" y="1872"/>
                  </a:lnTo>
                  <a:lnTo>
                    <a:pt x="1449" y="1882"/>
                  </a:lnTo>
                  <a:lnTo>
                    <a:pt x="1449" y="1882"/>
                  </a:lnTo>
                  <a:lnTo>
                    <a:pt x="1456" y="1890"/>
                  </a:lnTo>
                  <a:lnTo>
                    <a:pt x="1464" y="1899"/>
                  </a:lnTo>
                  <a:lnTo>
                    <a:pt x="1482" y="1915"/>
                  </a:lnTo>
                  <a:lnTo>
                    <a:pt x="1482" y="1915"/>
                  </a:lnTo>
                  <a:lnTo>
                    <a:pt x="1452" y="1933"/>
                  </a:lnTo>
                  <a:lnTo>
                    <a:pt x="1423" y="1951"/>
                  </a:lnTo>
                  <a:lnTo>
                    <a:pt x="1423" y="1951"/>
                  </a:lnTo>
                  <a:lnTo>
                    <a:pt x="1413" y="1960"/>
                  </a:lnTo>
                  <a:lnTo>
                    <a:pt x="1409" y="1964"/>
                  </a:lnTo>
                  <a:lnTo>
                    <a:pt x="1409" y="1968"/>
                  </a:lnTo>
                  <a:lnTo>
                    <a:pt x="1409" y="1968"/>
                  </a:lnTo>
                  <a:lnTo>
                    <a:pt x="1410" y="1973"/>
                  </a:lnTo>
                  <a:lnTo>
                    <a:pt x="1410" y="1979"/>
                  </a:lnTo>
                  <a:lnTo>
                    <a:pt x="1409" y="1983"/>
                  </a:lnTo>
                  <a:lnTo>
                    <a:pt x="1406" y="1987"/>
                  </a:lnTo>
                  <a:lnTo>
                    <a:pt x="1399" y="1994"/>
                  </a:lnTo>
                  <a:lnTo>
                    <a:pt x="1392" y="2001"/>
                  </a:lnTo>
                  <a:lnTo>
                    <a:pt x="1392" y="2001"/>
                  </a:lnTo>
                  <a:lnTo>
                    <a:pt x="1385" y="2011"/>
                  </a:lnTo>
                  <a:lnTo>
                    <a:pt x="1380" y="2022"/>
                  </a:lnTo>
                  <a:lnTo>
                    <a:pt x="1370" y="2044"/>
                  </a:lnTo>
                  <a:lnTo>
                    <a:pt x="1370" y="2044"/>
                  </a:lnTo>
                  <a:lnTo>
                    <a:pt x="1367" y="2054"/>
                  </a:lnTo>
                  <a:lnTo>
                    <a:pt x="1366" y="2065"/>
                  </a:lnTo>
                  <a:lnTo>
                    <a:pt x="1362" y="2084"/>
                  </a:lnTo>
                  <a:lnTo>
                    <a:pt x="1362" y="2084"/>
                  </a:lnTo>
                  <a:lnTo>
                    <a:pt x="1349" y="2144"/>
                  </a:lnTo>
                  <a:lnTo>
                    <a:pt x="1345" y="2173"/>
                  </a:lnTo>
                  <a:lnTo>
                    <a:pt x="1341" y="2202"/>
                  </a:lnTo>
                  <a:lnTo>
                    <a:pt x="1338" y="2233"/>
                  </a:lnTo>
                  <a:lnTo>
                    <a:pt x="1337" y="2262"/>
                  </a:lnTo>
                  <a:lnTo>
                    <a:pt x="1335" y="2291"/>
                  </a:lnTo>
                  <a:lnTo>
                    <a:pt x="1335" y="2321"/>
                  </a:lnTo>
                  <a:lnTo>
                    <a:pt x="1335" y="2321"/>
                  </a:lnTo>
                  <a:lnTo>
                    <a:pt x="1337" y="2331"/>
                  </a:lnTo>
                  <a:lnTo>
                    <a:pt x="1340" y="2339"/>
                  </a:lnTo>
                  <a:lnTo>
                    <a:pt x="1344" y="2345"/>
                  </a:lnTo>
                  <a:lnTo>
                    <a:pt x="1348" y="2349"/>
                  </a:lnTo>
                  <a:lnTo>
                    <a:pt x="1355" y="2352"/>
                  </a:lnTo>
                  <a:lnTo>
                    <a:pt x="1362" y="2352"/>
                  </a:lnTo>
                  <a:lnTo>
                    <a:pt x="1370" y="2351"/>
                  </a:lnTo>
                  <a:lnTo>
                    <a:pt x="1380" y="2346"/>
                  </a:lnTo>
                  <a:lnTo>
                    <a:pt x="1380" y="2346"/>
                  </a:lnTo>
                  <a:lnTo>
                    <a:pt x="1392" y="2341"/>
                  </a:lnTo>
                  <a:lnTo>
                    <a:pt x="1406" y="2338"/>
                  </a:lnTo>
                  <a:lnTo>
                    <a:pt x="1406" y="2338"/>
                  </a:lnTo>
                  <a:lnTo>
                    <a:pt x="1622" y="2309"/>
                  </a:lnTo>
                  <a:lnTo>
                    <a:pt x="1622" y="2309"/>
                  </a:lnTo>
                  <a:lnTo>
                    <a:pt x="1701" y="2298"/>
                  </a:lnTo>
                  <a:lnTo>
                    <a:pt x="1782" y="2285"/>
                  </a:lnTo>
                  <a:lnTo>
                    <a:pt x="1782" y="2285"/>
                  </a:lnTo>
                  <a:lnTo>
                    <a:pt x="1786" y="2294"/>
                  </a:lnTo>
                  <a:lnTo>
                    <a:pt x="1787" y="2298"/>
                  </a:lnTo>
                  <a:lnTo>
                    <a:pt x="1790" y="2301"/>
                  </a:lnTo>
                  <a:lnTo>
                    <a:pt x="1790" y="2301"/>
                  </a:lnTo>
                  <a:lnTo>
                    <a:pt x="1801" y="2308"/>
                  </a:lnTo>
                  <a:lnTo>
                    <a:pt x="1807" y="2309"/>
                  </a:lnTo>
                  <a:lnTo>
                    <a:pt x="1812" y="2309"/>
                  </a:lnTo>
                  <a:lnTo>
                    <a:pt x="1812" y="2309"/>
                  </a:lnTo>
                  <a:lnTo>
                    <a:pt x="1818" y="2306"/>
                  </a:lnTo>
                  <a:lnTo>
                    <a:pt x="1822" y="2301"/>
                  </a:lnTo>
                  <a:lnTo>
                    <a:pt x="1825" y="2295"/>
                  </a:lnTo>
                  <a:lnTo>
                    <a:pt x="1826" y="2290"/>
                  </a:lnTo>
                  <a:lnTo>
                    <a:pt x="1826" y="2290"/>
                  </a:lnTo>
                  <a:lnTo>
                    <a:pt x="1828" y="2235"/>
                  </a:lnTo>
                  <a:lnTo>
                    <a:pt x="1828" y="2208"/>
                  </a:lnTo>
                  <a:lnTo>
                    <a:pt x="1826" y="2180"/>
                  </a:lnTo>
                  <a:lnTo>
                    <a:pt x="1826" y="2180"/>
                  </a:lnTo>
                  <a:close/>
                  <a:moveTo>
                    <a:pt x="1489" y="1753"/>
                  </a:moveTo>
                  <a:lnTo>
                    <a:pt x="1489" y="1753"/>
                  </a:lnTo>
                  <a:lnTo>
                    <a:pt x="1500" y="1742"/>
                  </a:lnTo>
                  <a:lnTo>
                    <a:pt x="1513" y="1732"/>
                  </a:lnTo>
                  <a:lnTo>
                    <a:pt x="1536" y="1711"/>
                  </a:lnTo>
                  <a:lnTo>
                    <a:pt x="1536" y="1711"/>
                  </a:lnTo>
                  <a:lnTo>
                    <a:pt x="1543" y="1707"/>
                  </a:lnTo>
                  <a:lnTo>
                    <a:pt x="1549" y="1706"/>
                  </a:lnTo>
                  <a:lnTo>
                    <a:pt x="1556" y="1706"/>
                  </a:lnTo>
                  <a:lnTo>
                    <a:pt x="1563" y="1706"/>
                  </a:lnTo>
                  <a:lnTo>
                    <a:pt x="1577" y="1709"/>
                  </a:lnTo>
                  <a:lnTo>
                    <a:pt x="1582" y="1709"/>
                  </a:lnTo>
                  <a:lnTo>
                    <a:pt x="1589" y="1707"/>
                  </a:lnTo>
                  <a:lnTo>
                    <a:pt x="1589" y="1707"/>
                  </a:lnTo>
                  <a:lnTo>
                    <a:pt x="1616" y="1703"/>
                  </a:lnTo>
                  <a:lnTo>
                    <a:pt x="1616" y="1703"/>
                  </a:lnTo>
                  <a:lnTo>
                    <a:pt x="1617" y="1696"/>
                  </a:lnTo>
                  <a:lnTo>
                    <a:pt x="1617" y="1696"/>
                  </a:lnTo>
                  <a:lnTo>
                    <a:pt x="1629" y="1702"/>
                  </a:lnTo>
                  <a:lnTo>
                    <a:pt x="1642" y="1710"/>
                  </a:lnTo>
                  <a:lnTo>
                    <a:pt x="1654" y="1721"/>
                  </a:lnTo>
                  <a:lnTo>
                    <a:pt x="1664" y="1735"/>
                  </a:lnTo>
                  <a:lnTo>
                    <a:pt x="1672" y="1749"/>
                  </a:lnTo>
                  <a:lnTo>
                    <a:pt x="1681" y="1765"/>
                  </a:lnTo>
                  <a:lnTo>
                    <a:pt x="1685" y="1782"/>
                  </a:lnTo>
                  <a:lnTo>
                    <a:pt x="1688" y="1799"/>
                  </a:lnTo>
                  <a:lnTo>
                    <a:pt x="1688" y="1799"/>
                  </a:lnTo>
                  <a:lnTo>
                    <a:pt x="1689" y="1814"/>
                  </a:lnTo>
                  <a:lnTo>
                    <a:pt x="1688" y="1829"/>
                  </a:lnTo>
                  <a:lnTo>
                    <a:pt x="1683" y="1842"/>
                  </a:lnTo>
                  <a:lnTo>
                    <a:pt x="1677" y="1854"/>
                  </a:lnTo>
                  <a:lnTo>
                    <a:pt x="1670" y="1864"/>
                  </a:lnTo>
                  <a:lnTo>
                    <a:pt x="1660" y="1875"/>
                  </a:lnTo>
                  <a:lnTo>
                    <a:pt x="1649" y="1883"/>
                  </a:lnTo>
                  <a:lnTo>
                    <a:pt x="1638" y="1893"/>
                  </a:lnTo>
                  <a:lnTo>
                    <a:pt x="1638" y="1893"/>
                  </a:lnTo>
                  <a:lnTo>
                    <a:pt x="1634" y="1894"/>
                  </a:lnTo>
                  <a:lnTo>
                    <a:pt x="1629" y="1896"/>
                  </a:lnTo>
                  <a:lnTo>
                    <a:pt x="1629" y="1896"/>
                  </a:lnTo>
                  <a:lnTo>
                    <a:pt x="1595" y="1899"/>
                  </a:lnTo>
                  <a:lnTo>
                    <a:pt x="1578" y="1899"/>
                  </a:lnTo>
                  <a:lnTo>
                    <a:pt x="1561" y="1897"/>
                  </a:lnTo>
                  <a:lnTo>
                    <a:pt x="1545" y="1894"/>
                  </a:lnTo>
                  <a:lnTo>
                    <a:pt x="1528" y="1890"/>
                  </a:lnTo>
                  <a:lnTo>
                    <a:pt x="1513" y="1882"/>
                  </a:lnTo>
                  <a:lnTo>
                    <a:pt x="1498" y="1872"/>
                  </a:lnTo>
                  <a:lnTo>
                    <a:pt x="1498" y="1872"/>
                  </a:lnTo>
                  <a:lnTo>
                    <a:pt x="1492" y="1868"/>
                  </a:lnTo>
                  <a:lnTo>
                    <a:pt x="1487" y="1862"/>
                  </a:lnTo>
                  <a:lnTo>
                    <a:pt x="1482" y="1856"/>
                  </a:lnTo>
                  <a:lnTo>
                    <a:pt x="1480" y="1849"/>
                  </a:lnTo>
                  <a:lnTo>
                    <a:pt x="1474" y="1832"/>
                  </a:lnTo>
                  <a:lnTo>
                    <a:pt x="1471" y="1814"/>
                  </a:lnTo>
                  <a:lnTo>
                    <a:pt x="1471" y="1796"/>
                  </a:lnTo>
                  <a:lnTo>
                    <a:pt x="1474" y="1779"/>
                  </a:lnTo>
                  <a:lnTo>
                    <a:pt x="1477" y="1772"/>
                  </a:lnTo>
                  <a:lnTo>
                    <a:pt x="1481" y="1764"/>
                  </a:lnTo>
                  <a:lnTo>
                    <a:pt x="1484" y="1758"/>
                  </a:lnTo>
                  <a:lnTo>
                    <a:pt x="1489" y="1753"/>
                  </a:lnTo>
                  <a:lnTo>
                    <a:pt x="1489" y="1753"/>
                  </a:lnTo>
                  <a:close/>
                  <a:moveTo>
                    <a:pt x="1768" y="2245"/>
                  </a:moveTo>
                  <a:lnTo>
                    <a:pt x="1768" y="2245"/>
                  </a:lnTo>
                  <a:lnTo>
                    <a:pt x="1671" y="2258"/>
                  </a:lnTo>
                  <a:lnTo>
                    <a:pt x="1671" y="2258"/>
                  </a:lnTo>
                  <a:lnTo>
                    <a:pt x="1480" y="2284"/>
                  </a:lnTo>
                  <a:lnTo>
                    <a:pt x="1480" y="2284"/>
                  </a:lnTo>
                  <a:lnTo>
                    <a:pt x="1374" y="2299"/>
                  </a:lnTo>
                  <a:lnTo>
                    <a:pt x="1374" y="2299"/>
                  </a:lnTo>
                  <a:lnTo>
                    <a:pt x="1383" y="2222"/>
                  </a:lnTo>
                  <a:lnTo>
                    <a:pt x="1392" y="2149"/>
                  </a:lnTo>
                  <a:lnTo>
                    <a:pt x="1392" y="2149"/>
                  </a:lnTo>
                  <a:lnTo>
                    <a:pt x="1399" y="2107"/>
                  </a:lnTo>
                  <a:lnTo>
                    <a:pt x="1407" y="2065"/>
                  </a:lnTo>
                  <a:lnTo>
                    <a:pt x="1407" y="2065"/>
                  </a:lnTo>
                  <a:lnTo>
                    <a:pt x="1413" y="2045"/>
                  </a:lnTo>
                  <a:lnTo>
                    <a:pt x="1420" y="2029"/>
                  </a:lnTo>
                  <a:lnTo>
                    <a:pt x="1430" y="2014"/>
                  </a:lnTo>
                  <a:lnTo>
                    <a:pt x="1441" y="2000"/>
                  </a:lnTo>
                  <a:lnTo>
                    <a:pt x="1455" y="1987"/>
                  </a:lnTo>
                  <a:lnTo>
                    <a:pt x="1469" y="1975"/>
                  </a:lnTo>
                  <a:lnTo>
                    <a:pt x="1482" y="1964"/>
                  </a:lnTo>
                  <a:lnTo>
                    <a:pt x="1499" y="1953"/>
                  </a:lnTo>
                  <a:lnTo>
                    <a:pt x="1499" y="1953"/>
                  </a:lnTo>
                  <a:lnTo>
                    <a:pt x="1511" y="1946"/>
                  </a:lnTo>
                  <a:lnTo>
                    <a:pt x="1527" y="1942"/>
                  </a:lnTo>
                  <a:lnTo>
                    <a:pt x="1541" y="1940"/>
                  </a:lnTo>
                  <a:lnTo>
                    <a:pt x="1557" y="1943"/>
                  </a:lnTo>
                  <a:lnTo>
                    <a:pt x="1557" y="1943"/>
                  </a:lnTo>
                  <a:lnTo>
                    <a:pt x="1577" y="1944"/>
                  </a:lnTo>
                  <a:lnTo>
                    <a:pt x="1596" y="1943"/>
                  </a:lnTo>
                  <a:lnTo>
                    <a:pt x="1616" y="1942"/>
                  </a:lnTo>
                  <a:lnTo>
                    <a:pt x="1635" y="1940"/>
                  </a:lnTo>
                  <a:lnTo>
                    <a:pt x="1635" y="1940"/>
                  </a:lnTo>
                  <a:lnTo>
                    <a:pt x="1649" y="1942"/>
                  </a:lnTo>
                  <a:lnTo>
                    <a:pt x="1656" y="1943"/>
                  </a:lnTo>
                  <a:lnTo>
                    <a:pt x="1661" y="1946"/>
                  </a:lnTo>
                  <a:lnTo>
                    <a:pt x="1661" y="1946"/>
                  </a:lnTo>
                  <a:lnTo>
                    <a:pt x="1695" y="1979"/>
                  </a:lnTo>
                  <a:lnTo>
                    <a:pt x="1710" y="1997"/>
                  </a:lnTo>
                  <a:lnTo>
                    <a:pt x="1725" y="2015"/>
                  </a:lnTo>
                  <a:lnTo>
                    <a:pt x="1739" y="2034"/>
                  </a:lnTo>
                  <a:lnTo>
                    <a:pt x="1750" y="2054"/>
                  </a:lnTo>
                  <a:lnTo>
                    <a:pt x="1760" y="2075"/>
                  </a:lnTo>
                  <a:lnTo>
                    <a:pt x="1768" y="2098"/>
                  </a:lnTo>
                  <a:lnTo>
                    <a:pt x="1768" y="2098"/>
                  </a:lnTo>
                  <a:lnTo>
                    <a:pt x="1772" y="2113"/>
                  </a:lnTo>
                  <a:lnTo>
                    <a:pt x="1775" y="2130"/>
                  </a:lnTo>
                  <a:lnTo>
                    <a:pt x="1779" y="2162"/>
                  </a:lnTo>
                  <a:lnTo>
                    <a:pt x="1783" y="2195"/>
                  </a:lnTo>
                  <a:lnTo>
                    <a:pt x="1786" y="2229"/>
                  </a:lnTo>
                  <a:lnTo>
                    <a:pt x="1786" y="2229"/>
                  </a:lnTo>
                  <a:lnTo>
                    <a:pt x="1786" y="2233"/>
                  </a:lnTo>
                  <a:lnTo>
                    <a:pt x="1786" y="2237"/>
                  </a:lnTo>
                  <a:lnTo>
                    <a:pt x="1783" y="2240"/>
                  </a:lnTo>
                  <a:lnTo>
                    <a:pt x="1782" y="2242"/>
                  </a:lnTo>
                  <a:lnTo>
                    <a:pt x="1775" y="2244"/>
                  </a:lnTo>
                  <a:lnTo>
                    <a:pt x="1768" y="2245"/>
                  </a:lnTo>
                  <a:lnTo>
                    <a:pt x="1768" y="2245"/>
                  </a:lnTo>
                  <a:close/>
                  <a:moveTo>
                    <a:pt x="1489" y="1567"/>
                  </a:moveTo>
                  <a:lnTo>
                    <a:pt x="1489" y="1567"/>
                  </a:lnTo>
                  <a:lnTo>
                    <a:pt x="1495" y="1574"/>
                  </a:lnTo>
                  <a:lnTo>
                    <a:pt x="1502" y="1580"/>
                  </a:lnTo>
                  <a:lnTo>
                    <a:pt x="1509" y="1584"/>
                  </a:lnTo>
                  <a:lnTo>
                    <a:pt x="1517" y="1588"/>
                  </a:lnTo>
                  <a:lnTo>
                    <a:pt x="1517" y="1588"/>
                  </a:lnTo>
                  <a:lnTo>
                    <a:pt x="1523" y="1588"/>
                  </a:lnTo>
                  <a:lnTo>
                    <a:pt x="1528" y="1585"/>
                  </a:lnTo>
                  <a:lnTo>
                    <a:pt x="1535" y="1582"/>
                  </a:lnTo>
                  <a:lnTo>
                    <a:pt x="1539" y="1578"/>
                  </a:lnTo>
                  <a:lnTo>
                    <a:pt x="1539" y="1578"/>
                  </a:lnTo>
                  <a:lnTo>
                    <a:pt x="1541" y="1573"/>
                  </a:lnTo>
                  <a:lnTo>
                    <a:pt x="1541" y="1566"/>
                  </a:lnTo>
                  <a:lnTo>
                    <a:pt x="1539" y="1560"/>
                  </a:lnTo>
                  <a:lnTo>
                    <a:pt x="1536" y="1555"/>
                  </a:lnTo>
                  <a:lnTo>
                    <a:pt x="1536" y="1555"/>
                  </a:lnTo>
                  <a:lnTo>
                    <a:pt x="1496" y="1499"/>
                  </a:lnTo>
                  <a:lnTo>
                    <a:pt x="1453" y="1447"/>
                  </a:lnTo>
                  <a:lnTo>
                    <a:pt x="1453" y="1447"/>
                  </a:lnTo>
                  <a:lnTo>
                    <a:pt x="1351" y="1316"/>
                  </a:lnTo>
                  <a:lnTo>
                    <a:pt x="1351" y="1316"/>
                  </a:lnTo>
                  <a:lnTo>
                    <a:pt x="1324" y="1287"/>
                  </a:lnTo>
                  <a:lnTo>
                    <a:pt x="1312" y="1272"/>
                  </a:lnTo>
                  <a:lnTo>
                    <a:pt x="1301" y="1255"/>
                  </a:lnTo>
                  <a:lnTo>
                    <a:pt x="1301" y="1255"/>
                  </a:lnTo>
                  <a:lnTo>
                    <a:pt x="1285" y="1234"/>
                  </a:lnTo>
                  <a:lnTo>
                    <a:pt x="1269" y="1214"/>
                  </a:lnTo>
                  <a:lnTo>
                    <a:pt x="1252" y="1196"/>
                  </a:lnTo>
                  <a:lnTo>
                    <a:pt x="1234" y="1178"/>
                  </a:lnTo>
                  <a:lnTo>
                    <a:pt x="1215" y="1159"/>
                  </a:lnTo>
                  <a:lnTo>
                    <a:pt x="1195" y="1144"/>
                  </a:lnTo>
                  <a:lnTo>
                    <a:pt x="1174" y="1129"/>
                  </a:lnTo>
                  <a:lnTo>
                    <a:pt x="1152" y="1115"/>
                  </a:lnTo>
                  <a:lnTo>
                    <a:pt x="1152" y="1115"/>
                  </a:lnTo>
                  <a:lnTo>
                    <a:pt x="1127" y="1100"/>
                  </a:lnTo>
                  <a:lnTo>
                    <a:pt x="1104" y="1080"/>
                  </a:lnTo>
                  <a:lnTo>
                    <a:pt x="1082" y="1061"/>
                  </a:lnTo>
                  <a:lnTo>
                    <a:pt x="1061" y="1039"/>
                  </a:lnTo>
                  <a:lnTo>
                    <a:pt x="1061" y="1039"/>
                  </a:lnTo>
                  <a:lnTo>
                    <a:pt x="1030" y="1001"/>
                  </a:lnTo>
                  <a:lnTo>
                    <a:pt x="1000" y="964"/>
                  </a:lnTo>
                  <a:lnTo>
                    <a:pt x="983" y="946"/>
                  </a:lnTo>
                  <a:lnTo>
                    <a:pt x="968" y="928"/>
                  </a:lnTo>
                  <a:lnTo>
                    <a:pt x="950" y="911"/>
                  </a:lnTo>
                  <a:lnTo>
                    <a:pt x="930" y="896"/>
                  </a:lnTo>
                  <a:lnTo>
                    <a:pt x="930" y="896"/>
                  </a:lnTo>
                  <a:lnTo>
                    <a:pt x="925" y="889"/>
                  </a:lnTo>
                  <a:lnTo>
                    <a:pt x="921" y="881"/>
                  </a:lnTo>
                  <a:lnTo>
                    <a:pt x="917" y="872"/>
                  </a:lnTo>
                  <a:lnTo>
                    <a:pt x="914" y="864"/>
                  </a:lnTo>
                  <a:lnTo>
                    <a:pt x="914" y="864"/>
                  </a:lnTo>
                  <a:lnTo>
                    <a:pt x="911" y="857"/>
                  </a:lnTo>
                  <a:lnTo>
                    <a:pt x="907" y="853"/>
                  </a:lnTo>
                  <a:lnTo>
                    <a:pt x="901" y="850"/>
                  </a:lnTo>
                  <a:lnTo>
                    <a:pt x="897" y="849"/>
                  </a:lnTo>
                  <a:lnTo>
                    <a:pt x="886" y="849"/>
                  </a:lnTo>
                  <a:lnTo>
                    <a:pt x="880" y="849"/>
                  </a:lnTo>
                  <a:lnTo>
                    <a:pt x="875" y="846"/>
                  </a:lnTo>
                  <a:lnTo>
                    <a:pt x="875" y="846"/>
                  </a:lnTo>
                  <a:lnTo>
                    <a:pt x="871" y="846"/>
                  </a:lnTo>
                  <a:lnTo>
                    <a:pt x="867" y="846"/>
                  </a:lnTo>
                  <a:lnTo>
                    <a:pt x="857" y="850"/>
                  </a:lnTo>
                  <a:lnTo>
                    <a:pt x="857" y="850"/>
                  </a:lnTo>
                  <a:lnTo>
                    <a:pt x="856" y="853"/>
                  </a:lnTo>
                  <a:lnTo>
                    <a:pt x="856" y="856"/>
                  </a:lnTo>
                  <a:lnTo>
                    <a:pt x="856" y="864"/>
                  </a:lnTo>
                  <a:lnTo>
                    <a:pt x="856" y="864"/>
                  </a:lnTo>
                  <a:lnTo>
                    <a:pt x="854" y="872"/>
                  </a:lnTo>
                  <a:lnTo>
                    <a:pt x="853" y="877"/>
                  </a:lnTo>
                  <a:lnTo>
                    <a:pt x="851" y="881"/>
                  </a:lnTo>
                  <a:lnTo>
                    <a:pt x="851" y="881"/>
                  </a:lnTo>
                  <a:lnTo>
                    <a:pt x="839" y="900"/>
                  </a:lnTo>
                  <a:lnTo>
                    <a:pt x="833" y="910"/>
                  </a:lnTo>
                  <a:lnTo>
                    <a:pt x="828" y="920"/>
                  </a:lnTo>
                  <a:lnTo>
                    <a:pt x="828" y="920"/>
                  </a:lnTo>
                  <a:lnTo>
                    <a:pt x="811" y="952"/>
                  </a:lnTo>
                  <a:lnTo>
                    <a:pt x="792" y="981"/>
                  </a:lnTo>
                  <a:lnTo>
                    <a:pt x="772" y="1010"/>
                  </a:lnTo>
                  <a:lnTo>
                    <a:pt x="751" y="1037"/>
                  </a:lnTo>
                  <a:lnTo>
                    <a:pt x="729" y="1065"/>
                  </a:lnTo>
                  <a:lnTo>
                    <a:pt x="706" y="1090"/>
                  </a:lnTo>
                  <a:lnTo>
                    <a:pt x="657" y="1141"/>
                  </a:lnTo>
                  <a:lnTo>
                    <a:pt x="657" y="1141"/>
                  </a:lnTo>
                  <a:lnTo>
                    <a:pt x="624" y="1176"/>
                  </a:lnTo>
                  <a:lnTo>
                    <a:pt x="592" y="1211"/>
                  </a:lnTo>
                  <a:lnTo>
                    <a:pt x="560" y="1247"/>
                  </a:lnTo>
                  <a:lnTo>
                    <a:pt x="530" y="1283"/>
                  </a:lnTo>
                  <a:lnTo>
                    <a:pt x="499" y="1320"/>
                  </a:lnTo>
                  <a:lnTo>
                    <a:pt x="470" y="1358"/>
                  </a:lnTo>
                  <a:lnTo>
                    <a:pt x="441" y="1397"/>
                  </a:lnTo>
                  <a:lnTo>
                    <a:pt x="413" y="1435"/>
                  </a:lnTo>
                  <a:lnTo>
                    <a:pt x="413" y="1435"/>
                  </a:lnTo>
                  <a:lnTo>
                    <a:pt x="383" y="1477"/>
                  </a:lnTo>
                  <a:lnTo>
                    <a:pt x="352" y="1521"/>
                  </a:lnTo>
                  <a:lnTo>
                    <a:pt x="352" y="1521"/>
                  </a:lnTo>
                  <a:lnTo>
                    <a:pt x="349" y="1528"/>
                  </a:lnTo>
                  <a:lnTo>
                    <a:pt x="347" y="1537"/>
                  </a:lnTo>
                  <a:lnTo>
                    <a:pt x="347" y="1545"/>
                  </a:lnTo>
                  <a:lnTo>
                    <a:pt x="347" y="1552"/>
                  </a:lnTo>
                  <a:lnTo>
                    <a:pt x="347" y="1552"/>
                  </a:lnTo>
                  <a:lnTo>
                    <a:pt x="351" y="1557"/>
                  </a:lnTo>
                  <a:lnTo>
                    <a:pt x="355" y="1563"/>
                  </a:lnTo>
                  <a:lnTo>
                    <a:pt x="362" y="1569"/>
                  </a:lnTo>
                  <a:lnTo>
                    <a:pt x="369" y="1570"/>
                  </a:lnTo>
                  <a:lnTo>
                    <a:pt x="369" y="1570"/>
                  </a:lnTo>
                  <a:lnTo>
                    <a:pt x="370" y="1570"/>
                  </a:lnTo>
                  <a:lnTo>
                    <a:pt x="373" y="1569"/>
                  </a:lnTo>
                  <a:lnTo>
                    <a:pt x="378" y="1566"/>
                  </a:lnTo>
                  <a:lnTo>
                    <a:pt x="388" y="1555"/>
                  </a:lnTo>
                  <a:lnTo>
                    <a:pt x="388" y="1555"/>
                  </a:lnTo>
                  <a:lnTo>
                    <a:pt x="392" y="1549"/>
                  </a:lnTo>
                  <a:lnTo>
                    <a:pt x="395" y="1544"/>
                  </a:lnTo>
                  <a:lnTo>
                    <a:pt x="401" y="1534"/>
                  </a:lnTo>
                  <a:lnTo>
                    <a:pt x="401" y="1534"/>
                  </a:lnTo>
                  <a:lnTo>
                    <a:pt x="416" y="1510"/>
                  </a:lnTo>
                  <a:lnTo>
                    <a:pt x="431" y="1487"/>
                  </a:lnTo>
                  <a:lnTo>
                    <a:pt x="431" y="1487"/>
                  </a:lnTo>
                  <a:lnTo>
                    <a:pt x="512" y="1379"/>
                  </a:lnTo>
                  <a:lnTo>
                    <a:pt x="552" y="1324"/>
                  </a:lnTo>
                  <a:lnTo>
                    <a:pt x="593" y="1272"/>
                  </a:lnTo>
                  <a:lnTo>
                    <a:pt x="593" y="1272"/>
                  </a:lnTo>
                  <a:lnTo>
                    <a:pt x="629" y="1230"/>
                  </a:lnTo>
                  <a:lnTo>
                    <a:pt x="667" y="1190"/>
                  </a:lnTo>
                  <a:lnTo>
                    <a:pt x="704" y="1151"/>
                  </a:lnTo>
                  <a:lnTo>
                    <a:pt x="742" y="1111"/>
                  </a:lnTo>
                  <a:lnTo>
                    <a:pt x="742" y="1111"/>
                  </a:lnTo>
                  <a:lnTo>
                    <a:pt x="775" y="1075"/>
                  </a:lnTo>
                  <a:lnTo>
                    <a:pt x="806" y="1036"/>
                  </a:lnTo>
                  <a:lnTo>
                    <a:pt x="819" y="1017"/>
                  </a:lnTo>
                  <a:lnTo>
                    <a:pt x="833" y="996"/>
                  </a:lnTo>
                  <a:lnTo>
                    <a:pt x="846" y="975"/>
                  </a:lnTo>
                  <a:lnTo>
                    <a:pt x="858" y="953"/>
                  </a:lnTo>
                  <a:lnTo>
                    <a:pt x="858" y="953"/>
                  </a:lnTo>
                  <a:lnTo>
                    <a:pt x="871" y="931"/>
                  </a:lnTo>
                  <a:lnTo>
                    <a:pt x="886" y="907"/>
                  </a:lnTo>
                  <a:lnTo>
                    <a:pt x="886" y="907"/>
                  </a:lnTo>
                  <a:lnTo>
                    <a:pt x="948" y="974"/>
                  </a:lnTo>
                  <a:lnTo>
                    <a:pt x="978" y="1007"/>
                  </a:lnTo>
                  <a:lnTo>
                    <a:pt x="1007" y="1040"/>
                  </a:lnTo>
                  <a:lnTo>
                    <a:pt x="1007" y="1040"/>
                  </a:lnTo>
                  <a:lnTo>
                    <a:pt x="1037" y="1075"/>
                  </a:lnTo>
                  <a:lnTo>
                    <a:pt x="1052" y="1092"/>
                  </a:lnTo>
                  <a:lnTo>
                    <a:pt x="1069" y="1107"/>
                  </a:lnTo>
                  <a:lnTo>
                    <a:pt x="1086" y="1122"/>
                  </a:lnTo>
                  <a:lnTo>
                    <a:pt x="1104" y="1136"/>
                  </a:lnTo>
                  <a:lnTo>
                    <a:pt x="1122" y="1148"/>
                  </a:lnTo>
                  <a:lnTo>
                    <a:pt x="1143" y="1161"/>
                  </a:lnTo>
                  <a:lnTo>
                    <a:pt x="1143" y="1161"/>
                  </a:lnTo>
                  <a:lnTo>
                    <a:pt x="1156" y="1169"/>
                  </a:lnTo>
                  <a:lnTo>
                    <a:pt x="1170" y="1179"/>
                  </a:lnTo>
                  <a:lnTo>
                    <a:pt x="1183" y="1190"/>
                  </a:lnTo>
                  <a:lnTo>
                    <a:pt x="1194" y="1201"/>
                  </a:lnTo>
                  <a:lnTo>
                    <a:pt x="1194" y="1201"/>
                  </a:lnTo>
                  <a:lnTo>
                    <a:pt x="1215" y="1223"/>
                  </a:lnTo>
                  <a:lnTo>
                    <a:pt x="1233" y="1245"/>
                  </a:lnTo>
                  <a:lnTo>
                    <a:pt x="1272" y="1290"/>
                  </a:lnTo>
                  <a:lnTo>
                    <a:pt x="1272" y="1290"/>
                  </a:lnTo>
                  <a:lnTo>
                    <a:pt x="1317" y="1343"/>
                  </a:lnTo>
                  <a:lnTo>
                    <a:pt x="1341" y="1367"/>
                  </a:lnTo>
                  <a:lnTo>
                    <a:pt x="1363" y="1395"/>
                  </a:lnTo>
                  <a:lnTo>
                    <a:pt x="1363" y="1395"/>
                  </a:lnTo>
                  <a:lnTo>
                    <a:pt x="1395" y="1438"/>
                  </a:lnTo>
                  <a:lnTo>
                    <a:pt x="1427" y="1481"/>
                  </a:lnTo>
                  <a:lnTo>
                    <a:pt x="1489" y="1567"/>
                  </a:lnTo>
                  <a:lnTo>
                    <a:pt x="1489" y="1567"/>
                  </a:lnTo>
                  <a:close/>
                  <a:moveTo>
                    <a:pt x="815" y="436"/>
                  </a:moveTo>
                  <a:lnTo>
                    <a:pt x="815" y="436"/>
                  </a:lnTo>
                  <a:lnTo>
                    <a:pt x="801" y="440"/>
                  </a:lnTo>
                  <a:lnTo>
                    <a:pt x="790" y="448"/>
                  </a:lnTo>
                  <a:lnTo>
                    <a:pt x="781" y="457"/>
                  </a:lnTo>
                  <a:lnTo>
                    <a:pt x="772" y="468"/>
                  </a:lnTo>
                  <a:lnTo>
                    <a:pt x="772" y="468"/>
                  </a:lnTo>
                  <a:lnTo>
                    <a:pt x="768" y="477"/>
                  </a:lnTo>
                  <a:lnTo>
                    <a:pt x="767" y="481"/>
                  </a:lnTo>
                  <a:lnTo>
                    <a:pt x="767" y="486"/>
                  </a:lnTo>
                  <a:lnTo>
                    <a:pt x="768" y="490"/>
                  </a:lnTo>
                  <a:lnTo>
                    <a:pt x="770" y="493"/>
                  </a:lnTo>
                  <a:lnTo>
                    <a:pt x="774" y="497"/>
                  </a:lnTo>
                  <a:lnTo>
                    <a:pt x="778" y="500"/>
                  </a:lnTo>
                  <a:lnTo>
                    <a:pt x="778" y="500"/>
                  </a:lnTo>
                  <a:lnTo>
                    <a:pt x="783" y="501"/>
                  </a:lnTo>
                  <a:lnTo>
                    <a:pt x="788" y="502"/>
                  </a:lnTo>
                  <a:lnTo>
                    <a:pt x="792" y="501"/>
                  </a:lnTo>
                  <a:lnTo>
                    <a:pt x="796" y="500"/>
                  </a:lnTo>
                  <a:lnTo>
                    <a:pt x="799" y="497"/>
                  </a:lnTo>
                  <a:lnTo>
                    <a:pt x="801" y="494"/>
                  </a:lnTo>
                  <a:lnTo>
                    <a:pt x="807" y="484"/>
                  </a:lnTo>
                  <a:lnTo>
                    <a:pt x="807" y="484"/>
                  </a:lnTo>
                  <a:lnTo>
                    <a:pt x="814" y="472"/>
                  </a:lnTo>
                  <a:lnTo>
                    <a:pt x="822" y="459"/>
                  </a:lnTo>
                  <a:lnTo>
                    <a:pt x="822" y="459"/>
                  </a:lnTo>
                  <a:lnTo>
                    <a:pt x="826" y="451"/>
                  </a:lnTo>
                  <a:lnTo>
                    <a:pt x="828" y="447"/>
                  </a:lnTo>
                  <a:lnTo>
                    <a:pt x="828" y="444"/>
                  </a:lnTo>
                  <a:lnTo>
                    <a:pt x="828" y="444"/>
                  </a:lnTo>
                  <a:lnTo>
                    <a:pt x="826" y="441"/>
                  </a:lnTo>
                  <a:lnTo>
                    <a:pt x="822" y="438"/>
                  </a:lnTo>
                  <a:lnTo>
                    <a:pt x="815" y="436"/>
                  </a:lnTo>
                  <a:lnTo>
                    <a:pt x="815" y="436"/>
                  </a:lnTo>
                  <a:close/>
                  <a:moveTo>
                    <a:pt x="860" y="167"/>
                  </a:moveTo>
                  <a:lnTo>
                    <a:pt x="860" y="167"/>
                  </a:lnTo>
                  <a:lnTo>
                    <a:pt x="867" y="164"/>
                  </a:lnTo>
                  <a:lnTo>
                    <a:pt x="871" y="161"/>
                  </a:lnTo>
                  <a:lnTo>
                    <a:pt x="874" y="158"/>
                  </a:lnTo>
                  <a:lnTo>
                    <a:pt x="874" y="158"/>
                  </a:lnTo>
                  <a:lnTo>
                    <a:pt x="885" y="138"/>
                  </a:lnTo>
                  <a:lnTo>
                    <a:pt x="890" y="128"/>
                  </a:lnTo>
                  <a:lnTo>
                    <a:pt x="894" y="117"/>
                  </a:lnTo>
                  <a:lnTo>
                    <a:pt x="894" y="117"/>
                  </a:lnTo>
                  <a:lnTo>
                    <a:pt x="896" y="113"/>
                  </a:lnTo>
                  <a:lnTo>
                    <a:pt x="896" y="108"/>
                  </a:lnTo>
                  <a:lnTo>
                    <a:pt x="894" y="106"/>
                  </a:lnTo>
                  <a:lnTo>
                    <a:pt x="893" y="104"/>
                  </a:lnTo>
                  <a:lnTo>
                    <a:pt x="890" y="103"/>
                  </a:lnTo>
                  <a:lnTo>
                    <a:pt x="887" y="102"/>
                  </a:lnTo>
                  <a:lnTo>
                    <a:pt x="880" y="103"/>
                  </a:lnTo>
                  <a:lnTo>
                    <a:pt x="880" y="103"/>
                  </a:lnTo>
                  <a:lnTo>
                    <a:pt x="872" y="104"/>
                  </a:lnTo>
                  <a:lnTo>
                    <a:pt x="865" y="108"/>
                  </a:lnTo>
                  <a:lnTo>
                    <a:pt x="860" y="113"/>
                  </a:lnTo>
                  <a:lnTo>
                    <a:pt x="854" y="117"/>
                  </a:lnTo>
                  <a:lnTo>
                    <a:pt x="849" y="122"/>
                  </a:lnTo>
                  <a:lnTo>
                    <a:pt x="844" y="128"/>
                  </a:lnTo>
                  <a:lnTo>
                    <a:pt x="837" y="142"/>
                  </a:lnTo>
                  <a:lnTo>
                    <a:pt x="837" y="142"/>
                  </a:lnTo>
                  <a:lnTo>
                    <a:pt x="836" y="146"/>
                  </a:lnTo>
                  <a:lnTo>
                    <a:pt x="836" y="151"/>
                  </a:lnTo>
                  <a:lnTo>
                    <a:pt x="837" y="156"/>
                  </a:lnTo>
                  <a:lnTo>
                    <a:pt x="840" y="160"/>
                  </a:lnTo>
                  <a:lnTo>
                    <a:pt x="844" y="163"/>
                  </a:lnTo>
                  <a:lnTo>
                    <a:pt x="849" y="165"/>
                  </a:lnTo>
                  <a:lnTo>
                    <a:pt x="854" y="167"/>
                  </a:lnTo>
                  <a:lnTo>
                    <a:pt x="860" y="167"/>
                  </a:lnTo>
                  <a:lnTo>
                    <a:pt x="860" y="167"/>
                  </a:lnTo>
                  <a:close/>
                  <a:moveTo>
                    <a:pt x="204" y="2052"/>
                  </a:moveTo>
                  <a:lnTo>
                    <a:pt x="204" y="2052"/>
                  </a:lnTo>
                  <a:lnTo>
                    <a:pt x="191" y="2051"/>
                  </a:lnTo>
                  <a:lnTo>
                    <a:pt x="184" y="2052"/>
                  </a:lnTo>
                  <a:lnTo>
                    <a:pt x="177" y="2054"/>
                  </a:lnTo>
                  <a:lnTo>
                    <a:pt x="177" y="2054"/>
                  </a:lnTo>
                  <a:lnTo>
                    <a:pt x="162" y="2064"/>
                  </a:lnTo>
                  <a:lnTo>
                    <a:pt x="148" y="2075"/>
                  </a:lnTo>
                  <a:lnTo>
                    <a:pt x="137" y="2087"/>
                  </a:lnTo>
                  <a:lnTo>
                    <a:pt x="126" y="2100"/>
                  </a:lnTo>
                  <a:lnTo>
                    <a:pt x="118" y="2115"/>
                  </a:lnTo>
                  <a:lnTo>
                    <a:pt x="109" y="2131"/>
                  </a:lnTo>
                  <a:lnTo>
                    <a:pt x="102" y="2148"/>
                  </a:lnTo>
                  <a:lnTo>
                    <a:pt x="95" y="2166"/>
                  </a:lnTo>
                  <a:lnTo>
                    <a:pt x="95" y="2166"/>
                  </a:lnTo>
                  <a:lnTo>
                    <a:pt x="102" y="2176"/>
                  </a:lnTo>
                  <a:lnTo>
                    <a:pt x="108" y="2180"/>
                  </a:lnTo>
                  <a:lnTo>
                    <a:pt x="112" y="2184"/>
                  </a:lnTo>
                  <a:lnTo>
                    <a:pt x="112" y="2184"/>
                  </a:lnTo>
                  <a:lnTo>
                    <a:pt x="118" y="2186"/>
                  </a:lnTo>
                  <a:lnTo>
                    <a:pt x="122" y="2186"/>
                  </a:lnTo>
                  <a:lnTo>
                    <a:pt x="126" y="2184"/>
                  </a:lnTo>
                  <a:lnTo>
                    <a:pt x="129" y="2183"/>
                  </a:lnTo>
                  <a:lnTo>
                    <a:pt x="133" y="2180"/>
                  </a:lnTo>
                  <a:lnTo>
                    <a:pt x="136" y="2177"/>
                  </a:lnTo>
                  <a:lnTo>
                    <a:pt x="140" y="2169"/>
                  </a:lnTo>
                  <a:lnTo>
                    <a:pt x="140" y="2169"/>
                  </a:lnTo>
                  <a:lnTo>
                    <a:pt x="145" y="2154"/>
                  </a:lnTo>
                  <a:lnTo>
                    <a:pt x="151" y="2141"/>
                  </a:lnTo>
                  <a:lnTo>
                    <a:pt x="159" y="2129"/>
                  </a:lnTo>
                  <a:lnTo>
                    <a:pt x="168" y="2116"/>
                  </a:lnTo>
                  <a:lnTo>
                    <a:pt x="177" y="2105"/>
                  </a:lnTo>
                  <a:lnTo>
                    <a:pt x="187" y="2094"/>
                  </a:lnTo>
                  <a:lnTo>
                    <a:pt x="209" y="2073"/>
                  </a:lnTo>
                  <a:lnTo>
                    <a:pt x="209" y="2073"/>
                  </a:lnTo>
                  <a:lnTo>
                    <a:pt x="213" y="2068"/>
                  </a:lnTo>
                  <a:lnTo>
                    <a:pt x="215" y="2065"/>
                  </a:lnTo>
                  <a:lnTo>
                    <a:pt x="215" y="2062"/>
                  </a:lnTo>
                  <a:lnTo>
                    <a:pt x="215" y="2062"/>
                  </a:lnTo>
                  <a:lnTo>
                    <a:pt x="213" y="2058"/>
                  </a:lnTo>
                  <a:lnTo>
                    <a:pt x="211" y="2055"/>
                  </a:lnTo>
                  <a:lnTo>
                    <a:pt x="208" y="2054"/>
                  </a:lnTo>
                  <a:lnTo>
                    <a:pt x="204" y="2052"/>
                  </a:lnTo>
                  <a:lnTo>
                    <a:pt x="204" y="2052"/>
                  </a:lnTo>
                  <a:close/>
                  <a:moveTo>
                    <a:pt x="1513" y="2008"/>
                  </a:moveTo>
                  <a:lnTo>
                    <a:pt x="1513" y="2008"/>
                  </a:lnTo>
                  <a:lnTo>
                    <a:pt x="1505" y="2008"/>
                  </a:lnTo>
                  <a:lnTo>
                    <a:pt x="1498" y="2011"/>
                  </a:lnTo>
                  <a:lnTo>
                    <a:pt x="1489" y="2014"/>
                  </a:lnTo>
                  <a:lnTo>
                    <a:pt x="1482" y="2018"/>
                  </a:lnTo>
                  <a:lnTo>
                    <a:pt x="1482" y="2018"/>
                  </a:lnTo>
                  <a:lnTo>
                    <a:pt x="1473" y="2029"/>
                  </a:lnTo>
                  <a:lnTo>
                    <a:pt x="1463" y="2040"/>
                  </a:lnTo>
                  <a:lnTo>
                    <a:pt x="1456" y="2052"/>
                  </a:lnTo>
                  <a:lnTo>
                    <a:pt x="1449" y="2065"/>
                  </a:lnTo>
                  <a:lnTo>
                    <a:pt x="1445" y="2080"/>
                  </a:lnTo>
                  <a:lnTo>
                    <a:pt x="1441" y="2095"/>
                  </a:lnTo>
                  <a:lnTo>
                    <a:pt x="1435" y="2129"/>
                  </a:lnTo>
                  <a:lnTo>
                    <a:pt x="1435" y="2129"/>
                  </a:lnTo>
                  <a:lnTo>
                    <a:pt x="1442" y="2138"/>
                  </a:lnTo>
                  <a:lnTo>
                    <a:pt x="1448" y="2144"/>
                  </a:lnTo>
                  <a:lnTo>
                    <a:pt x="1455" y="2148"/>
                  </a:lnTo>
                  <a:lnTo>
                    <a:pt x="1455" y="2148"/>
                  </a:lnTo>
                  <a:lnTo>
                    <a:pt x="1460" y="2148"/>
                  </a:lnTo>
                  <a:lnTo>
                    <a:pt x="1464" y="2148"/>
                  </a:lnTo>
                  <a:lnTo>
                    <a:pt x="1467" y="2147"/>
                  </a:lnTo>
                  <a:lnTo>
                    <a:pt x="1471" y="2144"/>
                  </a:lnTo>
                  <a:lnTo>
                    <a:pt x="1473" y="2140"/>
                  </a:lnTo>
                  <a:lnTo>
                    <a:pt x="1475" y="2136"/>
                  </a:lnTo>
                  <a:lnTo>
                    <a:pt x="1478" y="2126"/>
                  </a:lnTo>
                  <a:lnTo>
                    <a:pt x="1478" y="2126"/>
                  </a:lnTo>
                  <a:lnTo>
                    <a:pt x="1481" y="2108"/>
                  </a:lnTo>
                  <a:lnTo>
                    <a:pt x="1482" y="2098"/>
                  </a:lnTo>
                  <a:lnTo>
                    <a:pt x="1487" y="2090"/>
                  </a:lnTo>
                  <a:lnTo>
                    <a:pt x="1487" y="2090"/>
                  </a:lnTo>
                  <a:lnTo>
                    <a:pt x="1493" y="2077"/>
                  </a:lnTo>
                  <a:lnTo>
                    <a:pt x="1502" y="2066"/>
                  </a:lnTo>
                  <a:lnTo>
                    <a:pt x="1518" y="2044"/>
                  </a:lnTo>
                  <a:lnTo>
                    <a:pt x="1518" y="2044"/>
                  </a:lnTo>
                  <a:lnTo>
                    <a:pt x="1527" y="2033"/>
                  </a:lnTo>
                  <a:lnTo>
                    <a:pt x="1531" y="2029"/>
                  </a:lnTo>
                  <a:lnTo>
                    <a:pt x="1532" y="2026"/>
                  </a:lnTo>
                  <a:lnTo>
                    <a:pt x="1532" y="2025"/>
                  </a:lnTo>
                  <a:lnTo>
                    <a:pt x="1532" y="2025"/>
                  </a:lnTo>
                  <a:lnTo>
                    <a:pt x="1528" y="2019"/>
                  </a:lnTo>
                  <a:lnTo>
                    <a:pt x="1524" y="2014"/>
                  </a:lnTo>
                  <a:lnTo>
                    <a:pt x="1518" y="2009"/>
                  </a:lnTo>
                  <a:lnTo>
                    <a:pt x="1513" y="2008"/>
                  </a:lnTo>
                  <a:lnTo>
                    <a:pt x="1513" y="2008"/>
                  </a:lnTo>
                  <a:close/>
                  <a:moveTo>
                    <a:pt x="1518" y="1811"/>
                  </a:moveTo>
                  <a:lnTo>
                    <a:pt x="1518" y="1811"/>
                  </a:lnTo>
                  <a:lnTo>
                    <a:pt x="1523" y="1813"/>
                  </a:lnTo>
                  <a:lnTo>
                    <a:pt x="1527" y="1814"/>
                  </a:lnTo>
                  <a:lnTo>
                    <a:pt x="1531" y="1814"/>
                  </a:lnTo>
                  <a:lnTo>
                    <a:pt x="1535" y="1813"/>
                  </a:lnTo>
                  <a:lnTo>
                    <a:pt x="1539" y="1811"/>
                  </a:lnTo>
                  <a:lnTo>
                    <a:pt x="1542" y="1808"/>
                  </a:lnTo>
                  <a:lnTo>
                    <a:pt x="1549" y="1800"/>
                  </a:lnTo>
                  <a:lnTo>
                    <a:pt x="1549" y="1800"/>
                  </a:lnTo>
                  <a:lnTo>
                    <a:pt x="1584" y="1742"/>
                  </a:lnTo>
                  <a:lnTo>
                    <a:pt x="1584" y="1742"/>
                  </a:lnTo>
                  <a:lnTo>
                    <a:pt x="1585" y="1738"/>
                  </a:lnTo>
                  <a:lnTo>
                    <a:pt x="1586" y="1734"/>
                  </a:lnTo>
                  <a:lnTo>
                    <a:pt x="1586" y="1729"/>
                  </a:lnTo>
                  <a:lnTo>
                    <a:pt x="1585" y="1727"/>
                  </a:lnTo>
                  <a:lnTo>
                    <a:pt x="1584" y="1725"/>
                  </a:lnTo>
                  <a:lnTo>
                    <a:pt x="1579" y="1724"/>
                  </a:lnTo>
                  <a:lnTo>
                    <a:pt x="1568" y="1721"/>
                  </a:lnTo>
                  <a:lnTo>
                    <a:pt x="1568" y="1721"/>
                  </a:lnTo>
                  <a:lnTo>
                    <a:pt x="1557" y="1727"/>
                  </a:lnTo>
                  <a:lnTo>
                    <a:pt x="1552" y="1729"/>
                  </a:lnTo>
                  <a:lnTo>
                    <a:pt x="1546" y="1735"/>
                  </a:lnTo>
                  <a:lnTo>
                    <a:pt x="1546" y="1735"/>
                  </a:lnTo>
                  <a:lnTo>
                    <a:pt x="1528" y="1757"/>
                  </a:lnTo>
                  <a:lnTo>
                    <a:pt x="1511" y="1781"/>
                  </a:lnTo>
                  <a:lnTo>
                    <a:pt x="1511" y="1781"/>
                  </a:lnTo>
                  <a:lnTo>
                    <a:pt x="1507" y="1789"/>
                  </a:lnTo>
                  <a:lnTo>
                    <a:pt x="1507" y="1793"/>
                  </a:lnTo>
                  <a:lnTo>
                    <a:pt x="1507" y="1797"/>
                  </a:lnTo>
                  <a:lnTo>
                    <a:pt x="1509" y="1801"/>
                  </a:lnTo>
                  <a:lnTo>
                    <a:pt x="1510" y="1804"/>
                  </a:lnTo>
                  <a:lnTo>
                    <a:pt x="1513" y="1808"/>
                  </a:lnTo>
                  <a:lnTo>
                    <a:pt x="1518" y="1811"/>
                  </a:lnTo>
                  <a:lnTo>
                    <a:pt x="1518" y="18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7271" y="2524086"/>
              <a:ext cx="522903" cy="322002"/>
            </a:xfrm>
            <a:prstGeom prst="rect">
              <a:avLst/>
            </a:prstGeom>
          </p:spPr>
        </p:pic>
      </p:grpSp>
      <p:sp>
        <p:nvSpPr>
          <p:cNvPr id="29" name="Text Placeholder 5"/>
          <p:cNvSpPr>
            <a:spLocks noGrp="1"/>
          </p:cNvSpPr>
          <p:nvPr>
            <p:ph type="body" sz="quarter" idx="12"/>
          </p:nvPr>
        </p:nvSpPr>
        <p:spPr>
          <a:xfrm>
            <a:off x="577873" y="5133236"/>
            <a:ext cx="4619488" cy="215444"/>
          </a:xfrm>
        </p:spPr>
        <p:txBody>
          <a:bodyPr/>
          <a:lstStyle/>
          <a:p>
            <a:r>
              <a:rPr lang="en-US" dirty="0"/>
              <a:t>KEY ACCESSORIES </a:t>
            </a:r>
          </a:p>
        </p:txBody>
      </p:sp>
      <p:grpSp>
        <p:nvGrpSpPr>
          <p:cNvPr id="30" name="Group 29"/>
          <p:cNvGrpSpPr/>
          <p:nvPr/>
        </p:nvGrpSpPr>
        <p:grpSpPr>
          <a:xfrm>
            <a:off x="2381249" y="4862748"/>
            <a:ext cx="5050370" cy="383720"/>
            <a:chOff x="3915209" y="4867504"/>
            <a:chExt cx="5050370" cy="383720"/>
          </a:xfrm>
        </p:grpSpPr>
        <p:cxnSp>
          <p:nvCxnSpPr>
            <p:cNvPr id="31" name="Straight Connector 30"/>
            <p:cNvCxnSpPr>
              <a:cxnSpLocks/>
            </p:cNvCxnSpPr>
            <p:nvPr/>
          </p:nvCxnSpPr>
          <p:spPr>
            <a:xfrm>
              <a:off x="3915209" y="5251222"/>
              <a:ext cx="5004859"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V="1">
              <a:off x="8920068"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Oval 32"/>
            <p:cNvSpPr/>
            <p:nvPr/>
          </p:nvSpPr>
          <p:spPr bwMode="auto">
            <a:xfrm>
              <a:off x="8868206"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7" name="Text Placeholder 10"/>
          <p:cNvSpPr>
            <a:spLocks noGrp="1"/>
          </p:cNvSpPr>
          <p:nvPr>
            <p:ph type="body" sz="quarter" idx="13"/>
          </p:nvPr>
        </p:nvSpPr>
        <p:spPr>
          <a:xfrm>
            <a:off x="2571257" y="5536053"/>
            <a:ext cx="1727617" cy="777136"/>
          </a:xfrm>
        </p:spPr>
        <p:txBody>
          <a:bodyPr/>
          <a:lstStyle/>
          <a:p>
            <a:r>
              <a:rPr lang="en-US" dirty="0"/>
              <a:t>Wall or Floor </a:t>
            </a:r>
            <a:br>
              <a:rPr lang="en-US" dirty="0"/>
            </a:br>
            <a:r>
              <a:rPr lang="en-US" dirty="0"/>
              <a:t>Support Mounts</a:t>
            </a:r>
          </a:p>
          <a:p>
            <a:r>
              <a:rPr lang="en-US" sz="900" b="0" dirty="0">
                <a:latin typeface="+mj-lt"/>
              </a:rPr>
              <a:t>Fixed and stable placement</a:t>
            </a:r>
          </a:p>
          <a:p>
            <a:endParaRPr lang="en-US" dirty="0"/>
          </a:p>
        </p:txBody>
      </p:sp>
      <p:sp>
        <p:nvSpPr>
          <p:cNvPr id="38" name="Text Placeholder 11"/>
          <p:cNvSpPr>
            <a:spLocks noGrp="1"/>
          </p:cNvSpPr>
          <p:nvPr>
            <p:ph type="body" sz="quarter" idx="14"/>
          </p:nvPr>
        </p:nvSpPr>
        <p:spPr>
          <a:xfrm>
            <a:off x="6816306" y="5531707"/>
            <a:ext cx="1727617" cy="377026"/>
          </a:xfrm>
        </p:spPr>
        <p:txBody>
          <a:bodyPr/>
          <a:lstStyle/>
          <a:p>
            <a:r>
              <a:rPr lang="en-US" dirty="0"/>
              <a:t>Rolling Stand</a:t>
            </a:r>
          </a:p>
          <a:p>
            <a:r>
              <a:rPr lang="en-US" sz="900" b="0" dirty="0">
                <a:latin typeface="+mj-lt"/>
              </a:rPr>
              <a:t>Easily move between spaces</a:t>
            </a:r>
            <a:endParaRPr lang="en-US" dirty="0"/>
          </a:p>
        </p:txBody>
      </p:sp>
      <p:pic>
        <p:nvPicPr>
          <p:cNvPr id="39" name="Picture 38"/>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1474338" y="5419132"/>
            <a:ext cx="999865" cy="1186098"/>
          </a:xfrm>
          <a:prstGeom prst="rect">
            <a:avLst/>
          </a:prstGeom>
        </p:spPr>
      </p:pic>
      <p:pic>
        <p:nvPicPr>
          <p:cNvPr id="40" name="Picture 39"/>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600885" y="5445991"/>
            <a:ext cx="865710" cy="527770"/>
          </a:xfrm>
          <a:prstGeom prst="rect">
            <a:avLst/>
          </a:prstGeom>
        </p:spPr>
      </p:pic>
      <p:pic>
        <p:nvPicPr>
          <p:cNvPr id="41" name="Picture 40"/>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453517" y="5422400"/>
            <a:ext cx="1056449" cy="940764"/>
          </a:xfrm>
          <a:prstGeom prst="rect">
            <a:avLst/>
          </a:prstGeom>
        </p:spPr>
      </p:pic>
      <p:pic>
        <p:nvPicPr>
          <p:cNvPr id="42" name="Picture 41"/>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557449" y="5439158"/>
            <a:ext cx="1100908" cy="1280681"/>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0309" y="3191699"/>
            <a:ext cx="1666806" cy="937856"/>
          </a:xfrm>
          <a:prstGeom prst="rect">
            <a:avLst/>
          </a:prstGeom>
        </p:spPr>
      </p:pic>
      <p:sp>
        <p:nvSpPr>
          <p:cNvPr id="34" name="TextBox 33"/>
          <p:cNvSpPr txBox="1"/>
          <p:nvPr/>
        </p:nvSpPr>
        <p:spPr>
          <a:xfrm>
            <a:off x="8214013" y="3979338"/>
            <a:ext cx="1418377" cy="815608"/>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Surface Hub Keyboard</a:t>
            </a:r>
          </a:p>
          <a:p>
            <a:pPr>
              <a:spcAft>
                <a:spcPts val="600"/>
              </a:spcAft>
            </a:pPr>
            <a:r>
              <a:rPr lang="en-US" sz="800" dirty="0">
                <a:solidFill>
                  <a:srgbClr val="505050"/>
                </a:solidFill>
                <a:latin typeface="Segoe UI Semilight" charset="0"/>
                <a:ea typeface="Segoe UI Semilight" charset="0"/>
                <a:cs typeface="Segoe UI Semilight" charset="0"/>
              </a:rPr>
              <a:t>Connect via Bluetooth for quick typing and trackpad. Shortcuts include Skype for Business and quick connection to projector and whiteboard </a:t>
            </a:r>
          </a:p>
        </p:txBody>
      </p:sp>
      <p:sp>
        <p:nvSpPr>
          <p:cNvPr id="35" name="TextBox 34"/>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29168" y="3354451"/>
            <a:ext cx="1880877" cy="1233838"/>
          </a:xfrm>
          <a:prstGeom prst="rect">
            <a:avLst/>
          </a:prstGeom>
        </p:spPr>
      </p:pic>
      <p:sp>
        <p:nvSpPr>
          <p:cNvPr id="36" name="TextBox 35"/>
          <p:cNvSpPr txBox="1"/>
          <p:nvPr/>
        </p:nvSpPr>
        <p:spPr>
          <a:xfrm>
            <a:off x="10021165" y="4671835"/>
            <a:ext cx="1666806" cy="123111"/>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Surface Pro 4</a:t>
            </a:r>
          </a:p>
        </p:txBody>
      </p:sp>
    </p:spTree>
    <p:extLst>
      <p:ext uri="{BB962C8B-B14F-4D97-AF65-F5344CB8AC3E}">
        <p14:creationId xmlns:p14="http://schemas.microsoft.com/office/powerpoint/2010/main" val="375453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0"/>
          </p:nvPr>
        </p:nvSpPr>
        <p:spPr>
          <a:xfrm>
            <a:off x="409712" y="2236406"/>
            <a:ext cx="4251740" cy="2705869"/>
          </a:xfrm>
        </p:spPr>
        <p:txBody>
          <a:bodyPr/>
          <a:lstStyle/>
          <a:p>
            <a:pPr marL="9525" lvl="1" indent="-9525" defTabSz="914400">
              <a:lnSpc>
                <a:spcPts val="1900"/>
              </a:lnSpc>
              <a:spcAft>
                <a:spcPts val="1800"/>
              </a:spcAft>
              <a:buSzTx/>
              <a:defRPr/>
            </a:pPr>
            <a:r>
              <a:rPr lang="en-US" b="1" dirty="0">
                <a:latin typeface="Segoe UI" charset="0"/>
                <a:ea typeface="Segoe UI" charset="0"/>
                <a:cs typeface="Segoe UI" charset="0"/>
              </a:rPr>
              <a:t>Typical challenges</a:t>
            </a:r>
          </a:p>
          <a:p>
            <a:pPr marL="177750" lvl="1" indent="-177750" defTabSz="914400">
              <a:lnSpc>
                <a:spcPts val="1900"/>
              </a:lnSpc>
              <a:spcAft>
                <a:spcPts val="1200"/>
              </a:spcAft>
              <a:buSzTx/>
              <a:buFont typeface="Arial" charset="0"/>
              <a:buChar char="•"/>
              <a:defRPr/>
            </a:pPr>
            <a:r>
              <a:rPr lang="en-US" dirty="0">
                <a:latin typeface="Segoe UI Semilight"/>
              </a:rPr>
              <a:t>Clear communication</a:t>
            </a:r>
          </a:p>
          <a:p>
            <a:pPr marL="177750" lvl="1" indent="-177750" defTabSz="914400">
              <a:lnSpc>
                <a:spcPts val="1900"/>
              </a:lnSpc>
              <a:spcAft>
                <a:spcPts val="1200"/>
              </a:spcAft>
              <a:buSzTx/>
              <a:buFont typeface="Arial" charset="0"/>
              <a:buChar char="•"/>
              <a:defRPr/>
            </a:pPr>
            <a:r>
              <a:rPr lang="en-US" dirty="0">
                <a:latin typeface="Segoe UI Semilight"/>
              </a:rPr>
              <a:t>Secure messaging</a:t>
            </a:r>
          </a:p>
          <a:p>
            <a:pPr marL="177750" lvl="1" indent="-177750" defTabSz="914400">
              <a:lnSpc>
                <a:spcPts val="1900"/>
              </a:lnSpc>
              <a:spcAft>
                <a:spcPts val="1200"/>
              </a:spcAft>
              <a:buSzTx/>
              <a:buFont typeface="Arial" charset="0"/>
              <a:buChar char="•"/>
              <a:defRPr/>
            </a:pPr>
            <a:r>
              <a:rPr lang="en-US" dirty="0">
                <a:latin typeface="Segoe UI Semilight"/>
              </a:rPr>
              <a:t>Access to legacy business systems</a:t>
            </a:r>
          </a:p>
          <a:p>
            <a:pPr marL="177750" lvl="1" indent="-177750" defTabSz="914400">
              <a:lnSpc>
                <a:spcPts val="1900"/>
              </a:lnSpc>
              <a:spcAft>
                <a:spcPts val="1200"/>
              </a:spcAft>
              <a:buSzTx/>
              <a:buFont typeface="Arial" charset="0"/>
              <a:buChar char="•"/>
              <a:defRPr/>
            </a:pPr>
            <a:r>
              <a:rPr lang="en-US" dirty="0">
                <a:latin typeface="Segoe UI Semilight"/>
              </a:rPr>
              <a:t>Data analytics</a:t>
            </a:r>
          </a:p>
          <a:p>
            <a:pPr marL="177750" lvl="1" indent="-177750" defTabSz="914400">
              <a:lnSpc>
                <a:spcPts val="1900"/>
              </a:lnSpc>
              <a:spcAft>
                <a:spcPts val="1200"/>
              </a:spcAft>
              <a:buSzTx/>
              <a:buFont typeface="Arial" charset="0"/>
              <a:buChar char="•"/>
              <a:defRPr/>
            </a:pPr>
            <a:r>
              <a:rPr lang="en-US" dirty="0">
                <a:latin typeface="Segoe UI Semilight"/>
              </a:rPr>
              <a:t>Communicate with a dispersed worldwide team</a:t>
            </a:r>
          </a:p>
          <a:p>
            <a:pPr marL="177750" lvl="1" indent="-177750" defTabSz="914400">
              <a:lnSpc>
                <a:spcPts val="1900"/>
              </a:lnSpc>
              <a:spcAft>
                <a:spcPts val="1200"/>
              </a:spcAft>
              <a:buSzTx/>
              <a:buFont typeface="Arial" charset="0"/>
              <a:buChar char="•"/>
              <a:defRPr/>
            </a:pPr>
            <a:r>
              <a:rPr lang="en-US" dirty="0">
                <a:latin typeface="Segoe UI Semilight"/>
              </a:rPr>
              <a:t>Tools that don’t keep up (whiteboards, projectors)</a:t>
            </a:r>
          </a:p>
        </p:txBody>
      </p:sp>
      <p:sp>
        <p:nvSpPr>
          <p:cNvPr id="3" name="Title 2"/>
          <p:cNvSpPr>
            <a:spLocks noGrp="1"/>
          </p:cNvSpPr>
          <p:nvPr>
            <p:ph type="title"/>
          </p:nvPr>
        </p:nvSpPr>
        <p:spPr>
          <a:xfrm>
            <a:off x="409714" y="1446469"/>
            <a:ext cx="4330523" cy="443198"/>
          </a:xfrm>
        </p:spPr>
        <p:txBody>
          <a:bodyPr/>
          <a:lstStyle/>
          <a:p>
            <a:r>
              <a:rPr lang="en-GB" dirty="0"/>
              <a:t>Training &amp; Simulation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67635" y="0"/>
            <a:ext cx="6824365" cy="6858000"/>
          </a:xfrm>
          <a:prstGeom prst="rect">
            <a:avLst/>
          </a:prstGeom>
        </p:spPr>
      </p:pic>
    </p:spTree>
    <p:extLst>
      <p:ext uri="{BB962C8B-B14F-4D97-AF65-F5344CB8AC3E}">
        <p14:creationId xmlns:p14="http://schemas.microsoft.com/office/powerpoint/2010/main" val="107957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3041" y="1446469"/>
            <a:ext cx="5506212" cy="443198"/>
          </a:xfrm>
        </p:spPr>
        <p:txBody>
          <a:bodyPr/>
          <a:lstStyle/>
          <a:p>
            <a:r>
              <a:rPr lang="en-GB" dirty="0"/>
              <a:t>Training &amp; Simulation</a:t>
            </a:r>
          </a:p>
        </p:txBody>
      </p:sp>
      <p:sp>
        <p:nvSpPr>
          <p:cNvPr id="5" name="Text Placeholder 4"/>
          <p:cNvSpPr>
            <a:spLocks noGrp="1"/>
          </p:cNvSpPr>
          <p:nvPr>
            <p:ph type="body" sz="quarter" idx="10"/>
          </p:nvPr>
        </p:nvSpPr>
        <p:spPr>
          <a:xfrm>
            <a:off x="7773039" y="2236406"/>
            <a:ext cx="3646570" cy="3821494"/>
          </a:xfrm>
        </p:spPr>
        <p:txBody>
          <a:bodyPr/>
          <a:lstStyle/>
          <a:p>
            <a:pPr lvl="1">
              <a:lnSpc>
                <a:spcPts val="1900"/>
              </a:lnSpc>
              <a:spcAft>
                <a:spcPts val="1200"/>
              </a:spcAft>
            </a:pPr>
            <a:r>
              <a:rPr lang="en-US" b="1" dirty="0">
                <a:latin typeface="Segoe UI" charset="0"/>
                <a:ea typeface="Segoe UI" charset="0"/>
                <a:cs typeface="Segoe UI" charset="0"/>
              </a:rPr>
              <a:t>How we solve the problem:</a:t>
            </a:r>
          </a:p>
          <a:p>
            <a:pPr>
              <a:lnSpc>
                <a:spcPts val="1900"/>
              </a:lnSpc>
              <a:spcAft>
                <a:spcPts val="1200"/>
              </a:spcAft>
            </a:pPr>
            <a:r>
              <a:rPr lang="en-US" dirty="0">
                <a:latin typeface="+mj-lt"/>
              </a:rPr>
              <a:t>Surface Hub’s collaboration tools means you can run a training session for case workers easily. Skype for Business provides the access, and screen sharing on Windows 10 means the trainee can see exactly what the instructor is referring to. They can make notes together on a shared document as they go, and then the group can be set off on an exercise whilst the instructor takes a back seat.  </a:t>
            </a:r>
          </a:p>
          <a:p>
            <a:pPr>
              <a:lnSpc>
                <a:spcPts val="1900"/>
              </a:lnSpc>
              <a:spcAft>
                <a:spcPts val="1200"/>
              </a:spcAft>
            </a:pPr>
            <a:r>
              <a:rPr lang="en-US" dirty="0">
                <a:latin typeface="+mj-lt"/>
              </a:rPr>
              <a:t>Large screen apps running industry software make the collaboration effortless, whilst being secure in the knowledge no sensitive information will leave the room.</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7331242" cy="6858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417936" y="475649"/>
            <a:ext cx="1286608" cy="274302"/>
          </a:xfrm>
          <a:prstGeom prst="rect">
            <a:avLst/>
          </a:prstGeom>
        </p:spPr>
      </p:pic>
    </p:spTree>
    <p:extLst>
      <p:ext uri="{BB962C8B-B14F-4D97-AF65-F5344CB8AC3E}">
        <p14:creationId xmlns:p14="http://schemas.microsoft.com/office/powerpoint/2010/main" val="252073872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837713" y="1118550"/>
            <a:ext cx="3795216" cy="4045729"/>
          </a:xfrm>
          <a:prstGeom prst="rect">
            <a:avLst/>
          </a:prstGeom>
        </p:spPr>
      </p:pic>
      <mc:AlternateContent xmlns:mc="http://schemas.openxmlformats.org/markup-compatibility/2006" xmlns:p14="http://schemas.microsoft.com/office/powerpoint/2010/main">
        <mc:Choice Requires="p14">
          <p:contentPart p14:bwMode="auto" r:id="rId4">
            <p14:nvContentPartPr>
              <p14:cNvPr id="70" name="Ink 69"/>
              <p14:cNvContentPartPr/>
              <p14:nvPr/>
            </p14:nvContentPartPr>
            <p14:xfrm>
              <a:off x="7656360" y="8174920"/>
              <a:ext cx="1379160" cy="293400"/>
            </p14:xfrm>
          </p:contentPart>
        </mc:Choice>
        <mc:Fallback xmlns="">
          <p:pic>
            <p:nvPicPr>
              <p:cNvPr id="70" name="Ink 69"/>
              <p:cNvPicPr/>
              <p:nvPr/>
            </p:nvPicPr>
            <p:blipFill>
              <a:blip r:embed="rId8"/>
              <a:stretch>
                <a:fillRect/>
              </a:stretch>
            </p:blipFill>
            <p:spPr>
              <a:xfrm>
                <a:off x="7637280" y="8155840"/>
                <a:ext cx="1407240" cy="321480"/>
              </a:xfrm>
              <a:prstGeom prst="rect">
                <a:avLst/>
              </a:prstGeom>
            </p:spPr>
          </p:pic>
        </mc:Fallback>
      </mc:AlternateContent>
      <p:sp>
        <p:nvSpPr>
          <p:cNvPr id="128" name="Title 127"/>
          <p:cNvSpPr>
            <a:spLocks noGrp="1"/>
          </p:cNvSpPr>
          <p:nvPr>
            <p:ph type="title"/>
          </p:nvPr>
        </p:nvSpPr>
        <p:spPr/>
        <p:txBody>
          <a:bodyPr/>
          <a:lstStyle/>
          <a:p>
            <a:r>
              <a:rPr lang="en-US" dirty="0"/>
              <a:t>Surface </a:t>
            </a:r>
            <a:r>
              <a:rPr lang="en-GB" dirty="0"/>
              <a:t>for training &amp; simulation</a:t>
            </a:r>
            <a:endParaRPr lang="en-US" dirty="0"/>
          </a:p>
        </p:txBody>
      </p:sp>
      <p:sp>
        <p:nvSpPr>
          <p:cNvPr id="144" name="Text Placeholder 143"/>
          <p:cNvSpPr>
            <a:spLocks noGrp="1"/>
          </p:cNvSpPr>
          <p:nvPr>
            <p:ph type="body" sz="quarter" idx="17"/>
          </p:nvPr>
        </p:nvSpPr>
        <p:spPr>
          <a:xfrm>
            <a:off x="577735" y="993036"/>
            <a:ext cx="4578925" cy="3816350"/>
          </a:xfrm>
        </p:spPr>
        <p:txBody>
          <a:bodyPr/>
          <a:lstStyle/>
          <a:p>
            <a:pPr>
              <a:spcAft>
                <a:spcPts val="1200"/>
              </a:spcAft>
            </a:pPr>
            <a:r>
              <a:rPr lang="en-US" dirty="0"/>
              <a:t>BENEFITS</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Reduce the valuable time that is typically wasted by trying to connect and get remote participants on board</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Leverages the emerging large screen app portfolio that utilizes familiar solution providers and gestures</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Empowers a turnkey solution of the traditional pen and whiteboard, which is a preferred tool of commanders</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Creates and sends a digital copy of operating instructions, ensuring clear communications of orders to all personnel</a:t>
            </a:r>
          </a:p>
          <a:p>
            <a:pPr marL="0" lvl="1" defTabSz="896386"/>
            <a:r>
              <a:rPr lang="en-US" sz="1300" b="1" dirty="0">
                <a:solidFill>
                  <a:schemeClr val="tx2"/>
                </a:solidFill>
                <a:latin typeface="+mn-lt"/>
                <a:cs typeface="Segoe UI Semilight" charset="0"/>
              </a:rPr>
              <a:t>Premium A/V Experience</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Integrates </a:t>
            </a:r>
            <a:r>
              <a:rPr lang="en-US" sz="1200" dirty="0" err="1">
                <a:solidFill>
                  <a:srgbClr val="505050"/>
                </a:solidFill>
                <a:cs typeface="Segoe UI Semilight" charset="0"/>
              </a:rPr>
              <a:t>ProCap</a:t>
            </a:r>
            <a:r>
              <a:rPr lang="en-US" sz="1200" dirty="0">
                <a:solidFill>
                  <a:srgbClr val="505050"/>
                </a:solidFill>
                <a:cs typeface="Segoe UI Semilight" charset="0"/>
              </a:rPr>
              <a:t> touch technology, HD cameras, stereo speakers, with either 4K or HD resolution</a:t>
            </a:r>
          </a:p>
          <a:p>
            <a:pPr marL="0" lvl="1" defTabSz="896386"/>
            <a:r>
              <a:rPr lang="en-US" sz="1300" b="1" dirty="0">
                <a:solidFill>
                  <a:schemeClr val="tx2"/>
                </a:solidFill>
                <a:latin typeface="+mn-lt"/>
                <a:cs typeface="Segoe UI Semilight" charset="0"/>
              </a:rPr>
              <a:t>Familiar LOB Solutions</a:t>
            </a:r>
          </a:p>
          <a:p>
            <a:pPr marL="274320" lvl="1" indent="-182880">
              <a:lnSpc>
                <a:spcPct val="100000"/>
              </a:lnSpc>
              <a:spcAft>
                <a:spcPts val="600"/>
              </a:spcAft>
              <a:buFont typeface="Arial" panose="020B0604020202020204" pitchFamily="34" charset="0"/>
              <a:buChar char="•"/>
            </a:pPr>
            <a:r>
              <a:rPr lang="en-US" sz="1200" dirty="0">
                <a:solidFill>
                  <a:srgbClr val="505050"/>
                </a:solidFill>
                <a:cs typeface="Segoe UI Semilight" charset="0"/>
              </a:rPr>
              <a:t>Powered by Microsoft UWP and HTML 5 strategy, numerous apps can already be ported directly to the Hub</a:t>
            </a:r>
          </a:p>
        </p:txBody>
      </p:sp>
      <p:grpSp>
        <p:nvGrpSpPr>
          <p:cNvPr id="150" name="Group 149"/>
          <p:cNvGrpSpPr/>
          <p:nvPr/>
        </p:nvGrpSpPr>
        <p:grpSpPr>
          <a:xfrm flipV="1">
            <a:off x="1588347" y="1127364"/>
            <a:ext cx="8269819" cy="434742"/>
            <a:chOff x="3865923" y="4816480"/>
            <a:chExt cx="8269819" cy="434742"/>
          </a:xfrm>
        </p:grpSpPr>
        <p:cxnSp>
          <p:nvCxnSpPr>
            <p:cNvPr id="151" name="Straight Connector 150"/>
            <p:cNvCxnSpPr>
              <a:cxnSpLocks/>
            </p:cNvCxnSpPr>
            <p:nvPr/>
          </p:nvCxnSpPr>
          <p:spPr>
            <a:xfrm flipV="1">
              <a:off x="3865923" y="5251222"/>
              <a:ext cx="8221133"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cxnSpLocks/>
            </p:cNvCxnSpPr>
            <p:nvPr/>
          </p:nvCxnSpPr>
          <p:spPr>
            <a:xfrm flipV="1">
              <a:off x="12087056" y="4913853"/>
              <a:ext cx="0" cy="337369"/>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3" name="Oval 152"/>
            <p:cNvSpPr/>
            <p:nvPr/>
          </p:nvSpPr>
          <p:spPr bwMode="auto">
            <a:xfrm>
              <a:off x="12038369" y="4816480"/>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9" name="Text Placeholder 5"/>
          <p:cNvSpPr>
            <a:spLocks noGrp="1"/>
          </p:cNvSpPr>
          <p:nvPr>
            <p:ph type="body" sz="quarter" idx="12"/>
          </p:nvPr>
        </p:nvSpPr>
        <p:spPr>
          <a:xfrm>
            <a:off x="577873" y="5133236"/>
            <a:ext cx="4619488" cy="215444"/>
          </a:xfrm>
        </p:spPr>
        <p:txBody>
          <a:bodyPr/>
          <a:lstStyle/>
          <a:p>
            <a:r>
              <a:rPr lang="en-US" dirty="0"/>
              <a:t>KEY ACCESSORIES </a:t>
            </a:r>
          </a:p>
        </p:txBody>
      </p:sp>
      <p:grpSp>
        <p:nvGrpSpPr>
          <p:cNvPr id="30" name="Group 29"/>
          <p:cNvGrpSpPr/>
          <p:nvPr/>
        </p:nvGrpSpPr>
        <p:grpSpPr>
          <a:xfrm>
            <a:off x="2381249" y="4862748"/>
            <a:ext cx="5996485" cy="383720"/>
            <a:chOff x="3915209" y="4867504"/>
            <a:chExt cx="5996485" cy="383720"/>
          </a:xfrm>
        </p:grpSpPr>
        <p:cxnSp>
          <p:nvCxnSpPr>
            <p:cNvPr id="31" name="Straight Connector 30"/>
            <p:cNvCxnSpPr>
              <a:cxnSpLocks/>
            </p:cNvCxnSpPr>
            <p:nvPr/>
          </p:nvCxnSpPr>
          <p:spPr>
            <a:xfrm>
              <a:off x="3915209" y="5251222"/>
              <a:ext cx="5950974"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V="1">
              <a:off x="9866183" y="4964106"/>
              <a:ext cx="0" cy="287118"/>
            </a:xfrm>
            <a:prstGeom prst="line">
              <a:avLst/>
            </a:prstGeom>
            <a:ln w="19050" cap="rnd">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Oval 32"/>
            <p:cNvSpPr/>
            <p:nvPr/>
          </p:nvSpPr>
          <p:spPr bwMode="auto">
            <a:xfrm>
              <a:off x="9814321" y="4867504"/>
              <a:ext cx="97373" cy="97373"/>
            </a:xfrm>
            <a:prstGeom prst="ellips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p>
              <a:pPr algn="l" defTabSz="1371200"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7" name="Text Placeholder 10"/>
          <p:cNvSpPr>
            <a:spLocks noGrp="1"/>
          </p:cNvSpPr>
          <p:nvPr>
            <p:ph type="body" sz="quarter" idx="13"/>
          </p:nvPr>
        </p:nvSpPr>
        <p:spPr>
          <a:xfrm>
            <a:off x="2571257" y="5536053"/>
            <a:ext cx="1727617" cy="777136"/>
          </a:xfrm>
        </p:spPr>
        <p:txBody>
          <a:bodyPr/>
          <a:lstStyle/>
          <a:p>
            <a:r>
              <a:rPr lang="en-US" dirty="0"/>
              <a:t>Wall or Floor</a:t>
            </a:r>
            <a:br>
              <a:rPr lang="en-US" dirty="0"/>
            </a:br>
            <a:r>
              <a:rPr lang="en-US" dirty="0"/>
              <a:t>Support Mounts</a:t>
            </a:r>
          </a:p>
          <a:p>
            <a:r>
              <a:rPr lang="en-US" sz="900" b="0" dirty="0">
                <a:latin typeface="+mj-lt"/>
              </a:rPr>
              <a:t>Fixed and stable placement</a:t>
            </a:r>
          </a:p>
          <a:p>
            <a:endParaRPr lang="en-US" dirty="0"/>
          </a:p>
        </p:txBody>
      </p:sp>
      <p:sp>
        <p:nvSpPr>
          <p:cNvPr id="38" name="Text Placeholder 11"/>
          <p:cNvSpPr>
            <a:spLocks noGrp="1"/>
          </p:cNvSpPr>
          <p:nvPr>
            <p:ph type="body" sz="quarter" idx="14"/>
          </p:nvPr>
        </p:nvSpPr>
        <p:spPr>
          <a:xfrm>
            <a:off x="6816306" y="5531707"/>
            <a:ext cx="1727617" cy="377026"/>
          </a:xfrm>
        </p:spPr>
        <p:txBody>
          <a:bodyPr/>
          <a:lstStyle/>
          <a:p>
            <a:r>
              <a:rPr lang="en-US" dirty="0"/>
              <a:t>Rolling Stand</a:t>
            </a:r>
          </a:p>
          <a:p>
            <a:r>
              <a:rPr lang="en-US" sz="900" b="0" dirty="0">
                <a:latin typeface="+mj-lt"/>
              </a:rPr>
              <a:t>Easily move between spaces</a:t>
            </a:r>
            <a:endParaRPr lang="en-US" dirty="0"/>
          </a:p>
        </p:txBody>
      </p:sp>
      <p:pic>
        <p:nvPicPr>
          <p:cNvPr id="41" name="Picture 40"/>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453517" y="5422400"/>
            <a:ext cx="1056449" cy="940764"/>
          </a:xfrm>
          <a:prstGeom prst="rect">
            <a:avLst/>
          </a:prstGeom>
        </p:spPr>
      </p:pic>
      <p:pic>
        <p:nvPicPr>
          <p:cNvPr id="42" name="Picture 41"/>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5557449" y="5439158"/>
            <a:ext cx="1100908" cy="1280681"/>
          </a:xfrm>
          <a:prstGeom prst="rect">
            <a:avLst/>
          </a:prstGeom>
        </p:spPr>
      </p:pic>
      <p:pic>
        <p:nvPicPr>
          <p:cNvPr id="36" name="Picture 35"/>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1474338" y="5419132"/>
            <a:ext cx="999865" cy="1186098"/>
          </a:xfrm>
          <a:prstGeom prst="rect">
            <a:avLst/>
          </a:prstGeom>
        </p:spPr>
      </p:pic>
      <p:pic>
        <p:nvPicPr>
          <p:cNvPr id="43" name="Picture 42"/>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600885" y="5445991"/>
            <a:ext cx="865710" cy="527770"/>
          </a:xfrm>
          <a:prstGeom prst="rect">
            <a:avLst/>
          </a:prstGeom>
        </p:spPr>
      </p:pic>
      <p:sp>
        <p:nvSpPr>
          <p:cNvPr id="44" name="TextBox 43"/>
          <p:cNvSpPr txBox="1"/>
          <p:nvPr/>
        </p:nvSpPr>
        <p:spPr>
          <a:xfrm>
            <a:off x="484097" y="6522883"/>
            <a:ext cx="4200303" cy="200055"/>
          </a:xfrm>
          <a:prstGeom prst="rect">
            <a:avLst/>
          </a:prstGeom>
          <a:noFill/>
        </p:spPr>
        <p:txBody>
          <a:bodyPr wrap="square" rtlCol="0">
            <a:spAutoFit/>
          </a:bodyPr>
          <a:lstStyle/>
          <a:p>
            <a:r>
              <a:rPr lang="en-US" sz="700" dirty="0">
                <a:latin typeface="Segoe UI Light" charset="0"/>
                <a:ea typeface="Segoe UI Light" charset="0"/>
                <a:cs typeface="Segoe UI Light" charset="0"/>
              </a:rPr>
              <a:t>*Accessories sold separately. </a:t>
            </a:r>
          </a:p>
        </p:txBody>
      </p:sp>
      <p:pic>
        <p:nvPicPr>
          <p:cNvPr id="48" name="Picture 47"/>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10395302" y="2375815"/>
            <a:ext cx="661367" cy="121381"/>
          </a:xfrm>
          <a:prstGeom prst="rect">
            <a:avLst/>
          </a:prstGeom>
        </p:spPr>
      </p:pic>
      <p:sp>
        <p:nvSpPr>
          <p:cNvPr id="49" name="TextBox 48"/>
          <p:cNvSpPr txBox="1"/>
          <p:nvPr/>
        </p:nvSpPr>
        <p:spPr>
          <a:xfrm>
            <a:off x="10413372" y="2556992"/>
            <a:ext cx="1286593" cy="692497"/>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Pen / Whiteboard</a:t>
            </a:r>
          </a:p>
          <a:p>
            <a:pPr>
              <a:spcAft>
                <a:spcPts val="600"/>
              </a:spcAft>
            </a:pPr>
            <a:r>
              <a:rPr lang="en-US" sz="800" dirty="0">
                <a:solidFill>
                  <a:srgbClr val="505050"/>
                </a:solidFill>
                <a:latin typeface="Segoe UI Semilight" charset="0"/>
                <a:ea typeface="Segoe UI Semilight" charset="0"/>
                <a:cs typeface="Segoe UI Semilight" charset="0"/>
              </a:rPr>
              <a:t>Empowers a turnkey solution of the traditional whiteboard, which is a preferred tool </a:t>
            </a:r>
            <a:r>
              <a:rPr lang="en-US" sz="800">
                <a:solidFill>
                  <a:srgbClr val="505050"/>
                </a:solidFill>
                <a:latin typeface="Segoe UI Semilight" charset="0"/>
                <a:ea typeface="Segoe UI Semilight" charset="0"/>
                <a:cs typeface="Segoe UI Semilight" charset="0"/>
              </a:rPr>
              <a:t>of commanders</a:t>
            </a:r>
            <a:endParaRPr lang="en-US" sz="800" dirty="0">
              <a:solidFill>
                <a:srgbClr val="505050"/>
              </a:solidFill>
              <a:latin typeface="Segoe UI Semilight" charset="0"/>
              <a:ea typeface="Segoe UI Semilight" charset="0"/>
              <a:cs typeface="Segoe UI Semilight" charset="0"/>
            </a:endParaRPr>
          </a:p>
        </p:txBody>
      </p:sp>
      <p:grpSp>
        <p:nvGrpSpPr>
          <p:cNvPr id="50" name="Group 49"/>
          <p:cNvGrpSpPr/>
          <p:nvPr/>
        </p:nvGrpSpPr>
        <p:grpSpPr>
          <a:xfrm>
            <a:off x="7077468" y="1561335"/>
            <a:ext cx="3400851" cy="1945817"/>
            <a:chOff x="8327208" y="1656705"/>
            <a:chExt cx="3400851" cy="1945817"/>
          </a:xfrm>
        </p:grpSpPr>
        <p:pic>
          <p:nvPicPr>
            <p:cNvPr id="51" name="Picture 50"/>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327208" y="1656705"/>
              <a:ext cx="3400851" cy="1945817"/>
            </a:xfrm>
            <a:prstGeom prst="rect">
              <a:avLst/>
            </a:prstGeom>
          </p:spPr>
        </p:pic>
        <p:sp>
          <p:nvSpPr>
            <p:cNvPr id="52" name="Freeform 5"/>
            <p:cNvSpPr>
              <a:spLocks noEditPoints="1"/>
            </p:cNvSpPr>
            <p:nvPr/>
          </p:nvSpPr>
          <p:spPr bwMode="auto">
            <a:xfrm>
              <a:off x="9155616" y="2577805"/>
              <a:ext cx="534974" cy="409098"/>
            </a:xfrm>
            <a:custGeom>
              <a:avLst/>
              <a:gdLst>
                <a:gd name="T0" fmla="*/ 984 w 1837"/>
                <a:gd name="T1" fmla="*/ 251 h 1403"/>
                <a:gd name="T2" fmla="*/ 1268 w 1837"/>
                <a:gd name="T3" fmla="*/ 123 h 1403"/>
                <a:gd name="T4" fmla="*/ 1151 w 1837"/>
                <a:gd name="T5" fmla="*/ 313 h 1403"/>
                <a:gd name="T6" fmla="*/ 1340 w 1837"/>
                <a:gd name="T7" fmla="*/ 82 h 1403"/>
                <a:gd name="T8" fmla="*/ 1078 w 1837"/>
                <a:gd name="T9" fmla="*/ 0 h 1403"/>
                <a:gd name="T10" fmla="*/ 1142 w 1837"/>
                <a:gd name="T11" fmla="*/ 112 h 1403"/>
                <a:gd name="T12" fmla="*/ 878 w 1837"/>
                <a:gd name="T13" fmla="*/ 261 h 1403"/>
                <a:gd name="T14" fmla="*/ 208 w 1837"/>
                <a:gd name="T15" fmla="*/ 609 h 1403"/>
                <a:gd name="T16" fmla="*/ 1680 w 1837"/>
                <a:gd name="T17" fmla="*/ 1237 h 1403"/>
                <a:gd name="T18" fmla="*/ 1631 w 1837"/>
                <a:gd name="T19" fmla="*/ 229 h 1403"/>
                <a:gd name="T20" fmla="*/ 1376 w 1837"/>
                <a:gd name="T21" fmla="*/ 251 h 1403"/>
                <a:gd name="T22" fmla="*/ 1326 w 1837"/>
                <a:gd name="T23" fmla="*/ 348 h 1403"/>
                <a:gd name="T24" fmla="*/ 1337 w 1837"/>
                <a:gd name="T25" fmla="*/ 545 h 1403"/>
                <a:gd name="T26" fmla="*/ 1350 w 1837"/>
                <a:gd name="T27" fmla="*/ 1291 h 1403"/>
                <a:gd name="T28" fmla="*/ 1214 w 1837"/>
                <a:gd name="T29" fmla="*/ 1267 h 1403"/>
                <a:gd name="T30" fmla="*/ 1179 w 1837"/>
                <a:gd name="T31" fmla="*/ 578 h 1403"/>
                <a:gd name="T32" fmla="*/ 878 w 1837"/>
                <a:gd name="T33" fmla="*/ 595 h 1403"/>
                <a:gd name="T34" fmla="*/ 814 w 1837"/>
                <a:gd name="T35" fmla="*/ 636 h 1403"/>
                <a:gd name="T36" fmla="*/ 831 w 1837"/>
                <a:gd name="T37" fmla="*/ 1026 h 1403"/>
                <a:gd name="T38" fmla="*/ 658 w 1837"/>
                <a:gd name="T39" fmla="*/ 1015 h 1403"/>
                <a:gd name="T40" fmla="*/ 645 w 1837"/>
                <a:gd name="T41" fmla="*/ 740 h 1403"/>
                <a:gd name="T42" fmla="*/ 365 w 1837"/>
                <a:gd name="T43" fmla="*/ 754 h 1403"/>
                <a:gd name="T44" fmla="*/ 343 w 1837"/>
                <a:gd name="T45" fmla="*/ 815 h 1403"/>
                <a:gd name="T46" fmla="*/ 344 w 1837"/>
                <a:gd name="T47" fmla="*/ 1029 h 1403"/>
                <a:gd name="T48" fmla="*/ 52 w 1837"/>
                <a:gd name="T49" fmla="*/ 1239 h 1403"/>
                <a:gd name="T50" fmla="*/ 64 w 1837"/>
                <a:gd name="T51" fmla="*/ 258 h 1403"/>
                <a:gd name="T52" fmla="*/ 21 w 1837"/>
                <a:gd name="T53" fmla="*/ 64 h 1403"/>
                <a:gd name="T54" fmla="*/ 24 w 1837"/>
                <a:gd name="T55" fmla="*/ 578 h 1403"/>
                <a:gd name="T56" fmla="*/ 3 w 1837"/>
                <a:gd name="T57" fmla="*/ 1384 h 1403"/>
                <a:gd name="T58" fmla="*/ 568 w 1837"/>
                <a:gd name="T59" fmla="*/ 1385 h 1403"/>
                <a:gd name="T60" fmla="*/ 1353 w 1837"/>
                <a:gd name="T61" fmla="*/ 1349 h 1403"/>
                <a:gd name="T62" fmla="*/ 1816 w 1837"/>
                <a:gd name="T63" fmla="*/ 1321 h 1403"/>
                <a:gd name="T64" fmla="*/ 386 w 1837"/>
                <a:gd name="T65" fmla="*/ 1361 h 1403"/>
                <a:gd name="T66" fmla="*/ 497 w 1837"/>
                <a:gd name="T67" fmla="*/ 1141 h 1403"/>
                <a:gd name="T68" fmla="*/ 383 w 1837"/>
                <a:gd name="T69" fmla="*/ 1055 h 1403"/>
                <a:gd name="T70" fmla="*/ 486 w 1837"/>
                <a:gd name="T71" fmla="*/ 957 h 1403"/>
                <a:gd name="T72" fmla="*/ 497 w 1837"/>
                <a:gd name="T73" fmla="*/ 885 h 1403"/>
                <a:gd name="T74" fmla="*/ 448 w 1837"/>
                <a:gd name="T75" fmla="*/ 865 h 1403"/>
                <a:gd name="T76" fmla="*/ 626 w 1837"/>
                <a:gd name="T77" fmla="*/ 1194 h 1403"/>
                <a:gd name="T78" fmla="*/ 889 w 1837"/>
                <a:gd name="T79" fmla="*/ 1234 h 1403"/>
                <a:gd name="T80" fmla="*/ 1006 w 1837"/>
                <a:gd name="T81" fmla="*/ 1126 h 1403"/>
                <a:gd name="T82" fmla="*/ 1010 w 1837"/>
                <a:gd name="T83" fmla="*/ 1020 h 1403"/>
                <a:gd name="T84" fmla="*/ 871 w 1837"/>
                <a:gd name="T85" fmla="*/ 1084 h 1403"/>
                <a:gd name="T86" fmla="*/ 1013 w 1837"/>
                <a:gd name="T87" fmla="*/ 907 h 1403"/>
                <a:gd name="T88" fmla="*/ 874 w 1837"/>
                <a:gd name="T89" fmla="*/ 876 h 1403"/>
                <a:gd name="T90" fmla="*/ 1010 w 1837"/>
                <a:gd name="T91" fmla="*/ 767 h 1403"/>
                <a:gd name="T92" fmla="*/ 866 w 1837"/>
                <a:gd name="T93" fmla="*/ 744 h 1403"/>
                <a:gd name="T94" fmla="*/ 988 w 1837"/>
                <a:gd name="T95" fmla="*/ 646 h 1403"/>
                <a:gd name="T96" fmla="*/ 924 w 1837"/>
                <a:gd name="T97" fmla="*/ 624 h 1403"/>
                <a:gd name="T98" fmla="*/ 1371 w 1837"/>
                <a:gd name="T99" fmla="*/ 1160 h 1403"/>
                <a:gd name="T100" fmla="*/ 1479 w 1837"/>
                <a:gd name="T101" fmla="*/ 1054 h 1403"/>
                <a:gd name="T102" fmla="*/ 1371 w 1837"/>
                <a:gd name="T103" fmla="*/ 980 h 1403"/>
                <a:gd name="T104" fmla="*/ 1441 w 1837"/>
                <a:gd name="T105" fmla="*/ 898 h 1403"/>
                <a:gd name="T106" fmla="*/ 1477 w 1837"/>
                <a:gd name="T107" fmla="*/ 760 h 1403"/>
                <a:gd name="T108" fmla="*/ 1373 w 1837"/>
                <a:gd name="T109" fmla="*/ 758 h 1403"/>
                <a:gd name="T110" fmla="*/ 1491 w 1837"/>
                <a:gd name="T111" fmla="*/ 575 h 1403"/>
                <a:gd name="T112" fmla="*/ 1373 w 1837"/>
                <a:gd name="T113" fmla="*/ 636 h 1403"/>
                <a:gd name="T114" fmla="*/ 1463 w 1837"/>
                <a:gd name="T115" fmla="*/ 432 h 1403"/>
                <a:gd name="T116" fmla="*/ 1353 w 1837"/>
                <a:gd name="T117" fmla="*/ 287 h 1403"/>
                <a:gd name="T118" fmla="*/ 1613 w 1837"/>
                <a:gd name="T119" fmla="*/ 936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7" h="1403">
                  <a:moveTo>
                    <a:pt x="226" y="618"/>
                  </a:moveTo>
                  <a:lnTo>
                    <a:pt x="226" y="618"/>
                  </a:lnTo>
                  <a:lnTo>
                    <a:pt x="268" y="595"/>
                  </a:lnTo>
                  <a:lnTo>
                    <a:pt x="289" y="582"/>
                  </a:lnTo>
                  <a:lnTo>
                    <a:pt x="310" y="571"/>
                  </a:lnTo>
                  <a:lnTo>
                    <a:pt x="310" y="571"/>
                  </a:lnTo>
                  <a:lnTo>
                    <a:pt x="365" y="546"/>
                  </a:lnTo>
                  <a:lnTo>
                    <a:pt x="421" y="521"/>
                  </a:lnTo>
                  <a:lnTo>
                    <a:pt x="475" y="495"/>
                  </a:lnTo>
                  <a:lnTo>
                    <a:pt x="529" y="469"/>
                  </a:lnTo>
                  <a:lnTo>
                    <a:pt x="529" y="469"/>
                  </a:lnTo>
                  <a:lnTo>
                    <a:pt x="569" y="446"/>
                  </a:lnTo>
                  <a:lnTo>
                    <a:pt x="609" y="426"/>
                  </a:lnTo>
                  <a:lnTo>
                    <a:pt x="691" y="387"/>
                  </a:lnTo>
                  <a:lnTo>
                    <a:pt x="856" y="310"/>
                  </a:lnTo>
                  <a:lnTo>
                    <a:pt x="856" y="310"/>
                  </a:lnTo>
                  <a:lnTo>
                    <a:pt x="984" y="251"/>
                  </a:lnTo>
                  <a:lnTo>
                    <a:pt x="984" y="251"/>
                  </a:lnTo>
                  <a:lnTo>
                    <a:pt x="1061" y="215"/>
                  </a:lnTo>
                  <a:lnTo>
                    <a:pt x="1061" y="215"/>
                  </a:lnTo>
                  <a:lnTo>
                    <a:pt x="1083" y="205"/>
                  </a:lnTo>
                  <a:lnTo>
                    <a:pt x="1095" y="201"/>
                  </a:lnTo>
                  <a:lnTo>
                    <a:pt x="1106" y="195"/>
                  </a:lnTo>
                  <a:lnTo>
                    <a:pt x="1106" y="195"/>
                  </a:lnTo>
                  <a:lnTo>
                    <a:pt x="1153" y="169"/>
                  </a:lnTo>
                  <a:lnTo>
                    <a:pt x="1176" y="155"/>
                  </a:lnTo>
                  <a:lnTo>
                    <a:pt x="1200" y="143"/>
                  </a:lnTo>
                  <a:lnTo>
                    <a:pt x="1200" y="143"/>
                  </a:lnTo>
                  <a:lnTo>
                    <a:pt x="1217" y="134"/>
                  </a:lnTo>
                  <a:lnTo>
                    <a:pt x="1235" y="129"/>
                  </a:lnTo>
                  <a:lnTo>
                    <a:pt x="1273" y="116"/>
                  </a:lnTo>
                  <a:lnTo>
                    <a:pt x="1273" y="116"/>
                  </a:lnTo>
                  <a:lnTo>
                    <a:pt x="1268" y="123"/>
                  </a:lnTo>
                  <a:lnTo>
                    <a:pt x="1268" y="123"/>
                  </a:lnTo>
                  <a:lnTo>
                    <a:pt x="1197" y="201"/>
                  </a:lnTo>
                  <a:lnTo>
                    <a:pt x="1128" y="279"/>
                  </a:lnTo>
                  <a:lnTo>
                    <a:pt x="1128" y="279"/>
                  </a:lnTo>
                  <a:lnTo>
                    <a:pt x="1122" y="284"/>
                  </a:lnTo>
                  <a:lnTo>
                    <a:pt x="1120" y="292"/>
                  </a:lnTo>
                  <a:lnTo>
                    <a:pt x="1117" y="299"/>
                  </a:lnTo>
                  <a:lnTo>
                    <a:pt x="1115" y="308"/>
                  </a:lnTo>
                  <a:lnTo>
                    <a:pt x="1115" y="308"/>
                  </a:lnTo>
                  <a:lnTo>
                    <a:pt x="1117" y="313"/>
                  </a:lnTo>
                  <a:lnTo>
                    <a:pt x="1121" y="319"/>
                  </a:lnTo>
                  <a:lnTo>
                    <a:pt x="1125" y="323"/>
                  </a:lnTo>
                  <a:lnTo>
                    <a:pt x="1131" y="326"/>
                  </a:lnTo>
                  <a:lnTo>
                    <a:pt x="1131" y="326"/>
                  </a:lnTo>
                  <a:lnTo>
                    <a:pt x="1136" y="326"/>
                  </a:lnTo>
                  <a:lnTo>
                    <a:pt x="1142" y="322"/>
                  </a:lnTo>
                  <a:lnTo>
                    <a:pt x="1151" y="313"/>
                  </a:lnTo>
                  <a:lnTo>
                    <a:pt x="1151" y="313"/>
                  </a:lnTo>
                  <a:lnTo>
                    <a:pt x="1154" y="310"/>
                  </a:lnTo>
                  <a:lnTo>
                    <a:pt x="1156" y="306"/>
                  </a:lnTo>
                  <a:lnTo>
                    <a:pt x="1157" y="302"/>
                  </a:lnTo>
                  <a:lnTo>
                    <a:pt x="1158" y="299"/>
                  </a:lnTo>
                  <a:lnTo>
                    <a:pt x="1158" y="299"/>
                  </a:lnTo>
                  <a:lnTo>
                    <a:pt x="1204" y="248"/>
                  </a:lnTo>
                  <a:lnTo>
                    <a:pt x="1250" y="197"/>
                  </a:lnTo>
                  <a:lnTo>
                    <a:pt x="1250" y="197"/>
                  </a:lnTo>
                  <a:lnTo>
                    <a:pt x="1269" y="176"/>
                  </a:lnTo>
                  <a:lnTo>
                    <a:pt x="1290" y="155"/>
                  </a:lnTo>
                  <a:lnTo>
                    <a:pt x="1310" y="136"/>
                  </a:lnTo>
                  <a:lnTo>
                    <a:pt x="1329" y="115"/>
                  </a:lnTo>
                  <a:lnTo>
                    <a:pt x="1329" y="115"/>
                  </a:lnTo>
                  <a:lnTo>
                    <a:pt x="1336" y="107"/>
                  </a:lnTo>
                  <a:lnTo>
                    <a:pt x="1340" y="97"/>
                  </a:lnTo>
                  <a:lnTo>
                    <a:pt x="1341" y="90"/>
                  </a:lnTo>
                  <a:lnTo>
                    <a:pt x="1340" y="82"/>
                  </a:lnTo>
                  <a:lnTo>
                    <a:pt x="1336" y="76"/>
                  </a:lnTo>
                  <a:lnTo>
                    <a:pt x="1329" y="71"/>
                  </a:lnTo>
                  <a:lnTo>
                    <a:pt x="1321" y="66"/>
                  </a:lnTo>
                  <a:lnTo>
                    <a:pt x="1311" y="64"/>
                  </a:lnTo>
                  <a:lnTo>
                    <a:pt x="1311" y="64"/>
                  </a:lnTo>
                  <a:lnTo>
                    <a:pt x="1290" y="61"/>
                  </a:lnTo>
                  <a:lnTo>
                    <a:pt x="1271" y="60"/>
                  </a:lnTo>
                  <a:lnTo>
                    <a:pt x="1230" y="58"/>
                  </a:lnTo>
                  <a:lnTo>
                    <a:pt x="1230" y="58"/>
                  </a:lnTo>
                  <a:lnTo>
                    <a:pt x="1211" y="57"/>
                  </a:lnTo>
                  <a:lnTo>
                    <a:pt x="1203" y="55"/>
                  </a:lnTo>
                  <a:lnTo>
                    <a:pt x="1194" y="53"/>
                  </a:lnTo>
                  <a:lnTo>
                    <a:pt x="1194" y="53"/>
                  </a:lnTo>
                  <a:lnTo>
                    <a:pt x="1139" y="26"/>
                  </a:lnTo>
                  <a:lnTo>
                    <a:pt x="1083" y="1"/>
                  </a:lnTo>
                  <a:lnTo>
                    <a:pt x="1083" y="1"/>
                  </a:lnTo>
                  <a:lnTo>
                    <a:pt x="1078" y="0"/>
                  </a:lnTo>
                  <a:lnTo>
                    <a:pt x="1071" y="0"/>
                  </a:lnTo>
                  <a:lnTo>
                    <a:pt x="1064" y="1"/>
                  </a:lnTo>
                  <a:lnTo>
                    <a:pt x="1060" y="5"/>
                  </a:lnTo>
                  <a:lnTo>
                    <a:pt x="1060" y="5"/>
                  </a:lnTo>
                  <a:lnTo>
                    <a:pt x="1059" y="8"/>
                  </a:lnTo>
                  <a:lnTo>
                    <a:pt x="1057" y="11"/>
                  </a:lnTo>
                  <a:lnTo>
                    <a:pt x="1057" y="14"/>
                  </a:lnTo>
                  <a:lnTo>
                    <a:pt x="1059" y="15"/>
                  </a:lnTo>
                  <a:lnTo>
                    <a:pt x="1063" y="21"/>
                  </a:lnTo>
                  <a:lnTo>
                    <a:pt x="1068" y="23"/>
                  </a:lnTo>
                  <a:lnTo>
                    <a:pt x="1068" y="23"/>
                  </a:lnTo>
                  <a:lnTo>
                    <a:pt x="1193" y="97"/>
                  </a:lnTo>
                  <a:lnTo>
                    <a:pt x="1193" y="97"/>
                  </a:lnTo>
                  <a:lnTo>
                    <a:pt x="1174" y="101"/>
                  </a:lnTo>
                  <a:lnTo>
                    <a:pt x="1153" y="108"/>
                  </a:lnTo>
                  <a:lnTo>
                    <a:pt x="1153" y="108"/>
                  </a:lnTo>
                  <a:lnTo>
                    <a:pt x="1142" y="112"/>
                  </a:lnTo>
                  <a:lnTo>
                    <a:pt x="1138" y="116"/>
                  </a:lnTo>
                  <a:lnTo>
                    <a:pt x="1135" y="121"/>
                  </a:lnTo>
                  <a:lnTo>
                    <a:pt x="1135" y="121"/>
                  </a:lnTo>
                  <a:lnTo>
                    <a:pt x="1132" y="127"/>
                  </a:lnTo>
                  <a:lnTo>
                    <a:pt x="1129" y="134"/>
                  </a:lnTo>
                  <a:lnTo>
                    <a:pt x="1125" y="140"/>
                  </a:lnTo>
                  <a:lnTo>
                    <a:pt x="1120" y="144"/>
                  </a:lnTo>
                  <a:lnTo>
                    <a:pt x="1108" y="151"/>
                  </a:lnTo>
                  <a:lnTo>
                    <a:pt x="1096" y="158"/>
                  </a:lnTo>
                  <a:lnTo>
                    <a:pt x="1096" y="158"/>
                  </a:lnTo>
                  <a:lnTo>
                    <a:pt x="1064" y="172"/>
                  </a:lnTo>
                  <a:lnTo>
                    <a:pt x="1034" y="187"/>
                  </a:lnTo>
                  <a:lnTo>
                    <a:pt x="970" y="215"/>
                  </a:lnTo>
                  <a:lnTo>
                    <a:pt x="970" y="215"/>
                  </a:lnTo>
                  <a:lnTo>
                    <a:pt x="924" y="238"/>
                  </a:lnTo>
                  <a:lnTo>
                    <a:pt x="900" y="249"/>
                  </a:lnTo>
                  <a:lnTo>
                    <a:pt x="878" y="261"/>
                  </a:lnTo>
                  <a:lnTo>
                    <a:pt x="878" y="261"/>
                  </a:lnTo>
                  <a:lnTo>
                    <a:pt x="756" y="315"/>
                  </a:lnTo>
                  <a:lnTo>
                    <a:pt x="695" y="341"/>
                  </a:lnTo>
                  <a:lnTo>
                    <a:pt x="636" y="369"/>
                  </a:lnTo>
                  <a:lnTo>
                    <a:pt x="636" y="369"/>
                  </a:lnTo>
                  <a:lnTo>
                    <a:pt x="566" y="402"/>
                  </a:lnTo>
                  <a:lnTo>
                    <a:pt x="498" y="437"/>
                  </a:lnTo>
                  <a:lnTo>
                    <a:pt x="361" y="506"/>
                  </a:lnTo>
                  <a:lnTo>
                    <a:pt x="361" y="506"/>
                  </a:lnTo>
                  <a:lnTo>
                    <a:pt x="298" y="538"/>
                  </a:lnTo>
                  <a:lnTo>
                    <a:pt x="236" y="571"/>
                  </a:lnTo>
                  <a:lnTo>
                    <a:pt x="236" y="571"/>
                  </a:lnTo>
                  <a:lnTo>
                    <a:pt x="228" y="578"/>
                  </a:lnTo>
                  <a:lnTo>
                    <a:pt x="222" y="586"/>
                  </a:lnTo>
                  <a:lnTo>
                    <a:pt x="210" y="604"/>
                  </a:lnTo>
                  <a:lnTo>
                    <a:pt x="210" y="604"/>
                  </a:lnTo>
                  <a:lnTo>
                    <a:pt x="208" y="609"/>
                  </a:lnTo>
                  <a:lnTo>
                    <a:pt x="210" y="613"/>
                  </a:lnTo>
                  <a:lnTo>
                    <a:pt x="211" y="617"/>
                  </a:lnTo>
                  <a:lnTo>
                    <a:pt x="213" y="620"/>
                  </a:lnTo>
                  <a:lnTo>
                    <a:pt x="213" y="620"/>
                  </a:lnTo>
                  <a:lnTo>
                    <a:pt x="215" y="621"/>
                  </a:lnTo>
                  <a:lnTo>
                    <a:pt x="219" y="621"/>
                  </a:lnTo>
                  <a:lnTo>
                    <a:pt x="226" y="618"/>
                  </a:lnTo>
                  <a:lnTo>
                    <a:pt x="226" y="618"/>
                  </a:lnTo>
                  <a:close/>
                  <a:moveTo>
                    <a:pt x="1813" y="1282"/>
                  </a:moveTo>
                  <a:lnTo>
                    <a:pt x="1813" y="1282"/>
                  </a:lnTo>
                  <a:lnTo>
                    <a:pt x="1751" y="1288"/>
                  </a:lnTo>
                  <a:lnTo>
                    <a:pt x="1751" y="1288"/>
                  </a:lnTo>
                  <a:lnTo>
                    <a:pt x="1684" y="1296"/>
                  </a:lnTo>
                  <a:lnTo>
                    <a:pt x="1684" y="1296"/>
                  </a:lnTo>
                  <a:lnTo>
                    <a:pt x="1683" y="1266"/>
                  </a:lnTo>
                  <a:lnTo>
                    <a:pt x="1680" y="1237"/>
                  </a:lnTo>
                  <a:lnTo>
                    <a:pt x="1680" y="1237"/>
                  </a:lnTo>
                  <a:lnTo>
                    <a:pt x="1665" y="1081"/>
                  </a:lnTo>
                  <a:lnTo>
                    <a:pt x="1656" y="1004"/>
                  </a:lnTo>
                  <a:lnTo>
                    <a:pt x="1651" y="926"/>
                  </a:lnTo>
                  <a:lnTo>
                    <a:pt x="1651" y="926"/>
                  </a:lnTo>
                  <a:lnTo>
                    <a:pt x="1647" y="860"/>
                  </a:lnTo>
                  <a:lnTo>
                    <a:pt x="1645" y="792"/>
                  </a:lnTo>
                  <a:lnTo>
                    <a:pt x="1642" y="657"/>
                  </a:lnTo>
                  <a:lnTo>
                    <a:pt x="1642" y="657"/>
                  </a:lnTo>
                  <a:lnTo>
                    <a:pt x="1638" y="525"/>
                  </a:lnTo>
                  <a:lnTo>
                    <a:pt x="1638" y="525"/>
                  </a:lnTo>
                  <a:lnTo>
                    <a:pt x="1634" y="370"/>
                  </a:lnTo>
                  <a:lnTo>
                    <a:pt x="1634" y="370"/>
                  </a:lnTo>
                  <a:lnTo>
                    <a:pt x="1634" y="306"/>
                  </a:lnTo>
                  <a:lnTo>
                    <a:pt x="1634" y="244"/>
                  </a:lnTo>
                  <a:lnTo>
                    <a:pt x="1634" y="244"/>
                  </a:lnTo>
                  <a:lnTo>
                    <a:pt x="1633" y="233"/>
                  </a:lnTo>
                  <a:lnTo>
                    <a:pt x="1631" y="229"/>
                  </a:lnTo>
                  <a:lnTo>
                    <a:pt x="1629" y="226"/>
                  </a:lnTo>
                  <a:lnTo>
                    <a:pt x="1624" y="222"/>
                  </a:lnTo>
                  <a:lnTo>
                    <a:pt x="1622" y="220"/>
                  </a:lnTo>
                  <a:lnTo>
                    <a:pt x="1616" y="219"/>
                  </a:lnTo>
                  <a:lnTo>
                    <a:pt x="1610" y="219"/>
                  </a:lnTo>
                  <a:lnTo>
                    <a:pt x="1610" y="219"/>
                  </a:lnTo>
                  <a:lnTo>
                    <a:pt x="1588" y="220"/>
                  </a:lnTo>
                  <a:lnTo>
                    <a:pt x="1566" y="223"/>
                  </a:lnTo>
                  <a:lnTo>
                    <a:pt x="1566" y="223"/>
                  </a:lnTo>
                  <a:lnTo>
                    <a:pt x="1547" y="229"/>
                  </a:lnTo>
                  <a:lnTo>
                    <a:pt x="1527" y="234"/>
                  </a:lnTo>
                  <a:lnTo>
                    <a:pt x="1509" y="238"/>
                  </a:lnTo>
                  <a:lnTo>
                    <a:pt x="1490" y="243"/>
                  </a:lnTo>
                  <a:lnTo>
                    <a:pt x="1490" y="243"/>
                  </a:lnTo>
                  <a:lnTo>
                    <a:pt x="1461" y="245"/>
                  </a:lnTo>
                  <a:lnTo>
                    <a:pt x="1433" y="247"/>
                  </a:lnTo>
                  <a:lnTo>
                    <a:pt x="1376" y="251"/>
                  </a:lnTo>
                  <a:lnTo>
                    <a:pt x="1376" y="251"/>
                  </a:lnTo>
                  <a:lnTo>
                    <a:pt x="1350" y="254"/>
                  </a:lnTo>
                  <a:lnTo>
                    <a:pt x="1336" y="256"/>
                  </a:lnTo>
                  <a:lnTo>
                    <a:pt x="1323" y="261"/>
                  </a:lnTo>
                  <a:lnTo>
                    <a:pt x="1323" y="261"/>
                  </a:lnTo>
                  <a:lnTo>
                    <a:pt x="1321" y="263"/>
                  </a:lnTo>
                  <a:lnTo>
                    <a:pt x="1318" y="265"/>
                  </a:lnTo>
                  <a:lnTo>
                    <a:pt x="1314" y="273"/>
                  </a:lnTo>
                  <a:lnTo>
                    <a:pt x="1311" y="281"/>
                  </a:lnTo>
                  <a:lnTo>
                    <a:pt x="1308" y="290"/>
                  </a:lnTo>
                  <a:lnTo>
                    <a:pt x="1308" y="290"/>
                  </a:lnTo>
                  <a:lnTo>
                    <a:pt x="1310" y="292"/>
                  </a:lnTo>
                  <a:lnTo>
                    <a:pt x="1314" y="297"/>
                  </a:lnTo>
                  <a:lnTo>
                    <a:pt x="1326" y="305"/>
                  </a:lnTo>
                  <a:lnTo>
                    <a:pt x="1326" y="305"/>
                  </a:lnTo>
                  <a:lnTo>
                    <a:pt x="1325" y="326"/>
                  </a:lnTo>
                  <a:lnTo>
                    <a:pt x="1326" y="348"/>
                  </a:lnTo>
                  <a:lnTo>
                    <a:pt x="1326" y="348"/>
                  </a:lnTo>
                  <a:lnTo>
                    <a:pt x="1332" y="414"/>
                  </a:lnTo>
                  <a:lnTo>
                    <a:pt x="1336" y="481"/>
                  </a:lnTo>
                  <a:lnTo>
                    <a:pt x="1336" y="481"/>
                  </a:lnTo>
                  <a:lnTo>
                    <a:pt x="1336" y="487"/>
                  </a:lnTo>
                  <a:lnTo>
                    <a:pt x="1333" y="494"/>
                  </a:lnTo>
                  <a:lnTo>
                    <a:pt x="1326" y="506"/>
                  </a:lnTo>
                  <a:lnTo>
                    <a:pt x="1326" y="506"/>
                  </a:lnTo>
                  <a:lnTo>
                    <a:pt x="1322" y="513"/>
                  </a:lnTo>
                  <a:lnTo>
                    <a:pt x="1321" y="520"/>
                  </a:lnTo>
                  <a:lnTo>
                    <a:pt x="1321" y="524"/>
                  </a:lnTo>
                  <a:lnTo>
                    <a:pt x="1322" y="527"/>
                  </a:lnTo>
                  <a:lnTo>
                    <a:pt x="1329" y="534"/>
                  </a:lnTo>
                  <a:lnTo>
                    <a:pt x="1329" y="534"/>
                  </a:lnTo>
                  <a:lnTo>
                    <a:pt x="1334" y="539"/>
                  </a:lnTo>
                  <a:lnTo>
                    <a:pt x="1336" y="542"/>
                  </a:lnTo>
                  <a:lnTo>
                    <a:pt x="1337" y="545"/>
                  </a:lnTo>
                  <a:lnTo>
                    <a:pt x="1337" y="545"/>
                  </a:lnTo>
                  <a:lnTo>
                    <a:pt x="1339" y="671"/>
                  </a:lnTo>
                  <a:lnTo>
                    <a:pt x="1337" y="733"/>
                  </a:lnTo>
                  <a:lnTo>
                    <a:pt x="1336" y="794"/>
                  </a:lnTo>
                  <a:lnTo>
                    <a:pt x="1336" y="794"/>
                  </a:lnTo>
                  <a:lnTo>
                    <a:pt x="1330" y="865"/>
                  </a:lnTo>
                  <a:lnTo>
                    <a:pt x="1325" y="934"/>
                  </a:lnTo>
                  <a:lnTo>
                    <a:pt x="1323" y="969"/>
                  </a:lnTo>
                  <a:lnTo>
                    <a:pt x="1323" y="1004"/>
                  </a:lnTo>
                  <a:lnTo>
                    <a:pt x="1323" y="1038"/>
                  </a:lnTo>
                  <a:lnTo>
                    <a:pt x="1326" y="1073"/>
                  </a:lnTo>
                  <a:lnTo>
                    <a:pt x="1326" y="1073"/>
                  </a:lnTo>
                  <a:lnTo>
                    <a:pt x="1330" y="1140"/>
                  </a:lnTo>
                  <a:lnTo>
                    <a:pt x="1337" y="1206"/>
                  </a:lnTo>
                  <a:lnTo>
                    <a:pt x="1337" y="1206"/>
                  </a:lnTo>
                  <a:lnTo>
                    <a:pt x="1343" y="1249"/>
                  </a:lnTo>
                  <a:lnTo>
                    <a:pt x="1350" y="1291"/>
                  </a:lnTo>
                  <a:lnTo>
                    <a:pt x="1350" y="1291"/>
                  </a:lnTo>
                  <a:lnTo>
                    <a:pt x="1350" y="1298"/>
                  </a:lnTo>
                  <a:lnTo>
                    <a:pt x="1348" y="1303"/>
                  </a:lnTo>
                  <a:lnTo>
                    <a:pt x="1347" y="1306"/>
                  </a:lnTo>
                  <a:lnTo>
                    <a:pt x="1344" y="1307"/>
                  </a:lnTo>
                  <a:lnTo>
                    <a:pt x="1337" y="1309"/>
                  </a:lnTo>
                  <a:lnTo>
                    <a:pt x="1337" y="1309"/>
                  </a:lnTo>
                  <a:lnTo>
                    <a:pt x="1230" y="1314"/>
                  </a:lnTo>
                  <a:lnTo>
                    <a:pt x="1230" y="1314"/>
                  </a:lnTo>
                  <a:lnTo>
                    <a:pt x="1225" y="1314"/>
                  </a:lnTo>
                  <a:lnTo>
                    <a:pt x="1219" y="1312"/>
                  </a:lnTo>
                  <a:lnTo>
                    <a:pt x="1217" y="1307"/>
                  </a:lnTo>
                  <a:lnTo>
                    <a:pt x="1215" y="1300"/>
                  </a:lnTo>
                  <a:lnTo>
                    <a:pt x="1215" y="1300"/>
                  </a:lnTo>
                  <a:lnTo>
                    <a:pt x="1215" y="1284"/>
                  </a:lnTo>
                  <a:lnTo>
                    <a:pt x="1214" y="1267"/>
                  </a:lnTo>
                  <a:lnTo>
                    <a:pt x="1214" y="1267"/>
                  </a:lnTo>
                  <a:lnTo>
                    <a:pt x="1207" y="1201"/>
                  </a:lnTo>
                  <a:lnTo>
                    <a:pt x="1203" y="1166"/>
                  </a:lnTo>
                  <a:lnTo>
                    <a:pt x="1200" y="1133"/>
                  </a:lnTo>
                  <a:lnTo>
                    <a:pt x="1200" y="1133"/>
                  </a:lnTo>
                  <a:lnTo>
                    <a:pt x="1194" y="998"/>
                  </a:lnTo>
                  <a:lnTo>
                    <a:pt x="1189" y="862"/>
                  </a:lnTo>
                  <a:lnTo>
                    <a:pt x="1189" y="862"/>
                  </a:lnTo>
                  <a:lnTo>
                    <a:pt x="1185" y="796"/>
                  </a:lnTo>
                  <a:lnTo>
                    <a:pt x="1185" y="796"/>
                  </a:lnTo>
                  <a:lnTo>
                    <a:pt x="1178" y="640"/>
                  </a:lnTo>
                  <a:lnTo>
                    <a:pt x="1178" y="640"/>
                  </a:lnTo>
                  <a:lnTo>
                    <a:pt x="1178" y="618"/>
                  </a:lnTo>
                  <a:lnTo>
                    <a:pt x="1178" y="607"/>
                  </a:lnTo>
                  <a:lnTo>
                    <a:pt x="1178" y="596"/>
                  </a:lnTo>
                  <a:lnTo>
                    <a:pt x="1178" y="596"/>
                  </a:lnTo>
                  <a:lnTo>
                    <a:pt x="1179" y="586"/>
                  </a:lnTo>
                  <a:lnTo>
                    <a:pt x="1179" y="578"/>
                  </a:lnTo>
                  <a:lnTo>
                    <a:pt x="1178" y="573"/>
                  </a:lnTo>
                  <a:lnTo>
                    <a:pt x="1175" y="568"/>
                  </a:lnTo>
                  <a:lnTo>
                    <a:pt x="1171" y="564"/>
                  </a:lnTo>
                  <a:lnTo>
                    <a:pt x="1165" y="563"/>
                  </a:lnTo>
                  <a:lnTo>
                    <a:pt x="1157" y="561"/>
                  </a:lnTo>
                  <a:lnTo>
                    <a:pt x="1147" y="563"/>
                  </a:lnTo>
                  <a:lnTo>
                    <a:pt x="1147" y="563"/>
                  </a:lnTo>
                  <a:lnTo>
                    <a:pt x="1111" y="566"/>
                  </a:lnTo>
                  <a:lnTo>
                    <a:pt x="1075" y="570"/>
                  </a:lnTo>
                  <a:lnTo>
                    <a:pt x="1075" y="570"/>
                  </a:lnTo>
                  <a:lnTo>
                    <a:pt x="1025" y="574"/>
                  </a:lnTo>
                  <a:lnTo>
                    <a:pt x="977" y="578"/>
                  </a:lnTo>
                  <a:lnTo>
                    <a:pt x="952" y="581"/>
                  </a:lnTo>
                  <a:lnTo>
                    <a:pt x="927" y="584"/>
                  </a:lnTo>
                  <a:lnTo>
                    <a:pt x="903" y="589"/>
                  </a:lnTo>
                  <a:lnTo>
                    <a:pt x="878" y="595"/>
                  </a:lnTo>
                  <a:lnTo>
                    <a:pt x="878" y="595"/>
                  </a:lnTo>
                  <a:lnTo>
                    <a:pt x="859" y="600"/>
                  </a:lnTo>
                  <a:lnTo>
                    <a:pt x="848" y="602"/>
                  </a:lnTo>
                  <a:lnTo>
                    <a:pt x="838" y="600"/>
                  </a:lnTo>
                  <a:lnTo>
                    <a:pt x="838" y="600"/>
                  </a:lnTo>
                  <a:lnTo>
                    <a:pt x="823" y="599"/>
                  </a:lnTo>
                  <a:lnTo>
                    <a:pt x="816" y="599"/>
                  </a:lnTo>
                  <a:lnTo>
                    <a:pt x="812" y="600"/>
                  </a:lnTo>
                  <a:lnTo>
                    <a:pt x="807" y="602"/>
                  </a:lnTo>
                  <a:lnTo>
                    <a:pt x="805" y="604"/>
                  </a:lnTo>
                  <a:lnTo>
                    <a:pt x="802" y="607"/>
                  </a:lnTo>
                  <a:lnTo>
                    <a:pt x="801" y="613"/>
                  </a:lnTo>
                  <a:lnTo>
                    <a:pt x="801" y="613"/>
                  </a:lnTo>
                  <a:lnTo>
                    <a:pt x="799" y="620"/>
                  </a:lnTo>
                  <a:lnTo>
                    <a:pt x="799" y="625"/>
                  </a:lnTo>
                  <a:lnTo>
                    <a:pt x="802" y="629"/>
                  </a:lnTo>
                  <a:lnTo>
                    <a:pt x="805" y="632"/>
                  </a:lnTo>
                  <a:lnTo>
                    <a:pt x="814" y="636"/>
                  </a:lnTo>
                  <a:lnTo>
                    <a:pt x="824" y="640"/>
                  </a:lnTo>
                  <a:lnTo>
                    <a:pt x="824" y="640"/>
                  </a:lnTo>
                  <a:lnTo>
                    <a:pt x="826" y="640"/>
                  </a:lnTo>
                  <a:lnTo>
                    <a:pt x="826" y="640"/>
                  </a:lnTo>
                  <a:lnTo>
                    <a:pt x="824" y="689"/>
                  </a:lnTo>
                  <a:lnTo>
                    <a:pt x="824" y="711"/>
                  </a:lnTo>
                  <a:lnTo>
                    <a:pt x="826" y="733"/>
                  </a:lnTo>
                  <a:lnTo>
                    <a:pt x="826" y="733"/>
                  </a:lnTo>
                  <a:lnTo>
                    <a:pt x="830" y="764"/>
                  </a:lnTo>
                  <a:lnTo>
                    <a:pt x="832" y="794"/>
                  </a:lnTo>
                  <a:lnTo>
                    <a:pt x="834" y="825"/>
                  </a:lnTo>
                  <a:lnTo>
                    <a:pt x="835" y="855"/>
                  </a:lnTo>
                  <a:lnTo>
                    <a:pt x="834" y="916"/>
                  </a:lnTo>
                  <a:lnTo>
                    <a:pt x="832" y="977"/>
                  </a:lnTo>
                  <a:lnTo>
                    <a:pt x="832" y="977"/>
                  </a:lnTo>
                  <a:lnTo>
                    <a:pt x="832" y="1001"/>
                  </a:lnTo>
                  <a:lnTo>
                    <a:pt x="831" y="1026"/>
                  </a:lnTo>
                  <a:lnTo>
                    <a:pt x="831" y="1026"/>
                  </a:lnTo>
                  <a:lnTo>
                    <a:pt x="834" y="1104"/>
                  </a:lnTo>
                  <a:lnTo>
                    <a:pt x="837" y="1181"/>
                  </a:lnTo>
                  <a:lnTo>
                    <a:pt x="839" y="1339"/>
                  </a:lnTo>
                  <a:lnTo>
                    <a:pt x="839" y="1339"/>
                  </a:lnTo>
                  <a:lnTo>
                    <a:pt x="683" y="1339"/>
                  </a:lnTo>
                  <a:lnTo>
                    <a:pt x="683" y="1339"/>
                  </a:lnTo>
                  <a:lnTo>
                    <a:pt x="677" y="1320"/>
                  </a:lnTo>
                  <a:lnTo>
                    <a:pt x="674" y="1309"/>
                  </a:lnTo>
                  <a:lnTo>
                    <a:pt x="673" y="1299"/>
                  </a:lnTo>
                  <a:lnTo>
                    <a:pt x="673" y="1299"/>
                  </a:lnTo>
                  <a:lnTo>
                    <a:pt x="667" y="1227"/>
                  </a:lnTo>
                  <a:lnTo>
                    <a:pt x="663" y="1155"/>
                  </a:lnTo>
                  <a:lnTo>
                    <a:pt x="663" y="1155"/>
                  </a:lnTo>
                  <a:lnTo>
                    <a:pt x="660" y="1084"/>
                  </a:lnTo>
                  <a:lnTo>
                    <a:pt x="658" y="1050"/>
                  </a:lnTo>
                  <a:lnTo>
                    <a:pt x="658" y="1015"/>
                  </a:lnTo>
                  <a:lnTo>
                    <a:pt x="658" y="1015"/>
                  </a:lnTo>
                  <a:lnTo>
                    <a:pt x="658" y="936"/>
                  </a:lnTo>
                  <a:lnTo>
                    <a:pt x="660" y="855"/>
                  </a:lnTo>
                  <a:lnTo>
                    <a:pt x="660" y="855"/>
                  </a:lnTo>
                  <a:lnTo>
                    <a:pt x="663" y="824"/>
                  </a:lnTo>
                  <a:lnTo>
                    <a:pt x="666" y="790"/>
                  </a:lnTo>
                  <a:lnTo>
                    <a:pt x="666" y="790"/>
                  </a:lnTo>
                  <a:lnTo>
                    <a:pt x="667" y="776"/>
                  </a:lnTo>
                  <a:lnTo>
                    <a:pt x="667" y="762"/>
                  </a:lnTo>
                  <a:lnTo>
                    <a:pt x="667" y="762"/>
                  </a:lnTo>
                  <a:lnTo>
                    <a:pt x="666" y="754"/>
                  </a:lnTo>
                  <a:lnTo>
                    <a:pt x="662" y="747"/>
                  </a:lnTo>
                  <a:lnTo>
                    <a:pt x="658" y="744"/>
                  </a:lnTo>
                  <a:lnTo>
                    <a:pt x="655" y="742"/>
                  </a:lnTo>
                  <a:lnTo>
                    <a:pt x="651" y="742"/>
                  </a:lnTo>
                  <a:lnTo>
                    <a:pt x="645" y="740"/>
                  </a:lnTo>
                  <a:lnTo>
                    <a:pt x="645" y="740"/>
                  </a:lnTo>
                  <a:lnTo>
                    <a:pt x="608" y="742"/>
                  </a:lnTo>
                  <a:lnTo>
                    <a:pt x="570" y="744"/>
                  </a:lnTo>
                  <a:lnTo>
                    <a:pt x="570" y="744"/>
                  </a:lnTo>
                  <a:lnTo>
                    <a:pt x="488" y="757"/>
                  </a:lnTo>
                  <a:lnTo>
                    <a:pt x="405" y="768"/>
                  </a:lnTo>
                  <a:lnTo>
                    <a:pt x="405" y="768"/>
                  </a:lnTo>
                  <a:lnTo>
                    <a:pt x="400" y="769"/>
                  </a:lnTo>
                  <a:lnTo>
                    <a:pt x="394" y="768"/>
                  </a:lnTo>
                  <a:lnTo>
                    <a:pt x="389" y="765"/>
                  </a:lnTo>
                  <a:lnTo>
                    <a:pt x="384" y="760"/>
                  </a:lnTo>
                  <a:lnTo>
                    <a:pt x="384" y="760"/>
                  </a:lnTo>
                  <a:lnTo>
                    <a:pt x="382" y="757"/>
                  </a:lnTo>
                  <a:lnTo>
                    <a:pt x="379" y="754"/>
                  </a:lnTo>
                  <a:lnTo>
                    <a:pt x="375" y="753"/>
                  </a:lnTo>
                  <a:lnTo>
                    <a:pt x="372" y="753"/>
                  </a:lnTo>
                  <a:lnTo>
                    <a:pt x="369" y="753"/>
                  </a:lnTo>
                  <a:lnTo>
                    <a:pt x="365" y="754"/>
                  </a:lnTo>
                  <a:lnTo>
                    <a:pt x="358" y="761"/>
                  </a:lnTo>
                  <a:lnTo>
                    <a:pt x="358" y="761"/>
                  </a:lnTo>
                  <a:lnTo>
                    <a:pt x="355" y="764"/>
                  </a:lnTo>
                  <a:lnTo>
                    <a:pt x="353" y="765"/>
                  </a:lnTo>
                  <a:lnTo>
                    <a:pt x="344" y="769"/>
                  </a:lnTo>
                  <a:lnTo>
                    <a:pt x="344" y="769"/>
                  </a:lnTo>
                  <a:lnTo>
                    <a:pt x="336" y="774"/>
                  </a:lnTo>
                  <a:lnTo>
                    <a:pt x="333" y="775"/>
                  </a:lnTo>
                  <a:lnTo>
                    <a:pt x="330" y="778"/>
                  </a:lnTo>
                  <a:lnTo>
                    <a:pt x="330" y="778"/>
                  </a:lnTo>
                  <a:lnTo>
                    <a:pt x="330" y="782"/>
                  </a:lnTo>
                  <a:lnTo>
                    <a:pt x="332" y="785"/>
                  </a:lnTo>
                  <a:lnTo>
                    <a:pt x="336" y="793"/>
                  </a:lnTo>
                  <a:lnTo>
                    <a:pt x="336" y="793"/>
                  </a:lnTo>
                  <a:lnTo>
                    <a:pt x="340" y="804"/>
                  </a:lnTo>
                  <a:lnTo>
                    <a:pt x="343" y="810"/>
                  </a:lnTo>
                  <a:lnTo>
                    <a:pt x="343" y="815"/>
                  </a:lnTo>
                  <a:lnTo>
                    <a:pt x="343" y="815"/>
                  </a:lnTo>
                  <a:lnTo>
                    <a:pt x="341" y="860"/>
                  </a:lnTo>
                  <a:lnTo>
                    <a:pt x="340" y="882"/>
                  </a:lnTo>
                  <a:lnTo>
                    <a:pt x="339" y="905"/>
                  </a:lnTo>
                  <a:lnTo>
                    <a:pt x="339" y="905"/>
                  </a:lnTo>
                  <a:lnTo>
                    <a:pt x="339" y="914"/>
                  </a:lnTo>
                  <a:lnTo>
                    <a:pt x="337" y="923"/>
                  </a:lnTo>
                  <a:lnTo>
                    <a:pt x="335" y="940"/>
                  </a:lnTo>
                  <a:lnTo>
                    <a:pt x="335" y="950"/>
                  </a:lnTo>
                  <a:lnTo>
                    <a:pt x="335" y="959"/>
                  </a:lnTo>
                  <a:lnTo>
                    <a:pt x="337" y="968"/>
                  </a:lnTo>
                  <a:lnTo>
                    <a:pt x="341" y="977"/>
                  </a:lnTo>
                  <a:lnTo>
                    <a:pt x="341" y="977"/>
                  </a:lnTo>
                  <a:lnTo>
                    <a:pt x="343" y="983"/>
                  </a:lnTo>
                  <a:lnTo>
                    <a:pt x="344" y="988"/>
                  </a:lnTo>
                  <a:lnTo>
                    <a:pt x="346" y="1001"/>
                  </a:lnTo>
                  <a:lnTo>
                    <a:pt x="344" y="1029"/>
                  </a:lnTo>
                  <a:lnTo>
                    <a:pt x="344" y="1029"/>
                  </a:lnTo>
                  <a:lnTo>
                    <a:pt x="347" y="1202"/>
                  </a:lnTo>
                  <a:lnTo>
                    <a:pt x="347" y="1202"/>
                  </a:lnTo>
                  <a:lnTo>
                    <a:pt x="347" y="1360"/>
                  </a:lnTo>
                  <a:lnTo>
                    <a:pt x="347" y="1360"/>
                  </a:lnTo>
                  <a:lnTo>
                    <a:pt x="61" y="1378"/>
                  </a:lnTo>
                  <a:lnTo>
                    <a:pt x="61" y="1378"/>
                  </a:lnTo>
                  <a:lnTo>
                    <a:pt x="60" y="1373"/>
                  </a:lnTo>
                  <a:lnTo>
                    <a:pt x="60" y="1368"/>
                  </a:lnTo>
                  <a:lnTo>
                    <a:pt x="60" y="1368"/>
                  </a:lnTo>
                  <a:lnTo>
                    <a:pt x="61" y="1353"/>
                  </a:lnTo>
                  <a:lnTo>
                    <a:pt x="63" y="1337"/>
                  </a:lnTo>
                  <a:lnTo>
                    <a:pt x="63" y="1320"/>
                  </a:lnTo>
                  <a:lnTo>
                    <a:pt x="61" y="1305"/>
                  </a:lnTo>
                  <a:lnTo>
                    <a:pt x="59" y="1271"/>
                  </a:lnTo>
                  <a:lnTo>
                    <a:pt x="52" y="1239"/>
                  </a:lnTo>
                  <a:lnTo>
                    <a:pt x="52" y="1239"/>
                  </a:lnTo>
                  <a:lnTo>
                    <a:pt x="47" y="1228"/>
                  </a:lnTo>
                  <a:lnTo>
                    <a:pt x="42" y="1216"/>
                  </a:lnTo>
                  <a:lnTo>
                    <a:pt x="39" y="1203"/>
                  </a:lnTo>
                  <a:lnTo>
                    <a:pt x="36" y="1192"/>
                  </a:lnTo>
                  <a:lnTo>
                    <a:pt x="36" y="1192"/>
                  </a:lnTo>
                  <a:lnTo>
                    <a:pt x="36" y="1170"/>
                  </a:lnTo>
                  <a:lnTo>
                    <a:pt x="38" y="1149"/>
                  </a:lnTo>
                  <a:lnTo>
                    <a:pt x="42" y="1106"/>
                  </a:lnTo>
                  <a:lnTo>
                    <a:pt x="42" y="1106"/>
                  </a:lnTo>
                  <a:lnTo>
                    <a:pt x="46" y="1073"/>
                  </a:lnTo>
                  <a:lnTo>
                    <a:pt x="49" y="1056"/>
                  </a:lnTo>
                  <a:lnTo>
                    <a:pt x="50" y="1038"/>
                  </a:lnTo>
                  <a:lnTo>
                    <a:pt x="50" y="1038"/>
                  </a:lnTo>
                  <a:lnTo>
                    <a:pt x="59" y="441"/>
                  </a:lnTo>
                  <a:lnTo>
                    <a:pt x="59" y="441"/>
                  </a:lnTo>
                  <a:lnTo>
                    <a:pt x="61" y="349"/>
                  </a:lnTo>
                  <a:lnTo>
                    <a:pt x="64" y="258"/>
                  </a:lnTo>
                  <a:lnTo>
                    <a:pt x="64" y="212"/>
                  </a:lnTo>
                  <a:lnTo>
                    <a:pt x="63" y="166"/>
                  </a:lnTo>
                  <a:lnTo>
                    <a:pt x="61" y="121"/>
                  </a:lnTo>
                  <a:lnTo>
                    <a:pt x="57" y="75"/>
                  </a:lnTo>
                  <a:lnTo>
                    <a:pt x="57" y="75"/>
                  </a:lnTo>
                  <a:lnTo>
                    <a:pt x="56" y="66"/>
                  </a:lnTo>
                  <a:lnTo>
                    <a:pt x="53" y="60"/>
                  </a:lnTo>
                  <a:lnTo>
                    <a:pt x="50" y="57"/>
                  </a:lnTo>
                  <a:lnTo>
                    <a:pt x="47" y="55"/>
                  </a:lnTo>
                  <a:lnTo>
                    <a:pt x="45" y="54"/>
                  </a:lnTo>
                  <a:lnTo>
                    <a:pt x="41" y="53"/>
                  </a:lnTo>
                  <a:lnTo>
                    <a:pt x="41" y="53"/>
                  </a:lnTo>
                  <a:lnTo>
                    <a:pt x="35" y="53"/>
                  </a:lnTo>
                  <a:lnTo>
                    <a:pt x="31" y="53"/>
                  </a:lnTo>
                  <a:lnTo>
                    <a:pt x="28" y="55"/>
                  </a:lnTo>
                  <a:lnTo>
                    <a:pt x="25" y="57"/>
                  </a:lnTo>
                  <a:lnTo>
                    <a:pt x="21" y="64"/>
                  </a:lnTo>
                  <a:lnTo>
                    <a:pt x="20" y="71"/>
                  </a:lnTo>
                  <a:lnTo>
                    <a:pt x="20" y="71"/>
                  </a:lnTo>
                  <a:lnTo>
                    <a:pt x="18" y="93"/>
                  </a:lnTo>
                  <a:lnTo>
                    <a:pt x="20" y="115"/>
                  </a:lnTo>
                  <a:lnTo>
                    <a:pt x="20" y="115"/>
                  </a:lnTo>
                  <a:lnTo>
                    <a:pt x="23" y="152"/>
                  </a:lnTo>
                  <a:lnTo>
                    <a:pt x="25" y="170"/>
                  </a:lnTo>
                  <a:lnTo>
                    <a:pt x="25" y="190"/>
                  </a:lnTo>
                  <a:lnTo>
                    <a:pt x="25" y="190"/>
                  </a:lnTo>
                  <a:lnTo>
                    <a:pt x="24" y="327"/>
                  </a:lnTo>
                  <a:lnTo>
                    <a:pt x="21" y="464"/>
                  </a:lnTo>
                  <a:lnTo>
                    <a:pt x="21" y="464"/>
                  </a:lnTo>
                  <a:lnTo>
                    <a:pt x="21" y="494"/>
                  </a:lnTo>
                  <a:lnTo>
                    <a:pt x="23" y="521"/>
                  </a:lnTo>
                  <a:lnTo>
                    <a:pt x="24" y="550"/>
                  </a:lnTo>
                  <a:lnTo>
                    <a:pt x="24" y="578"/>
                  </a:lnTo>
                  <a:lnTo>
                    <a:pt x="24" y="578"/>
                  </a:lnTo>
                  <a:lnTo>
                    <a:pt x="20" y="731"/>
                  </a:lnTo>
                  <a:lnTo>
                    <a:pt x="14" y="882"/>
                  </a:lnTo>
                  <a:lnTo>
                    <a:pt x="14" y="882"/>
                  </a:lnTo>
                  <a:lnTo>
                    <a:pt x="7" y="1083"/>
                  </a:lnTo>
                  <a:lnTo>
                    <a:pt x="7" y="1083"/>
                  </a:lnTo>
                  <a:lnTo>
                    <a:pt x="3" y="1162"/>
                  </a:lnTo>
                  <a:lnTo>
                    <a:pt x="0" y="1202"/>
                  </a:lnTo>
                  <a:lnTo>
                    <a:pt x="0" y="1242"/>
                  </a:lnTo>
                  <a:lnTo>
                    <a:pt x="0" y="1242"/>
                  </a:lnTo>
                  <a:lnTo>
                    <a:pt x="2" y="1267"/>
                  </a:lnTo>
                  <a:lnTo>
                    <a:pt x="6" y="1292"/>
                  </a:lnTo>
                  <a:lnTo>
                    <a:pt x="16" y="1343"/>
                  </a:lnTo>
                  <a:lnTo>
                    <a:pt x="16" y="1343"/>
                  </a:lnTo>
                  <a:lnTo>
                    <a:pt x="18" y="1356"/>
                  </a:lnTo>
                  <a:lnTo>
                    <a:pt x="21" y="1366"/>
                  </a:lnTo>
                  <a:lnTo>
                    <a:pt x="21" y="1366"/>
                  </a:lnTo>
                  <a:lnTo>
                    <a:pt x="3" y="1384"/>
                  </a:lnTo>
                  <a:lnTo>
                    <a:pt x="3" y="1384"/>
                  </a:lnTo>
                  <a:lnTo>
                    <a:pt x="13" y="1391"/>
                  </a:lnTo>
                  <a:lnTo>
                    <a:pt x="17" y="1393"/>
                  </a:lnTo>
                  <a:lnTo>
                    <a:pt x="21" y="1396"/>
                  </a:lnTo>
                  <a:lnTo>
                    <a:pt x="21" y="1396"/>
                  </a:lnTo>
                  <a:lnTo>
                    <a:pt x="57" y="1400"/>
                  </a:lnTo>
                  <a:lnTo>
                    <a:pt x="75" y="1402"/>
                  </a:lnTo>
                  <a:lnTo>
                    <a:pt x="93" y="1403"/>
                  </a:lnTo>
                  <a:lnTo>
                    <a:pt x="93" y="1403"/>
                  </a:lnTo>
                  <a:lnTo>
                    <a:pt x="154" y="1402"/>
                  </a:lnTo>
                  <a:lnTo>
                    <a:pt x="215" y="1400"/>
                  </a:lnTo>
                  <a:lnTo>
                    <a:pt x="215" y="1400"/>
                  </a:lnTo>
                  <a:lnTo>
                    <a:pt x="319" y="1399"/>
                  </a:lnTo>
                  <a:lnTo>
                    <a:pt x="372" y="1396"/>
                  </a:lnTo>
                  <a:lnTo>
                    <a:pt x="423" y="1393"/>
                  </a:lnTo>
                  <a:lnTo>
                    <a:pt x="423" y="1393"/>
                  </a:lnTo>
                  <a:lnTo>
                    <a:pt x="568" y="1385"/>
                  </a:lnTo>
                  <a:lnTo>
                    <a:pt x="640" y="1382"/>
                  </a:lnTo>
                  <a:lnTo>
                    <a:pt x="713" y="1380"/>
                  </a:lnTo>
                  <a:lnTo>
                    <a:pt x="713" y="1380"/>
                  </a:lnTo>
                  <a:lnTo>
                    <a:pt x="795" y="1377"/>
                  </a:lnTo>
                  <a:lnTo>
                    <a:pt x="875" y="1374"/>
                  </a:lnTo>
                  <a:lnTo>
                    <a:pt x="957" y="1368"/>
                  </a:lnTo>
                  <a:lnTo>
                    <a:pt x="1039" y="1361"/>
                  </a:lnTo>
                  <a:lnTo>
                    <a:pt x="1039" y="1361"/>
                  </a:lnTo>
                  <a:lnTo>
                    <a:pt x="1111" y="1356"/>
                  </a:lnTo>
                  <a:lnTo>
                    <a:pt x="1185" y="1353"/>
                  </a:lnTo>
                  <a:lnTo>
                    <a:pt x="1185" y="1353"/>
                  </a:lnTo>
                  <a:lnTo>
                    <a:pt x="1257" y="1352"/>
                  </a:lnTo>
                  <a:lnTo>
                    <a:pt x="1328" y="1349"/>
                  </a:lnTo>
                  <a:lnTo>
                    <a:pt x="1328" y="1349"/>
                  </a:lnTo>
                  <a:lnTo>
                    <a:pt x="1337" y="1349"/>
                  </a:lnTo>
                  <a:lnTo>
                    <a:pt x="1346" y="1348"/>
                  </a:lnTo>
                  <a:lnTo>
                    <a:pt x="1353" y="1349"/>
                  </a:lnTo>
                  <a:lnTo>
                    <a:pt x="1357" y="1352"/>
                  </a:lnTo>
                  <a:lnTo>
                    <a:pt x="1361" y="1355"/>
                  </a:lnTo>
                  <a:lnTo>
                    <a:pt x="1361" y="1355"/>
                  </a:lnTo>
                  <a:lnTo>
                    <a:pt x="1365" y="1356"/>
                  </a:lnTo>
                  <a:lnTo>
                    <a:pt x="1369" y="1356"/>
                  </a:lnTo>
                  <a:lnTo>
                    <a:pt x="1382" y="1352"/>
                  </a:lnTo>
                  <a:lnTo>
                    <a:pt x="1382" y="1352"/>
                  </a:lnTo>
                  <a:lnTo>
                    <a:pt x="1391" y="1349"/>
                  </a:lnTo>
                  <a:lnTo>
                    <a:pt x="1397" y="1346"/>
                  </a:lnTo>
                  <a:lnTo>
                    <a:pt x="1402" y="1345"/>
                  </a:lnTo>
                  <a:lnTo>
                    <a:pt x="1402" y="1345"/>
                  </a:lnTo>
                  <a:lnTo>
                    <a:pt x="1476" y="1343"/>
                  </a:lnTo>
                  <a:lnTo>
                    <a:pt x="1512" y="1343"/>
                  </a:lnTo>
                  <a:lnTo>
                    <a:pt x="1549" y="1341"/>
                  </a:lnTo>
                  <a:lnTo>
                    <a:pt x="1549" y="1341"/>
                  </a:lnTo>
                  <a:lnTo>
                    <a:pt x="1683" y="1331"/>
                  </a:lnTo>
                  <a:lnTo>
                    <a:pt x="1816" y="1321"/>
                  </a:lnTo>
                  <a:lnTo>
                    <a:pt x="1816" y="1321"/>
                  </a:lnTo>
                  <a:lnTo>
                    <a:pt x="1824" y="1318"/>
                  </a:lnTo>
                  <a:lnTo>
                    <a:pt x="1831" y="1316"/>
                  </a:lnTo>
                  <a:lnTo>
                    <a:pt x="1834" y="1313"/>
                  </a:lnTo>
                  <a:lnTo>
                    <a:pt x="1835" y="1310"/>
                  </a:lnTo>
                  <a:lnTo>
                    <a:pt x="1837" y="1306"/>
                  </a:lnTo>
                  <a:lnTo>
                    <a:pt x="1837" y="1300"/>
                  </a:lnTo>
                  <a:lnTo>
                    <a:pt x="1837" y="1300"/>
                  </a:lnTo>
                  <a:lnTo>
                    <a:pt x="1835" y="1296"/>
                  </a:lnTo>
                  <a:lnTo>
                    <a:pt x="1834" y="1292"/>
                  </a:lnTo>
                  <a:lnTo>
                    <a:pt x="1832" y="1289"/>
                  </a:lnTo>
                  <a:lnTo>
                    <a:pt x="1830" y="1287"/>
                  </a:lnTo>
                  <a:lnTo>
                    <a:pt x="1821" y="1284"/>
                  </a:lnTo>
                  <a:lnTo>
                    <a:pt x="1813" y="1282"/>
                  </a:lnTo>
                  <a:lnTo>
                    <a:pt x="1813" y="1282"/>
                  </a:lnTo>
                  <a:close/>
                  <a:moveTo>
                    <a:pt x="386" y="1361"/>
                  </a:moveTo>
                  <a:lnTo>
                    <a:pt x="386" y="1361"/>
                  </a:lnTo>
                  <a:lnTo>
                    <a:pt x="386" y="1295"/>
                  </a:lnTo>
                  <a:lnTo>
                    <a:pt x="386" y="1230"/>
                  </a:lnTo>
                  <a:lnTo>
                    <a:pt x="386" y="1230"/>
                  </a:lnTo>
                  <a:lnTo>
                    <a:pt x="387" y="1227"/>
                  </a:lnTo>
                  <a:lnTo>
                    <a:pt x="390" y="1223"/>
                  </a:lnTo>
                  <a:lnTo>
                    <a:pt x="397" y="1216"/>
                  </a:lnTo>
                  <a:lnTo>
                    <a:pt x="397" y="1216"/>
                  </a:lnTo>
                  <a:lnTo>
                    <a:pt x="487" y="1166"/>
                  </a:lnTo>
                  <a:lnTo>
                    <a:pt x="487" y="1166"/>
                  </a:lnTo>
                  <a:lnTo>
                    <a:pt x="493" y="1162"/>
                  </a:lnTo>
                  <a:lnTo>
                    <a:pt x="498" y="1158"/>
                  </a:lnTo>
                  <a:lnTo>
                    <a:pt x="500" y="1155"/>
                  </a:lnTo>
                  <a:lnTo>
                    <a:pt x="501" y="1152"/>
                  </a:lnTo>
                  <a:lnTo>
                    <a:pt x="501" y="1149"/>
                  </a:lnTo>
                  <a:lnTo>
                    <a:pt x="500" y="1145"/>
                  </a:lnTo>
                  <a:lnTo>
                    <a:pt x="500" y="1145"/>
                  </a:lnTo>
                  <a:lnTo>
                    <a:pt x="497" y="1141"/>
                  </a:lnTo>
                  <a:lnTo>
                    <a:pt x="494" y="1138"/>
                  </a:lnTo>
                  <a:lnTo>
                    <a:pt x="491" y="1137"/>
                  </a:lnTo>
                  <a:lnTo>
                    <a:pt x="488" y="1135"/>
                  </a:lnTo>
                  <a:lnTo>
                    <a:pt x="482" y="1137"/>
                  </a:lnTo>
                  <a:lnTo>
                    <a:pt x="475" y="1140"/>
                  </a:lnTo>
                  <a:lnTo>
                    <a:pt x="475" y="1140"/>
                  </a:lnTo>
                  <a:lnTo>
                    <a:pt x="421" y="1172"/>
                  </a:lnTo>
                  <a:lnTo>
                    <a:pt x="421" y="1172"/>
                  </a:lnTo>
                  <a:lnTo>
                    <a:pt x="384" y="1192"/>
                  </a:lnTo>
                  <a:lnTo>
                    <a:pt x="384" y="1192"/>
                  </a:lnTo>
                  <a:lnTo>
                    <a:pt x="383" y="1178"/>
                  </a:lnTo>
                  <a:lnTo>
                    <a:pt x="383" y="1166"/>
                  </a:lnTo>
                  <a:lnTo>
                    <a:pt x="383" y="1166"/>
                  </a:lnTo>
                  <a:lnTo>
                    <a:pt x="383" y="1115"/>
                  </a:lnTo>
                  <a:lnTo>
                    <a:pt x="382" y="1063"/>
                  </a:lnTo>
                  <a:lnTo>
                    <a:pt x="382" y="1063"/>
                  </a:lnTo>
                  <a:lnTo>
                    <a:pt x="383" y="1055"/>
                  </a:lnTo>
                  <a:lnTo>
                    <a:pt x="386" y="1048"/>
                  </a:lnTo>
                  <a:lnTo>
                    <a:pt x="390" y="1043"/>
                  </a:lnTo>
                  <a:lnTo>
                    <a:pt x="397" y="1038"/>
                  </a:lnTo>
                  <a:lnTo>
                    <a:pt x="397" y="1038"/>
                  </a:lnTo>
                  <a:lnTo>
                    <a:pt x="446" y="1011"/>
                  </a:lnTo>
                  <a:lnTo>
                    <a:pt x="493" y="982"/>
                  </a:lnTo>
                  <a:lnTo>
                    <a:pt x="493" y="982"/>
                  </a:lnTo>
                  <a:lnTo>
                    <a:pt x="497" y="979"/>
                  </a:lnTo>
                  <a:lnTo>
                    <a:pt x="498" y="975"/>
                  </a:lnTo>
                  <a:lnTo>
                    <a:pt x="500" y="969"/>
                  </a:lnTo>
                  <a:lnTo>
                    <a:pt x="500" y="965"/>
                  </a:lnTo>
                  <a:lnTo>
                    <a:pt x="500" y="965"/>
                  </a:lnTo>
                  <a:lnTo>
                    <a:pt x="498" y="962"/>
                  </a:lnTo>
                  <a:lnTo>
                    <a:pt x="494" y="959"/>
                  </a:lnTo>
                  <a:lnTo>
                    <a:pt x="490" y="957"/>
                  </a:lnTo>
                  <a:lnTo>
                    <a:pt x="486" y="957"/>
                  </a:lnTo>
                  <a:lnTo>
                    <a:pt x="486" y="957"/>
                  </a:lnTo>
                  <a:lnTo>
                    <a:pt x="469" y="961"/>
                  </a:lnTo>
                  <a:lnTo>
                    <a:pt x="461" y="964"/>
                  </a:lnTo>
                  <a:lnTo>
                    <a:pt x="452" y="968"/>
                  </a:lnTo>
                  <a:lnTo>
                    <a:pt x="452" y="968"/>
                  </a:lnTo>
                  <a:lnTo>
                    <a:pt x="419" y="991"/>
                  </a:lnTo>
                  <a:lnTo>
                    <a:pt x="383" y="1016"/>
                  </a:lnTo>
                  <a:lnTo>
                    <a:pt x="383" y="1016"/>
                  </a:lnTo>
                  <a:lnTo>
                    <a:pt x="380" y="984"/>
                  </a:lnTo>
                  <a:lnTo>
                    <a:pt x="379" y="952"/>
                  </a:lnTo>
                  <a:lnTo>
                    <a:pt x="379" y="952"/>
                  </a:lnTo>
                  <a:lnTo>
                    <a:pt x="380" y="950"/>
                  </a:lnTo>
                  <a:lnTo>
                    <a:pt x="382" y="946"/>
                  </a:lnTo>
                  <a:lnTo>
                    <a:pt x="386" y="941"/>
                  </a:lnTo>
                  <a:lnTo>
                    <a:pt x="389" y="939"/>
                  </a:lnTo>
                  <a:lnTo>
                    <a:pt x="389" y="939"/>
                  </a:lnTo>
                  <a:lnTo>
                    <a:pt x="443" y="911"/>
                  </a:lnTo>
                  <a:lnTo>
                    <a:pt x="497" y="885"/>
                  </a:lnTo>
                  <a:lnTo>
                    <a:pt x="497" y="885"/>
                  </a:lnTo>
                  <a:lnTo>
                    <a:pt x="504" y="880"/>
                  </a:lnTo>
                  <a:lnTo>
                    <a:pt x="509" y="875"/>
                  </a:lnTo>
                  <a:lnTo>
                    <a:pt x="511" y="872"/>
                  </a:lnTo>
                  <a:lnTo>
                    <a:pt x="512" y="869"/>
                  </a:lnTo>
                  <a:lnTo>
                    <a:pt x="512" y="865"/>
                  </a:lnTo>
                  <a:lnTo>
                    <a:pt x="512" y="861"/>
                  </a:lnTo>
                  <a:lnTo>
                    <a:pt x="512" y="861"/>
                  </a:lnTo>
                  <a:lnTo>
                    <a:pt x="509" y="857"/>
                  </a:lnTo>
                  <a:lnTo>
                    <a:pt x="508" y="853"/>
                  </a:lnTo>
                  <a:lnTo>
                    <a:pt x="505" y="850"/>
                  </a:lnTo>
                  <a:lnTo>
                    <a:pt x="501" y="847"/>
                  </a:lnTo>
                  <a:lnTo>
                    <a:pt x="497" y="847"/>
                  </a:lnTo>
                  <a:lnTo>
                    <a:pt x="494" y="846"/>
                  </a:lnTo>
                  <a:lnTo>
                    <a:pt x="486" y="848"/>
                  </a:lnTo>
                  <a:lnTo>
                    <a:pt x="486" y="848"/>
                  </a:lnTo>
                  <a:lnTo>
                    <a:pt x="448" y="865"/>
                  </a:lnTo>
                  <a:lnTo>
                    <a:pt x="411" y="883"/>
                  </a:lnTo>
                  <a:lnTo>
                    <a:pt x="411" y="883"/>
                  </a:lnTo>
                  <a:lnTo>
                    <a:pt x="373" y="904"/>
                  </a:lnTo>
                  <a:lnTo>
                    <a:pt x="373" y="904"/>
                  </a:lnTo>
                  <a:lnTo>
                    <a:pt x="380" y="808"/>
                  </a:lnTo>
                  <a:lnTo>
                    <a:pt x="380" y="808"/>
                  </a:lnTo>
                  <a:lnTo>
                    <a:pt x="626" y="776"/>
                  </a:lnTo>
                  <a:lnTo>
                    <a:pt x="626" y="776"/>
                  </a:lnTo>
                  <a:lnTo>
                    <a:pt x="623" y="908"/>
                  </a:lnTo>
                  <a:lnTo>
                    <a:pt x="620" y="1036"/>
                  </a:lnTo>
                  <a:lnTo>
                    <a:pt x="620" y="1036"/>
                  </a:lnTo>
                  <a:lnTo>
                    <a:pt x="622" y="1062"/>
                  </a:lnTo>
                  <a:lnTo>
                    <a:pt x="623" y="1090"/>
                  </a:lnTo>
                  <a:lnTo>
                    <a:pt x="626" y="1116"/>
                  </a:lnTo>
                  <a:lnTo>
                    <a:pt x="626" y="1144"/>
                  </a:lnTo>
                  <a:lnTo>
                    <a:pt x="626" y="1144"/>
                  </a:lnTo>
                  <a:lnTo>
                    <a:pt x="626" y="1194"/>
                  </a:lnTo>
                  <a:lnTo>
                    <a:pt x="629" y="1244"/>
                  </a:lnTo>
                  <a:lnTo>
                    <a:pt x="631" y="1267"/>
                  </a:lnTo>
                  <a:lnTo>
                    <a:pt x="634" y="1292"/>
                  </a:lnTo>
                  <a:lnTo>
                    <a:pt x="638" y="1317"/>
                  </a:lnTo>
                  <a:lnTo>
                    <a:pt x="644" y="1342"/>
                  </a:lnTo>
                  <a:lnTo>
                    <a:pt x="644" y="1342"/>
                  </a:lnTo>
                  <a:lnTo>
                    <a:pt x="386" y="1361"/>
                  </a:lnTo>
                  <a:lnTo>
                    <a:pt x="386" y="1361"/>
                  </a:lnTo>
                  <a:close/>
                  <a:moveTo>
                    <a:pt x="877" y="1337"/>
                  </a:moveTo>
                  <a:lnTo>
                    <a:pt x="877" y="1337"/>
                  </a:lnTo>
                  <a:lnTo>
                    <a:pt x="875" y="1292"/>
                  </a:lnTo>
                  <a:lnTo>
                    <a:pt x="877" y="1248"/>
                  </a:lnTo>
                  <a:lnTo>
                    <a:pt x="877" y="1248"/>
                  </a:lnTo>
                  <a:lnTo>
                    <a:pt x="878" y="1244"/>
                  </a:lnTo>
                  <a:lnTo>
                    <a:pt x="881" y="1241"/>
                  </a:lnTo>
                  <a:lnTo>
                    <a:pt x="889" y="1234"/>
                  </a:lnTo>
                  <a:lnTo>
                    <a:pt x="889" y="1234"/>
                  </a:lnTo>
                  <a:lnTo>
                    <a:pt x="1024" y="1159"/>
                  </a:lnTo>
                  <a:lnTo>
                    <a:pt x="1024" y="1159"/>
                  </a:lnTo>
                  <a:lnTo>
                    <a:pt x="1031" y="1153"/>
                  </a:lnTo>
                  <a:lnTo>
                    <a:pt x="1036" y="1148"/>
                  </a:lnTo>
                  <a:lnTo>
                    <a:pt x="1038" y="1144"/>
                  </a:lnTo>
                  <a:lnTo>
                    <a:pt x="1038" y="1140"/>
                  </a:lnTo>
                  <a:lnTo>
                    <a:pt x="1038" y="1135"/>
                  </a:lnTo>
                  <a:lnTo>
                    <a:pt x="1035" y="1131"/>
                  </a:lnTo>
                  <a:lnTo>
                    <a:pt x="1035" y="1131"/>
                  </a:lnTo>
                  <a:lnTo>
                    <a:pt x="1032" y="1127"/>
                  </a:lnTo>
                  <a:lnTo>
                    <a:pt x="1029" y="1124"/>
                  </a:lnTo>
                  <a:lnTo>
                    <a:pt x="1025" y="1122"/>
                  </a:lnTo>
                  <a:lnTo>
                    <a:pt x="1021" y="1122"/>
                  </a:lnTo>
                  <a:lnTo>
                    <a:pt x="1017" y="1122"/>
                  </a:lnTo>
                  <a:lnTo>
                    <a:pt x="1013" y="1122"/>
                  </a:lnTo>
                  <a:lnTo>
                    <a:pt x="1006" y="1126"/>
                  </a:lnTo>
                  <a:lnTo>
                    <a:pt x="1006" y="1126"/>
                  </a:lnTo>
                  <a:lnTo>
                    <a:pt x="892" y="1196"/>
                  </a:lnTo>
                  <a:lnTo>
                    <a:pt x="892" y="1196"/>
                  </a:lnTo>
                  <a:lnTo>
                    <a:pt x="878" y="1208"/>
                  </a:lnTo>
                  <a:lnTo>
                    <a:pt x="878" y="1208"/>
                  </a:lnTo>
                  <a:lnTo>
                    <a:pt x="871" y="1206"/>
                  </a:lnTo>
                  <a:lnTo>
                    <a:pt x="871" y="1206"/>
                  </a:lnTo>
                  <a:lnTo>
                    <a:pt x="871" y="1163"/>
                  </a:lnTo>
                  <a:lnTo>
                    <a:pt x="871" y="1120"/>
                  </a:lnTo>
                  <a:lnTo>
                    <a:pt x="871" y="1120"/>
                  </a:lnTo>
                  <a:lnTo>
                    <a:pt x="873" y="1117"/>
                  </a:lnTo>
                  <a:lnTo>
                    <a:pt x="875" y="1113"/>
                  </a:lnTo>
                  <a:lnTo>
                    <a:pt x="881" y="1108"/>
                  </a:lnTo>
                  <a:lnTo>
                    <a:pt x="881" y="1108"/>
                  </a:lnTo>
                  <a:lnTo>
                    <a:pt x="1000" y="1031"/>
                  </a:lnTo>
                  <a:lnTo>
                    <a:pt x="1000" y="1031"/>
                  </a:lnTo>
                  <a:lnTo>
                    <a:pt x="1006" y="1026"/>
                  </a:lnTo>
                  <a:lnTo>
                    <a:pt x="1010" y="1020"/>
                  </a:lnTo>
                  <a:lnTo>
                    <a:pt x="1010" y="1018"/>
                  </a:lnTo>
                  <a:lnTo>
                    <a:pt x="1010" y="1013"/>
                  </a:lnTo>
                  <a:lnTo>
                    <a:pt x="1009" y="1011"/>
                  </a:lnTo>
                  <a:lnTo>
                    <a:pt x="1006" y="1007"/>
                  </a:lnTo>
                  <a:lnTo>
                    <a:pt x="1006" y="1007"/>
                  </a:lnTo>
                  <a:lnTo>
                    <a:pt x="1003" y="1004"/>
                  </a:lnTo>
                  <a:lnTo>
                    <a:pt x="1000" y="1001"/>
                  </a:lnTo>
                  <a:lnTo>
                    <a:pt x="997" y="1001"/>
                  </a:lnTo>
                  <a:lnTo>
                    <a:pt x="995" y="1001"/>
                  </a:lnTo>
                  <a:lnTo>
                    <a:pt x="989" y="1002"/>
                  </a:lnTo>
                  <a:lnTo>
                    <a:pt x="982" y="1007"/>
                  </a:lnTo>
                  <a:lnTo>
                    <a:pt x="982" y="1007"/>
                  </a:lnTo>
                  <a:lnTo>
                    <a:pt x="893" y="1072"/>
                  </a:lnTo>
                  <a:lnTo>
                    <a:pt x="893" y="1072"/>
                  </a:lnTo>
                  <a:lnTo>
                    <a:pt x="884" y="1077"/>
                  </a:lnTo>
                  <a:lnTo>
                    <a:pt x="871" y="1084"/>
                  </a:lnTo>
                  <a:lnTo>
                    <a:pt x="871" y="1084"/>
                  </a:lnTo>
                  <a:lnTo>
                    <a:pt x="871" y="1038"/>
                  </a:lnTo>
                  <a:lnTo>
                    <a:pt x="871" y="995"/>
                  </a:lnTo>
                  <a:lnTo>
                    <a:pt x="871" y="995"/>
                  </a:lnTo>
                  <a:lnTo>
                    <a:pt x="873" y="993"/>
                  </a:lnTo>
                  <a:lnTo>
                    <a:pt x="874" y="990"/>
                  </a:lnTo>
                  <a:lnTo>
                    <a:pt x="880" y="984"/>
                  </a:lnTo>
                  <a:lnTo>
                    <a:pt x="880" y="984"/>
                  </a:lnTo>
                  <a:lnTo>
                    <a:pt x="930" y="954"/>
                  </a:lnTo>
                  <a:lnTo>
                    <a:pt x="979" y="923"/>
                  </a:lnTo>
                  <a:lnTo>
                    <a:pt x="979" y="923"/>
                  </a:lnTo>
                  <a:lnTo>
                    <a:pt x="985" y="921"/>
                  </a:lnTo>
                  <a:lnTo>
                    <a:pt x="992" y="918"/>
                  </a:lnTo>
                  <a:lnTo>
                    <a:pt x="999" y="916"/>
                  </a:lnTo>
                  <a:lnTo>
                    <a:pt x="1004" y="914"/>
                  </a:lnTo>
                  <a:lnTo>
                    <a:pt x="1004" y="914"/>
                  </a:lnTo>
                  <a:lnTo>
                    <a:pt x="1009" y="911"/>
                  </a:lnTo>
                  <a:lnTo>
                    <a:pt x="1013" y="907"/>
                  </a:lnTo>
                  <a:lnTo>
                    <a:pt x="1020" y="897"/>
                  </a:lnTo>
                  <a:lnTo>
                    <a:pt x="1020" y="897"/>
                  </a:lnTo>
                  <a:lnTo>
                    <a:pt x="1010" y="891"/>
                  </a:lnTo>
                  <a:lnTo>
                    <a:pt x="1004" y="889"/>
                  </a:lnTo>
                  <a:lnTo>
                    <a:pt x="1000" y="887"/>
                  </a:lnTo>
                  <a:lnTo>
                    <a:pt x="1000" y="887"/>
                  </a:lnTo>
                  <a:lnTo>
                    <a:pt x="992" y="889"/>
                  </a:lnTo>
                  <a:lnTo>
                    <a:pt x="984" y="890"/>
                  </a:lnTo>
                  <a:lnTo>
                    <a:pt x="975" y="894"/>
                  </a:lnTo>
                  <a:lnTo>
                    <a:pt x="968" y="897"/>
                  </a:lnTo>
                  <a:lnTo>
                    <a:pt x="968" y="897"/>
                  </a:lnTo>
                  <a:lnTo>
                    <a:pt x="921" y="926"/>
                  </a:lnTo>
                  <a:lnTo>
                    <a:pt x="873" y="955"/>
                  </a:lnTo>
                  <a:lnTo>
                    <a:pt x="873" y="955"/>
                  </a:lnTo>
                  <a:lnTo>
                    <a:pt x="873" y="878"/>
                  </a:lnTo>
                  <a:lnTo>
                    <a:pt x="873" y="878"/>
                  </a:lnTo>
                  <a:lnTo>
                    <a:pt x="874" y="876"/>
                  </a:lnTo>
                  <a:lnTo>
                    <a:pt x="875" y="873"/>
                  </a:lnTo>
                  <a:lnTo>
                    <a:pt x="880" y="869"/>
                  </a:lnTo>
                  <a:lnTo>
                    <a:pt x="880" y="869"/>
                  </a:lnTo>
                  <a:lnTo>
                    <a:pt x="925" y="837"/>
                  </a:lnTo>
                  <a:lnTo>
                    <a:pt x="973" y="804"/>
                  </a:lnTo>
                  <a:lnTo>
                    <a:pt x="973" y="804"/>
                  </a:lnTo>
                  <a:lnTo>
                    <a:pt x="979" y="801"/>
                  </a:lnTo>
                  <a:lnTo>
                    <a:pt x="988" y="799"/>
                  </a:lnTo>
                  <a:lnTo>
                    <a:pt x="995" y="796"/>
                  </a:lnTo>
                  <a:lnTo>
                    <a:pt x="1003" y="793"/>
                  </a:lnTo>
                  <a:lnTo>
                    <a:pt x="1003" y="793"/>
                  </a:lnTo>
                  <a:lnTo>
                    <a:pt x="1013" y="786"/>
                  </a:lnTo>
                  <a:lnTo>
                    <a:pt x="1016" y="782"/>
                  </a:lnTo>
                  <a:lnTo>
                    <a:pt x="1017" y="778"/>
                  </a:lnTo>
                  <a:lnTo>
                    <a:pt x="1017" y="778"/>
                  </a:lnTo>
                  <a:lnTo>
                    <a:pt x="1014" y="772"/>
                  </a:lnTo>
                  <a:lnTo>
                    <a:pt x="1010" y="767"/>
                  </a:lnTo>
                  <a:lnTo>
                    <a:pt x="1006" y="764"/>
                  </a:lnTo>
                  <a:lnTo>
                    <a:pt x="1002" y="762"/>
                  </a:lnTo>
                  <a:lnTo>
                    <a:pt x="1002" y="762"/>
                  </a:lnTo>
                  <a:lnTo>
                    <a:pt x="989" y="764"/>
                  </a:lnTo>
                  <a:lnTo>
                    <a:pt x="977" y="765"/>
                  </a:lnTo>
                  <a:lnTo>
                    <a:pt x="964" y="769"/>
                  </a:lnTo>
                  <a:lnTo>
                    <a:pt x="953" y="775"/>
                  </a:lnTo>
                  <a:lnTo>
                    <a:pt x="953" y="775"/>
                  </a:lnTo>
                  <a:lnTo>
                    <a:pt x="939" y="785"/>
                  </a:lnTo>
                  <a:lnTo>
                    <a:pt x="925" y="797"/>
                  </a:lnTo>
                  <a:lnTo>
                    <a:pt x="898" y="822"/>
                  </a:lnTo>
                  <a:lnTo>
                    <a:pt x="898" y="822"/>
                  </a:lnTo>
                  <a:lnTo>
                    <a:pt x="874" y="843"/>
                  </a:lnTo>
                  <a:lnTo>
                    <a:pt x="874" y="843"/>
                  </a:lnTo>
                  <a:lnTo>
                    <a:pt x="870" y="793"/>
                  </a:lnTo>
                  <a:lnTo>
                    <a:pt x="866" y="744"/>
                  </a:lnTo>
                  <a:lnTo>
                    <a:pt x="866" y="744"/>
                  </a:lnTo>
                  <a:lnTo>
                    <a:pt x="866" y="742"/>
                  </a:lnTo>
                  <a:lnTo>
                    <a:pt x="869" y="738"/>
                  </a:lnTo>
                  <a:lnTo>
                    <a:pt x="875" y="732"/>
                  </a:lnTo>
                  <a:lnTo>
                    <a:pt x="875" y="732"/>
                  </a:lnTo>
                  <a:lnTo>
                    <a:pt x="988" y="677"/>
                  </a:lnTo>
                  <a:lnTo>
                    <a:pt x="988" y="677"/>
                  </a:lnTo>
                  <a:lnTo>
                    <a:pt x="996" y="672"/>
                  </a:lnTo>
                  <a:lnTo>
                    <a:pt x="1002" y="667"/>
                  </a:lnTo>
                  <a:lnTo>
                    <a:pt x="1004" y="664"/>
                  </a:lnTo>
                  <a:lnTo>
                    <a:pt x="1004" y="660"/>
                  </a:lnTo>
                  <a:lnTo>
                    <a:pt x="1004" y="656"/>
                  </a:lnTo>
                  <a:lnTo>
                    <a:pt x="1002" y="652"/>
                  </a:lnTo>
                  <a:lnTo>
                    <a:pt x="1002" y="652"/>
                  </a:lnTo>
                  <a:lnTo>
                    <a:pt x="997" y="649"/>
                  </a:lnTo>
                  <a:lnTo>
                    <a:pt x="995" y="646"/>
                  </a:lnTo>
                  <a:lnTo>
                    <a:pt x="991" y="645"/>
                  </a:lnTo>
                  <a:lnTo>
                    <a:pt x="988" y="646"/>
                  </a:lnTo>
                  <a:lnTo>
                    <a:pt x="979" y="649"/>
                  </a:lnTo>
                  <a:lnTo>
                    <a:pt x="973" y="653"/>
                  </a:lnTo>
                  <a:lnTo>
                    <a:pt x="973" y="653"/>
                  </a:lnTo>
                  <a:lnTo>
                    <a:pt x="867" y="714"/>
                  </a:lnTo>
                  <a:lnTo>
                    <a:pt x="867" y="714"/>
                  </a:lnTo>
                  <a:lnTo>
                    <a:pt x="860" y="711"/>
                  </a:lnTo>
                  <a:lnTo>
                    <a:pt x="860" y="711"/>
                  </a:lnTo>
                  <a:lnTo>
                    <a:pt x="863" y="678"/>
                  </a:lnTo>
                  <a:lnTo>
                    <a:pt x="866" y="646"/>
                  </a:lnTo>
                  <a:lnTo>
                    <a:pt x="866" y="646"/>
                  </a:lnTo>
                  <a:lnTo>
                    <a:pt x="866" y="642"/>
                  </a:lnTo>
                  <a:lnTo>
                    <a:pt x="869" y="639"/>
                  </a:lnTo>
                  <a:lnTo>
                    <a:pt x="873" y="636"/>
                  </a:lnTo>
                  <a:lnTo>
                    <a:pt x="875" y="634"/>
                  </a:lnTo>
                  <a:lnTo>
                    <a:pt x="875" y="634"/>
                  </a:lnTo>
                  <a:lnTo>
                    <a:pt x="899" y="628"/>
                  </a:lnTo>
                  <a:lnTo>
                    <a:pt x="924" y="624"/>
                  </a:lnTo>
                  <a:lnTo>
                    <a:pt x="948" y="620"/>
                  </a:lnTo>
                  <a:lnTo>
                    <a:pt x="973" y="617"/>
                  </a:lnTo>
                  <a:lnTo>
                    <a:pt x="1021" y="611"/>
                  </a:lnTo>
                  <a:lnTo>
                    <a:pt x="1070" y="607"/>
                  </a:lnTo>
                  <a:lnTo>
                    <a:pt x="1070" y="607"/>
                  </a:lnTo>
                  <a:lnTo>
                    <a:pt x="1139" y="602"/>
                  </a:lnTo>
                  <a:lnTo>
                    <a:pt x="1139" y="602"/>
                  </a:lnTo>
                  <a:lnTo>
                    <a:pt x="1174" y="1314"/>
                  </a:lnTo>
                  <a:lnTo>
                    <a:pt x="1174" y="1314"/>
                  </a:lnTo>
                  <a:lnTo>
                    <a:pt x="877" y="1337"/>
                  </a:lnTo>
                  <a:lnTo>
                    <a:pt x="877" y="1337"/>
                  </a:lnTo>
                  <a:close/>
                  <a:moveTo>
                    <a:pt x="1390" y="1310"/>
                  </a:moveTo>
                  <a:lnTo>
                    <a:pt x="1390" y="1310"/>
                  </a:lnTo>
                  <a:lnTo>
                    <a:pt x="1371" y="1183"/>
                  </a:lnTo>
                  <a:lnTo>
                    <a:pt x="1371" y="1183"/>
                  </a:lnTo>
                  <a:lnTo>
                    <a:pt x="1369" y="1167"/>
                  </a:lnTo>
                  <a:lnTo>
                    <a:pt x="1371" y="1160"/>
                  </a:lnTo>
                  <a:lnTo>
                    <a:pt x="1372" y="1153"/>
                  </a:lnTo>
                  <a:lnTo>
                    <a:pt x="1375" y="1148"/>
                  </a:lnTo>
                  <a:lnTo>
                    <a:pt x="1379" y="1142"/>
                  </a:lnTo>
                  <a:lnTo>
                    <a:pt x="1386" y="1137"/>
                  </a:lnTo>
                  <a:lnTo>
                    <a:pt x="1393" y="1131"/>
                  </a:lnTo>
                  <a:lnTo>
                    <a:pt x="1393" y="1131"/>
                  </a:lnTo>
                  <a:lnTo>
                    <a:pt x="1415" y="1120"/>
                  </a:lnTo>
                  <a:lnTo>
                    <a:pt x="1434" y="1108"/>
                  </a:lnTo>
                  <a:lnTo>
                    <a:pt x="1475" y="1081"/>
                  </a:lnTo>
                  <a:lnTo>
                    <a:pt x="1475" y="1081"/>
                  </a:lnTo>
                  <a:lnTo>
                    <a:pt x="1479" y="1077"/>
                  </a:lnTo>
                  <a:lnTo>
                    <a:pt x="1481" y="1073"/>
                  </a:lnTo>
                  <a:lnTo>
                    <a:pt x="1483" y="1068"/>
                  </a:lnTo>
                  <a:lnTo>
                    <a:pt x="1484" y="1063"/>
                  </a:lnTo>
                  <a:lnTo>
                    <a:pt x="1484" y="1063"/>
                  </a:lnTo>
                  <a:lnTo>
                    <a:pt x="1481" y="1058"/>
                  </a:lnTo>
                  <a:lnTo>
                    <a:pt x="1479" y="1054"/>
                  </a:lnTo>
                  <a:lnTo>
                    <a:pt x="1475" y="1050"/>
                  </a:lnTo>
                  <a:lnTo>
                    <a:pt x="1470" y="1050"/>
                  </a:lnTo>
                  <a:lnTo>
                    <a:pt x="1470" y="1050"/>
                  </a:lnTo>
                  <a:lnTo>
                    <a:pt x="1462" y="1050"/>
                  </a:lnTo>
                  <a:lnTo>
                    <a:pt x="1452" y="1051"/>
                  </a:lnTo>
                  <a:lnTo>
                    <a:pt x="1444" y="1054"/>
                  </a:lnTo>
                  <a:lnTo>
                    <a:pt x="1436" y="1058"/>
                  </a:lnTo>
                  <a:lnTo>
                    <a:pt x="1436" y="1058"/>
                  </a:lnTo>
                  <a:lnTo>
                    <a:pt x="1402" y="1081"/>
                  </a:lnTo>
                  <a:lnTo>
                    <a:pt x="1366" y="1106"/>
                  </a:lnTo>
                  <a:lnTo>
                    <a:pt x="1366" y="1106"/>
                  </a:lnTo>
                  <a:lnTo>
                    <a:pt x="1362" y="1048"/>
                  </a:lnTo>
                  <a:lnTo>
                    <a:pt x="1359" y="993"/>
                  </a:lnTo>
                  <a:lnTo>
                    <a:pt x="1359" y="993"/>
                  </a:lnTo>
                  <a:lnTo>
                    <a:pt x="1361" y="988"/>
                  </a:lnTo>
                  <a:lnTo>
                    <a:pt x="1364" y="986"/>
                  </a:lnTo>
                  <a:lnTo>
                    <a:pt x="1371" y="980"/>
                  </a:lnTo>
                  <a:lnTo>
                    <a:pt x="1371" y="980"/>
                  </a:lnTo>
                  <a:lnTo>
                    <a:pt x="1416" y="948"/>
                  </a:lnTo>
                  <a:lnTo>
                    <a:pt x="1461" y="918"/>
                  </a:lnTo>
                  <a:lnTo>
                    <a:pt x="1461" y="918"/>
                  </a:lnTo>
                  <a:lnTo>
                    <a:pt x="1465" y="915"/>
                  </a:lnTo>
                  <a:lnTo>
                    <a:pt x="1468" y="909"/>
                  </a:lnTo>
                  <a:lnTo>
                    <a:pt x="1470" y="904"/>
                  </a:lnTo>
                  <a:lnTo>
                    <a:pt x="1470" y="900"/>
                  </a:lnTo>
                  <a:lnTo>
                    <a:pt x="1470" y="900"/>
                  </a:lnTo>
                  <a:lnTo>
                    <a:pt x="1469" y="896"/>
                  </a:lnTo>
                  <a:lnTo>
                    <a:pt x="1466" y="891"/>
                  </a:lnTo>
                  <a:lnTo>
                    <a:pt x="1463" y="889"/>
                  </a:lnTo>
                  <a:lnTo>
                    <a:pt x="1459" y="887"/>
                  </a:lnTo>
                  <a:lnTo>
                    <a:pt x="1459" y="887"/>
                  </a:lnTo>
                  <a:lnTo>
                    <a:pt x="1455" y="889"/>
                  </a:lnTo>
                  <a:lnTo>
                    <a:pt x="1450" y="891"/>
                  </a:lnTo>
                  <a:lnTo>
                    <a:pt x="1441" y="898"/>
                  </a:lnTo>
                  <a:lnTo>
                    <a:pt x="1441" y="898"/>
                  </a:lnTo>
                  <a:lnTo>
                    <a:pt x="1362" y="961"/>
                  </a:lnTo>
                  <a:lnTo>
                    <a:pt x="1362" y="961"/>
                  </a:lnTo>
                  <a:lnTo>
                    <a:pt x="1361" y="944"/>
                  </a:lnTo>
                  <a:lnTo>
                    <a:pt x="1361" y="944"/>
                  </a:lnTo>
                  <a:lnTo>
                    <a:pt x="1366" y="869"/>
                  </a:lnTo>
                  <a:lnTo>
                    <a:pt x="1366" y="869"/>
                  </a:lnTo>
                  <a:lnTo>
                    <a:pt x="1368" y="858"/>
                  </a:lnTo>
                  <a:lnTo>
                    <a:pt x="1372" y="848"/>
                  </a:lnTo>
                  <a:lnTo>
                    <a:pt x="1377" y="839"/>
                  </a:lnTo>
                  <a:lnTo>
                    <a:pt x="1387" y="830"/>
                  </a:lnTo>
                  <a:lnTo>
                    <a:pt x="1387" y="830"/>
                  </a:lnTo>
                  <a:lnTo>
                    <a:pt x="1409" y="814"/>
                  </a:lnTo>
                  <a:lnTo>
                    <a:pt x="1432" y="797"/>
                  </a:lnTo>
                  <a:lnTo>
                    <a:pt x="1476" y="762"/>
                  </a:lnTo>
                  <a:lnTo>
                    <a:pt x="1476" y="762"/>
                  </a:lnTo>
                  <a:lnTo>
                    <a:pt x="1477" y="760"/>
                  </a:lnTo>
                  <a:lnTo>
                    <a:pt x="1480" y="756"/>
                  </a:lnTo>
                  <a:lnTo>
                    <a:pt x="1481" y="751"/>
                  </a:lnTo>
                  <a:lnTo>
                    <a:pt x="1481" y="749"/>
                  </a:lnTo>
                  <a:lnTo>
                    <a:pt x="1481" y="749"/>
                  </a:lnTo>
                  <a:lnTo>
                    <a:pt x="1479" y="744"/>
                  </a:lnTo>
                  <a:lnTo>
                    <a:pt x="1476" y="742"/>
                  </a:lnTo>
                  <a:lnTo>
                    <a:pt x="1472" y="739"/>
                  </a:lnTo>
                  <a:lnTo>
                    <a:pt x="1468" y="739"/>
                  </a:lnTo>
                  <a:lnTo>
                    <a:pt x="1468" y="739"/>
                  </a:lnTo>
                  <a:lnTo>
                    <a:pt x="1452" y="744"/>
                  </a:lnTo>
                  <a:lnTo>
                    <a:pt x="1445" y="749"/>
                  </a:lnTo>
                  <a:lnTo>
                    <a:pt x="1440" y="753"/>
                  </a:lnTo>
                  <a:lnTo>
                    <a:pt x="1440" y="753"/>
                  </a:lnTo>
                  <a:lnTo>
                    <a:pt x="1408" y="781"/>
                  </a:lnTo>
                  <a:lnTo>
                    <a:pt x="1373" y="811"/>
                  </a:lnTo>
                  <a:lnTo>
                    <a:pt x="1373" y="811"/>
                  </a:lnTo>
                  <a:lnTo>
                    <a:pt x="1373" y="758"/>
                  </a:lnTo>
                  <a:lnTo>
                    <a:pt x="1373" y="732"/>
                  </a:lnTo>
                  <a:lnTo>
                    <a:pt x="1375" y="707"/>
                  </a:lnTo>
                  <a:lnTo>
                    <a:pt x="1375" y="707"/>
                  </a:lnTo>
                  <a:lnTo>
                    <a:pt x="1375" y="704"/>
                  </a:lnTo>
                  <a:lnTo>
                    <a:pt x="1376" y="700"/>
                  </a:lnTo>
                  <a:lnTo>
                    <a:pt x="1382" y="693"/>
                  </a:lnTo>
                  <a:lnTo>
                    <a:pt x="1396" y="681"/>
                  </a:lnTo>
                  <a:lnTo>
                    <a:pt x="1396" y="681"/>
                  </a:lnTo>
                  <a:lnTo>
                    <a:pt x="1443" y="642"/>
                  </a:lnTo>
                  <a:lnTo>
                    <a:pt x="1488" y="603"/>
                  </a:lnTo>
                  <a:lnTo>
                    <a:pt x="1488" y="603"/>
                  </a:lnTo>
                  <a:lnTo>
                    <a:pt x="1493" y="597"/>
                  </a:lnTo>
                  <a:lnTo>
                    <a:pt x="1495" y="591"/>
                  </a:lnTo>
                  <a:lnTo>
                    <a:pt x="1497" y="585"/>
                  </a:lnTo>
                  <a:lnTo>
                    <a:pt x="1495" y="579"/>
                  </a:lnTo>
                  <a:lnTo>
                    <a:pt x="1495" y="579"/>
                  </a:lnTo>
                  <a:lnTo>
                    <a:pt x="1491" y="575"/>
                  </a:lnTo>
                  <a:lnTo>
                    <a:pt x="1486" y="573"/>
                  </a:lnTo>
                  <a:lnTo>
                    <a:pt x="1479" y="570"/>
                  </a:lnTo>
                  <a:lnTo>
                    <a:pt x="1473" y="570"/>
                  </a:lnTo>
                  <a:lnTo>
                    <a:pt x="1473" y="570"/>
                  </a:lnTo>
                  <a:lnTo>
                    <a:pt x="1466" y="573"/>
                  </a:lnTo>
                  <a:lnTo>
                    <a:pt x="1459" y="578"/>
                  </a:lnTo>
                  <a:lnTo>
                    <a:pt x="1447" y="588"/>
                  </a:lnTo>
                  <a:lnTo>
                    <a:pt x="1447" y="588"/>
                  </a:lnTo>
                  <a:lnTo>
                    <a:pt x="1373" y="649"/>
                  </a:lnTo>
                  <a:lnTo>
                    <a:pt x="1373" y="649"/>
                  </a:lnTo>
                  <a:lnTo>
                    <a:pt x="1373" y="660"/>
                  </a:lnTo>
                  <a:lnTo>
                    <a:pt x="1373" y="660"/>
                  </a:lnTo>
                  <a:lnTo>
                    <a:pt x="1369" y="653"/>
                  </a:lnTo>
                  <a:lnTo>
                    <a:pt x="1369" y="653"/>
                  </a:lnTo>
                  <a:lnTo>
                    <a:pt x="1373" y="649"/>
                  </a:lnTo>
                  <a:lnTo>
                    <a:pt x="1373" y="649"/>
                  </a:lnTo>
                  <a:lnTo>
                    <a:pt x="1373" y="636"/>
                  </a:lnTo>
                  <a:lnTo>
                    <a:pt x="1373" y="636"/>
                  </a:lnTo>
                  <a:lnTo>
                    <a:pt x="1375" y="582"/>
                  </a:lnTo>
                  <a:lnTo>
                    <a:pt x="1377" y="528"/>
                  </a:lnTo>
                  <a:lnTo>
                    <a:pt x="1377" y="528"/>
                  </a:lnTo>
                  <a:lnTo>
                    <a:pt x="1377" y="521"/>
                  </a:lnTo>
                  <a:lnTo>
                    <a:pt x="1380" y="516"/>
                  </a:lnTo>
                  <a:lnTo>
                    <a:pt x="1384" y="510"/>
                  </a:lnTo>
                  <a:lnTo>
                    <a:pt x="1389" y="506"/>
                  </a:lnTo>
                  <a:lnTo>
                    <a:pt x="1389" y="506"/>
                  </a:lnTo>
                  <a:lnTo>
                    <a:pt x="1420" y="481"/>
                  </a:lnTo>
                  <a:lnTo>
                    <a:pt x="1452" y="456"/>
                  </a:lnTo>
                  <a:lnTo>
                    <a:pt x="1452" y="456"/>
                  </a:lnTo>
                  <a:lnTo>
                    <a:pt x="1459" y="451"/>
                  </a:lnTo>
                  <a:lnTo>
                    <a:pt x="1463" y="444"/>
                  </a:lnTo>
                  <a:lnTo>
                    <a:pt x="1465" y="441"/>
                  </a:lnTo>
                  <a:lnTo>
                    <a:pt x="1465" y="437"/>
                  </a:lnTo>
                  <a:lnTo>
                    <a:pt x="1463" y="432"/>
                  </a:lnTo>
                  <a:lnTo>
                    <a:pt x="1461" y="428"/>
                  </a:lnTo>
                  <a:lnTo>
                    <a:pt x="1461" y="428"/>
                  </a:lnTo>
                  <a:lnTo>
                    <a:pt x="1458" y="424"/>
                  </a:lnTo>
                  <a:lnTo>
                    <a:pt x="1454" y="421"/>
                  </a:lnTo>
                  <a:lnTo>
                    <a:pt x="1450" y="420"/>
                  </a:lnTo>
                  <a:lnTo>
                    <a:pt x="1445" y="419"/>
                  </a:lnTo>
                  <a:lnTo>
                    <a:pt x="1441" y="419"/>
                  </a:lnTo>
                  <a:lnTo>
                    <a:pt x="1436" y="420"/>
                  </a:lnTo>
                  <a:lnTo>
                    <a:pt x="1432" y="423"/>
                  </a:lnTo>
                  <a:lnTo>
                    <a:pt x="1427" y="426"/>
                  </a:lnTo>
                  <a:lnTo>
                    <a:pt x="1427" y="426"/>
                  </a:lnTo>
                  <a:lnTo>
                    <a:pt x="1389" y="459"/>
                  </a:lnTo>
                  <a:lnTo>
                    <a:pt x="1389" y="459"/>
                  </a:lnTo>
                  <a:lnTo>
                    <a:pt x="1383" y="463"/>
                  </a:lnTo>
                  <a:lnTo>
                    <a:pt x="1379" y="466"/>
                  </a:lnTo>
                  <a:lnTo>
                    <a:pt x="1379" y="466"/>
                  </a:lnTo>
                  <a:lnTo>
                    <a:pt x="1353" y="287"/>
                  </a:lnTo>
                  <a:lnTo>
                    <a:pt x="1353" y="287"/>
                  </a:lnTo>
                  <a:lnTo>
                    <a:pt x="1383" y="288"/>
                  </a:lnTo>
                  <a:lnTo>
                    <a:pt x="1414" y="288"/>
                  </a:lnTo>
                  <a:lnTo>
                    <a:pt x="1444" y="287"/>
                  </a:lnTo>
                  <a:lnTo>
                    <a:pt x="1473" y="283"/>
                  </a:lnTo>
                  <a:lnTo>
                    <a:pt x="1504" y="279"/>
                  </a:lnTo>
                  <a:lnTo>
                    <a:pt x="1533" y="272"/>
                  </a:lnTo>
                  <a:lnTo>
                    <a:pt x="1562" y="263"/>
                  </a:lnTo>
                  <a:lnTo>
                    <a:pt x="1591" y="255"/>
                  </a:lnTo>
                  <a:lnTo>
                    <a:pt x="1591" y="255"/>
                  </a:lnTo>
                  <a:lnTo>
                    <a:pt x="1594" y="266"/>
                  </a:lnTo>
                  <a:lnTo>
                    <a:pt x="1594" y="266"/>
                  </a:lnTo>
                  <a:lnTo>
                    <a:pt x="1602" y="588"/>
                  </a:lnTo>
                  <a:lnTo>
                    <a:pt x="1602" y="588"/>
                  </a:lnTo>
                  <a:lnTo>
                    <a:pt x="1606" y="762"/>
                  </a:lnTo>
                  <a:lnTo>
                    <a:pt x="1609" y="850"/>
                  </a:lnTo>
                  <a:lnTo>
                    <a:pt x="1613" y="936"/>
                  </a:lnTo>
                  <a:lnTo>
                    <a:pt x="1613" y="936"/>
                  </a:lnTo>
                  <a:lnTo>
                    <a:pt x="1619" y="1008"/>
                  </a:lnTo>
                  <a:lnTo>
                    <a:pt x="1626" y="1079"/>
                  </a:lnTo>
                  <a:lnTo>
                    <a:pt x="1641" y="1220"/>
                  </a:lnTo>
                  <a:lnTo>
                    <a:pt x="1641" y="1220"/>
                  </a:lnTo>
                  <a:lnTo>
                    <a:pt x="1644" y="1259"/>
                  </a:lnTo>
                  <a:lnTo>
                    <a:pt x="1647" y="1299"/>
                  </a:lnTo>
                  <a:lnTo>
                    <a:pt x="1647" y="1299"/>
                  </a:lnTo>
                  <a:lnTo>
                    <a:pt x="1390" y="1310"/>
                  </a:lnTo>
                  <a:lnTo>
                    <a:pt x="1390" y="131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25"/>
            <p:cNvSpPr>
              <a:spLocks noEditPoints="1"/>
            </p:cNvSpPr>
            <p:nvPr/>
          </p:nvSpPr>
          <p:spPr bwMode="auto">
            <a:xfrm>
              <a:off x="9139669" y="2279879"/>
              <a:ext cx="707911" cy="146381"/>
            </a:xfrm>
            <a:custGeom>
              <a:avLst/>
              <a:gdLst>
                <a:gd name="T0" fmla="*/ 685 w 1769"/>
                <a:gd name="T1" fmla="*/ 257 h 366"/>
                <a:gd name="T2" fmla="*/ 614 w 1769"/>
                <a:gd name="T3" fmla="*/ 121 h 366"/>
                <a:gd name="T4" fmla="*/ 729 w 1769"/>
                <a:gd name="T5" fmla="*/ 43 h 366"/>
                <a:gd name="T6" fmla="*/ 639 w 1769"/>
                <a:gd name="T7" fmla="*/ 58 h 366"/>
                <a:gd name="T8" fmla="*/ 588 w 1769"/>
                <a:gd name="T9" fmla="*/ 203 h 366"/>
                <a:gd name="T10" fmla="*/ 757 w 1769"/>
                <a:gd name="T11" fmla="*/ 307 h 366"/>
                <a:gd name="T12" fmla="*/ 267 w 1769"/>
                <a:gd name="T13" fmla="*/ 233 h 366"/>
                <a:gd name="T14" fmla="*/ 34 w 1769"/>
                <a:gd name="T15" fmla="*/ 160 h 366"/>
                <a:gd name="T16" fmla="*/ 52 w 1769"/>
                <a:gd name="T17" fmla="*/ 96 h 366"/>
                <a:gd name="T18" fmla="*/ 187 w 1769"/>
                <a:gd name="T19" fmla="*/ 58 h 366"/>
                <a:gd name="T20" fmla="*/ 115 w 1769"/>
                <a:gd name="T21" fmla="*/ 39 h 366"/>
                <a:gd name="T22" fmla="*/ 7 w 1769"/>
                <a:gd name="T23" fmla="*/ 119 h 366"/>
                <a:gd name="T24" fmla="*/ 55 w 1769"/>
                <a:gd name="T25" fmla="*/ 201 h 366"/>
                <a:gd name="T26" fmla="*/ 255 w 1769"/>
                <a:gd name="T27" fmla="*/ 264 h 366"/>
                <a:gd name="T28" fmla="*/ 141 w 1769"/>
                <a:gd name="T29" fmla="*/ 334 h 366"/>
                <a:gd name="T30" fmla="*/ 50 w 1769"/>
                <a:gd name="T31" fmla="*/ 318 h 366"/>
                <a:gd name="T32" fmla="*/ 131 w 1769"/>
                <a:gd name="T33" fmla="*/ 366 h 366"/>
                <a:gd name="T34" fmla="*/ 277 w 1769"/>
                <a:gd name="T35" fmla="*/ 321 h 366"/>
                <a:gd name="T36" fmla="*/ 274 w 1769"/>
                <a:gd name="T37" fmla="*/ 239 h 366"/>
                <a:gd name="T38" fmla="*/ 875 w 1769"/>
                <a:gd name="T39" fmla="*/ 276 h 366"/>
                <a:gd name="T40" fmla="*/ 846 w 1769"/>
                <a:gd name="T41" fmla="*/ 115 h 366"/>
                <a:gd name="T42" fmla="*/ 918 w 1769"/>
                <a:gd name="T43" fmla="*/ 54 h 366"/>
                <a:gd name="T44" fmla="*/ 822 w 1769"/>
                <a:gd name="T45" fmla="*/ 113 h 366"/>
                <a:gd name="T46" fmla="*/ 876 w 1769"/>
                <a:gd name="T47" fmla="*/ 315 h 366"/>
                <a:gd name="T48" fmla="*/ 1044 w 1769"/>
                <a:gd name="T49" fmla="*/ 291 h 366"/>
                <a:gd name="T50" fmla="*/ 492 w 1769"/>
                <a:gd name="T51" fmla="*/ 27 h 366"/>
                <a:gd name="T52" fmla="*/ 491 w 1769"/>
                <a:gd name="T53" fmla="*/ 72 h 366"/>
                <a:gd name="T54" fmla="*/ 493 w 1769"/>
                <a:gd name="T55" fmla="*/ 269 h 366"/>
                <a:gd name="T56" fmla="*/ 351 w 1769"/>
                <a:gd name="T57" fmla="*/ 201 h 366"/>
                <a:gd name="T58" fmla="*/ 303 w 1769"/>
                <a:gd name="T59" fmla="*/ 61 h 366"/>
                <a:gd name="T60" fmla="*/ 345 w 1769"/>
                <a:gd name="T61" fmla="*/ 258 h 366"/>
                <a:gd name="T62" fmla="*/ 470 w 1769"/>
                <a:gd name="T63" fmla="*/ 312 h 366"/>
                <a:gd name="T64" fmla="*/ 539 w 1769"/>
                <a:gd name="T65" fmla="*/ 168 h 366"/>
                <a:gd name="T66" fmla="*/ 1660 w 1769"/>
                <a:gd name="T67" fmla="*/ 186 h 366"/>
                <a:gd name="T68" fmla="*/ 1638 w 1769"/>
                <a:gd name="T69" fmla="*/ 97 h 366"/>
                <a:gd name="T70" fmla="*/ 1737 w 1769"/>
                <a:gd name="T71" fmla="*/ 57 h 366"/>
                <a:gd name="T72" fmla="*/ 1761 w 1769"/>
                <a:gd name="T73" fmla="*/ 50 h 366"/>
                <a:gd name="T74" fmla="*/ 1658 w 1769"/>
                <a:gd name="T75" fmla="*/ 40 h 366"/>
                <a:gd name="T76" fmla="*/ 1593 w 1769"/>
                <a:gd name="T77" fmla="*/ 165 h 366"/>
                <a:gd name="T78" fmla="*/ 1730 w 1769"/>
                <a:gd name="T79" fmla="*/ 257 h 366"/>
                <a:gd name="T80" fmla="*/ 1638 w 1769"/>
                <a:gd name="T81" fmla="*/ 332 h 366"/>
                <a:gd name="T82" fmla="*/ 1744 w 1769"/>
                <a:gd name="T83" fmla="*/ 329 h 366"/>
                <a:gd name="T84" fmla="*/ 1753 w 1769"/>
                <a:gd name="T85" fmla="*/ 233 h 366"/>
                <a:gd name="T86" fmla="*/ 1368 w 1769"/>
                <a:gd name="T87" fmla="*/ 74 h 366"/>
                <a:gd name="T88" fmla="*/ 1463 w 1769"/>
                <a:gd name="T89" fmla="*/ 187 h 366"/>
                <a:gd name="T90" fmla="*/ 1452 w 1769"/>
                <a:gd name="T91" fmla="*/ 266 h 366"/>
                <a:gd name="T92" fmla="*/ 1377 w 1769"/>
                <a:gd name="T93" fmla="*/ 297 h 366"/>
                <a:gd name="T94" fmla="*/ 1511 w 1769"/>
                <a:gd name="T95" fmla="*/ 262 h 366"/>
                <a:gd name="T96" fmla="*/ 1411 w 1769"/>
                <a:gd name="T97" fmla="*/ 131 h 366"/>
                <a:gd name="T98" fmla="*/ 1409 w 1769"/>
                <a:gd name="T99" fmla="*/ 56 h 366"/>
                <a:gd name="T100" fmla="*/ 1556 w 1769"/>
                <a:gd name="T101" fmla="*/ 58 h 366"/>
                <a:gd name="T102" fmla="*/ 1495 w 1769"/>
                <a:gd name="T103" fmla="*/ 11 h 366"/>
                <a:gd name="T104" fmla="*/ 1166 w 1769"/>
                <a:gd name="T105" fmla="*/ 258 h 366"/>
                <a:gd name="T106" fmla="*/ 1287 w 1769"/>
                <a:gd name="T107" fmla="*/ 129 h 366"/>
                <a:gd name="T108" fmla="*/ 1120 w 1769"/>
                <a:gd name="T109" fmla="*/ 42 h 366"/>
                <a:gd name="T110" fmla="*/ 1281 w 1769"/>
                <a:gd name="T111" fmla="*/ 4 h 366"/>
                <a:gd name="T112" fmla="*/ 1104 w 1769"/>
                <a:gd name="T113" fmla="*/ 35 h 366"/>
                <a:gd name="T114" fmla="*/ 1074 w 1769"/>
                <a:gd name="T115" fmla="*/ 171 h 366"/>
                <a:gd name="T116" fmla="*/ 1131 w 1769"/>
                <a:gd name="T117" fmla="*/ 268 h 366"/>
                <a:gd name="T118" fmla="*/ 1307 w 1769"/>
                <a:gd name="T119" fmla="*/ 24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9" h="366">
                  <a:moveTo>
                    <a:pt x="758" y="276"/>
                  </a:moveTo>
                  <a:lnTo>
                    <a:pt x="758" y="276"/>
                  </a:lnTo>
                  <a:lnTo>
                    <a:pt x="754" y="275"/>
                  </a:lnTo>
                  <a:lnTo>
                    <a:pt x="750" y="276"/>
                  </a:lnTo>
                  <a:lnTo>
                    <a:pt x="750" y="276"/>
                  </a:lnTo>
                  <a:lnTo>
                    <a:pt x="742" y="278"/>
                  </a:lnTo>
                  <a:lnTo>
                    <a:pt x="732" y="278"/>
                  </a:lnTo>
                  <a:lnTo>
                    <a:pt x="724" y="278"/>
                  </a:lnTo>
                  <a:lnTo>
                    <a:pt x="715" y="275"/>
                  </a:lnTo>
                  <a:lnTo>
                    <a:pt x="707" y="272"/>
                  </a:lnTo>
                  <a:lnTo>
                    <a:pt x="699" y="268"/>
                  </a:lnTo>
                  <a:lnTo>
                    <a:pt x="692" y="264"/>
                  </a:lnTo>
                  <a:lnTo>
                    <a:pt x="685" y="257"/>
                  </a:lnTo>
                  <a:lnTo>
                    <a:pt x="685" y="257"/>
                  </a:lnTo>
                  <a:lnTo>
                    <a:pt x="632" y="208"/>
                  </a:lnTo>
                  <a:lnTo>
                    <a:pt x="632" y="208"/>
                  </a:lnTo>
                  <a:lnTo>
                    <a:pt x="625" y="201"/>
                  </a:lnTo>
                  <a:lnTo>
                    <a:pt x="620" y="194"/>
                  </a:lnTo>
                  <a:lnTo>
                    <a:pt x="614" y="186"/>
                  </a:lnTo>
                  <a:lnTo>
                    <a:pt x="611" y="179"/>
                  </a:lnTo>
                  <a:lnTo>
                    <a:pt x="608" y="171"/>
                  </a:lnTo>
                  <a:lnTo>
                    <a:pt x="606" y="164"/>
                  </a:lnTo>
                  <a:lnTo>
                    <a:pt x="606" y="157"/>
                  </a:lnTo>
                  <a:lnTo>
                    <a:pt x="606" y="150"/>
                  </a:lnTo>
                  <a:lnTo>
                    <a:pt x="608" y="135"/>
                  </a:lnTo>
                  <a:lnTo>
                    <a:pt x="614" y="121"/>
                  </a:lnTo>
                  <a:lnTo>
                    <a:pt x="622" y="107"/>
                  </a:lnTo>
                  <a:lnTo>
                    <a:pt x="633" y="95"/>
                  </a:lnTo>
                  <a:lnTo>
                    <a:pt x="633" y="95"/>
                  </a:lnTo>
                  <a:lnTo>
                    <a:pt x="651" y="77"/>
                  </a:lnTo>
                  <a:lnTo>
                    <a:pt x="663" y="68"/>
                  </a:lnTo>
                  <a:lnTo>
                    <a:pt x="672" y="60"/>
                  </a:lnTo>
                  <a:lnTo>
                    <a:pt x="685" y="54"/>
                  </a:lnTo>
                  <a:lnTo>
                    <a:pt x="696" y="50"/>
                  </a:lnTo>
                  <a:lnTo>
                    <a:pt x="710" y="47"/>
                  </a:lnTo>
                  <a:lnTo>
                    <a:pt x="724" y="47"/>
                  </a:lnTo>
                  <a:lnTo>
                    <a:pt x="724" y="47"/>
                  </a:lnTo>
                  <a:lnTo>
                    <a:pt x="726" y="46"/>
                  </a:lnTo>
                  <a:lnTo>
                    <a:pt x="729" y="43"/>
                  </a:lnTo>
                  <a:lnTo>
                    <a:pt x="735" y="39"/>
                  </a:lnTo>
                  <a:lnTo>
                    <a:pt x="735" y="39"/>
                  </a:lnTo>
                  <a:lnTo>
                    <a:pt x="729" y="34"/>
                  </a:lnTo>
                  <a:lnTo>
                    <a:pt x="726" y="31"/>
                  </a:lnTo>
                  <a:lnTo>
                    <a:pt x="724" y="31"/>
                  </a:lnTo>
                  <a:lnTo>
                    <a:pt x="724" y="31"/>
                  </a:lnTo>
                  <a:lnTo>
                    <a:pt x="700" y="31"/>
                  </a:lnTo>
                  <a:lnTo>
                    <a:pt x="689" y="32"/>
                  </a:lnTo>
                  <a:lnTo>
                    <a:pt x="678" y="36"/>
                  </a:lnTo>
                  <a:lnTo>
                    <a:pt x="678" y="36"/>
                  </a:lnTo>
                  <a:lnTo>
                    <a:pt x="664" y="42"/>
                  </a:lnTo>
                  <a:lnTo>
                    <a:pt x="651" y="50"/>
                  </a:lnTo>
                  <a:lnTo>
                    <a:pt x="639" y="58"/>
                  </a:lnTo>
                  <a:lnTo>
                    <a:pt x="628" y="67"/>
                  </a:lnTo>
                  <a:lnTo>
                    <a:pt x="617" y="78"/>
                  </a:lnTo>
                  <a:lnTo>
                    <a:pt x="607" y="89"/>
                  </a:lnTo>
                  <a:lnTo>
                    <a:pt x="599" y="100"/>
                  </a:lnTo>
                  <a:lnTo>
                    <a:pt x="590" y="114"/>
                  </a:lnTo>
                  <a:lnTo>
                    <a:pt x="590" y="114"/>
                  </a:lnTo>
                  <a:lnTo>
                    <a:pt x="583" y="128"/>
                  </a:lnTo>
                  <a:lnTo>
                    <a:pt x="578" y="140"/>
                  </a:lnTo>
                  <a:lnTo>
                    <a:pt x="575" y="153"/>
                  </a:lnTo>
                  <a:lnTo>
                    <a:pt x="575" y="167"/>
                  </a:lnTo>
                  <a:lnTo>
                    <a:pt x="577" y="178"/>
                  </a:lnTo>
                  <a:lnTo>
                    <a:pt x="581" y="190"/>
                  </a:lnTo>
                  <a:lnTo>
                    <a:pt x="588" y="203"/>
                  </a:lnTo>
                  <a:lnTo>
                    <a:pt x="597" y="215"/>
                  </a:lnTo>
                  <a:lnTo>
                    <a:pt x="597" y="215"/>
                  </a:lnTo>
                  <a:lnTo>
                    <a:pt x="615" y="235"/>
                  </a:lnTo>
                  <a:lnTo>
                    <a:pt x="635" y="253"/>
                  </a:lnTo>
                  <a:lnTo>
                    <a:pt x="674" y="289"/>
                  </a:lnTo>
                  <a:lnTo>
                    <a:pt x="674" y="289"/>
                  </a:lnTo>
                  <a:lnTo>
                    <a:pt x="688" y="298"/>
                  </a:lnTo>
                  <a:lnTo>
                    <a:pt x="701" y="305"/>
                  </a:lnTo>
                  <a:lnTo>
                    <a:pt x="718" y="309"/>
                  </a:lnTo>
                  <a:lnTo>
                    <a:pt x="735" y="311"/>
                  </a:lnTo>
                  <a:lnTo>
                    <a:pt x="735" y="311"/>
                  </a:lnTo>
                  <a:lnTo>
                    <a:pt x="750" y="308"/>
                  </a:lnTo>
                  <a:lnTo>
                    <a:pt x="757" y="307"/>
                  </a:lnTo>
                  <a:lnTo>
                    <a:pt x="764" y="304"/>
                  </a:lnTo>
                  <a:lnTo>
                    <a:pt x="764" y="304"/>
                  </a:lnTo>
                  <a:lnTo>
                    <a:pt x="767" y="301"/>
                  </a:lnTo>
                  <a:lnTo>
                    <a:pt x="769" y="297"/>
                  </a:lnTo>
                  <a:lnTo>
                    <a:pt x="771" y="291"/>
                  </a:lnTo>
                  <a:lnTo>
                    <a:pt x="772" y="287"/>
                  </a:lnTo>
                  <a:lnTo>
                    <a:pt x="772" y="287"/>
                  </a:lnTo>
                  <a:lnTo>
                    <a:pt x="771" y="284"/>
                  </a:lnTo>
                  <a:lnTo>
                    <a:pt x="767" y="282"/>
                  </a:lnTo>
                  <a:lnTo>
                    <a:pt x="758" y="276"/>
                  </a:lnTo>
                  <a:lnTo>
                    <a:pt x="758" y="276"/>
                  </a:lnTo>
                  <a:close/>
                  <a:moveTo>
                    <a:pt x="267" y="233"/>
                  </a:moveTo>
                  <a:lnTo>
                    <a:pt x="267" y="233"/>
                  </a:lnTo>
                  <a:lnTo>
                    <a:pt x="258" y="226"/>
                  </a:lnTo>
                  <a:lnTo>
                    <a:pt x="246" y="219"/>
                  </a:lnTo>
                  <a:lnTo>
                    <a:pt x="235" y="214"/>
                  </a:lnTo>
                  <a:lnTo>
                    <a:pt x="224" y="211"/>
                  </a:lnTo>
                  <a:lnTo>
                    <a:pt x="224" y="211"/>
                  </a:lnTo>
                  <a:lnTo>
                    <a:pt x="198" y="204"/>
                  </a:lnTo>
                  <a:lnTo>
                    <a:pt x="172" y="199"/>
                  </a:lnTo>
                  <a:lnTo>
                    <a:pt x="144" y="193"/>
                  </a:lnTo>
                  <a:lnTo>
                    <a:pt x="118" y="187"/>
                  </a:lnTo>
                  <a:lnTo>
                    <a:pt x="118" y="187"/>
                  </a:lnTo>
                  <a:lnTo>
                    <a:pt x="76" y="175"/>
                  </a:lnTo>
                  <a:lnTo>
                    <a:pt x="55" y="168"/>
                  </a:lnTo>
                  <a:lnTo>
                    <a:pt x="34" y="160"/>
                  </a:lnTo>
                  <a:lnTo>
                    <a:pt x="34" y="160"/>
                  </a:lnTo>
                  <a:lnTo>
                    <a:pt x="30" y="157"/>
                  </a:lnTo>
                  <a:lnTo>
                    <a:pt x="26" y="154"/>
                  </a:lnTo>
                  <a:lnTo>
                    <a:pt x="23" y="150"/>
                  </a:lnTo>
                  <a:lnTo>
                    <a:pt x="22" y="146"/>
                  </a:lnTo>
                  <a:lnTo>
                    <a:pt x="22" y="142"/>
                  </a:lnTo>
                  <a:lnTo>
                    <a:pt x="22" y="136"/>
                  </a:lnTo>
                  <a:lnTo>
                    <a:pt x="25" y="132"/>
                  </a:lnTo>
                  <a:lnTo>
                    <a:pt x="27" y="126"/>
                  </a:lnTo>
                  <a:lnTo>
                    <a:pt x="27" y="126"/>
                  </a:lnTo>
                  <a:lnTo>
                    <a:pt x="34" y="115"/>
                  </a:lnTo>
                  <a:lnTo>
                    <a:pt x="43" y="106"/>
                  </a:lnTo>
                  <a:lnTo>
                    <a:pt x="52" y="96"/>
                  </a:lnTo>
                  <a:lnTo>
                    <a:pt x="61" y="88"/>
                  </a:lnTo>
                  <a:lnTo>
                    <a:pt x="72" y="79"/>
                  </a:lnTo>
                  <a:lnTo>
                    <a:pt x="83" y="72"/>
                  </a:lnTo>
                  <a:lnTo>
                    <a:pt x="94" y="67"/>
                  </a:lnTo>
                  <a:lnTo>
                    <a:pt x="106" y="63"/>
                  </a:lnTo>
                  <a:lnTo>
                    <a:pt x="106" y="63"/>
                  </a:lnTo>
                  <a:lnTo>
                    <a:pt x="124" y="57"/>
                  </a:lnTo>
                  <a:lnTo>
                    <a:pt x="142" y="56"/>
                  </a:lnTo>
                  <a:lnTo>
                    <a:pt x="162" y="57"/>
                  </a:lnTo>
                  <a:lnTo>
                    <a:pt x="180" y="60"/>
                  </a:lnTo>
                  <a:lnTo>
                    <a:pt x="180" y="60"/>
                  </a:lnTo>
                  <a:lnTo>
                    <a:pt x="183" y="60"/>
                  </a:lnTo>
                  <a:lnTo>
                    <a:pt x="187" y="58"/>
                  </a:lnTo>
                  <a:lnTo>
                    <a:pt x="194" y="54"/>
                  </a:lnTo>
                  <a:lnTo>
                    <a:pt x="194" y="54"/>
                  </a:lnTo>
                  <a:lnTo>
                    <a:pt x="190" y="49"/>
                  </a:lnTo>
                  <a:lnTo>
                    <a:pt x="188" y="46"/>
                  </a:lnTo>
                  <a:lnTo>
                    <a:pt x="185" y="43"/>
                  </a:lnTo>
                  <a:lnTo>
                    <a:pt x="185" y="43"/>
                  </a:lnTo>
                  <a:lnTo>
                    <a:pt x="174" y="39"/>
                  </a:lnTo>
                  <a:lnTo>
                    <a:pt x="163" y="38"/>
                  </a:lnTo>
                  <a:lnTo>
                    <a:pt x="163" y="38"/>
                  </a:lnTo>
                  <a:lnTo>
                    <a:pt x="151" y="36"/>
                  </a:lnTo>
                  <a:lnTo>
                    <a:pt x="138" y="36"/>
                  </a:lnTo>
                  <a:lnTo>
                    <a:pt x="127" y="38"/>
                  </a:lnTo>
                  <a:lnTo>
                    <a:pt x="115" y="39"/>
                  </a:lnTo>
                  <a:lnTo>
                    <a:pt x="104" y="42"/>
                  </a:lnTo>
                  <a:lnTo>
                    <a:pt x="93" y="45"/>
                  </a:lnTo>
                  <a:lnTo>
                    <a:pt x="83" y="49"/>
                  </a:lnTo>
                  <a:lnTo>
                    <a:pt x="72" y="54"/>
                  </a:lnTo>
                  <a:lnTo>
                    <a:pt x="62" y="60"/>
                  </a:lnTo>
                  <a:lnTo>
                    <a:pt x="52" y="67"/>
                  </a:lnTo>
                  <a:lnTo>
                    <a:pt x="43" y="74"/>
                  </a:lnTo>
                  <a:lnTo>
                    <a:pt x="34" y="81"/>
                  </a:lnTo>
                  <a:lnTo>
                    <a:pt x="26" y="90"/>
                  </a:lnTo>
                  <a:lnTo>
                    <a:pt x="19" y="99"/>
                  </a:lnTo>
                  <a:lnTo>
                    <a:pt x="12" y="108"/>
                  </a:lnTo>
                  <a:lnTo>
                    <a:pt x="7" y="119"/>
                  </a:lnTo>
                  <a:lnTo>
                    <a:pt x="7" y="119"/>
                  </a:lnTo>
                  <a:lnTo>
                    <a:pt x="2" y="126"/>
                  </a:lnTo>
                  <a:lnTo>
                    <a:pt x="1" y="135"/>
                  </a:lnTo>
                  <a:lnTo>
                    <a:pt x="0" y="142"/>
                  </a:lnTo>
                  <a:lnTo>
                    <a:pt x="0" y="150"/>
                  </a:lnTo>
                  <a:lnTo>
                    <a:pt x="2" y="157"/>
                  </a:lnTo>
                  <a:lnTo>
                    <a:pt x="5" y="164"/>
                  </a:lnTo>
                  <a:lnTo>
                    <a:pt x="9" y="171"/>
                  </a:lnTo>
                  <a:lnTo>
                    <a:pt x="16" y="176"/>
                  </a:lnTo>
                  <a:lnTo>
                    <a:pt x="16" y="176"/>
                  </a:lnTo>
                  <a:lnTo>
                    <a:pt x="25" y="185"/>
                  </a:lnTo>
                  <a:lnTo>
                    <a:pt x="34" y="190"/>
                  </a:lnTo>
                  <a:lnTo>
                    <a:pt x="44" y="197"/>
                  </a:lnTo>
                  <a:lnTo>
                    <a:pt x="55" y="201"/>
                  </a:lnTo>
                  <a:lnTo>
                    <a:pt x="76" y="210"/>
                  </a:lnTo>
                  <a:lnTo>
                    <a:pt x="99" y="217"/>
                  </a:lnTo>
                  <a:lnTo>
                    <a:pt x="99" y="217"/>
                  </a:lnTo>
                  <a:lnTo>
                    <a:pt x="148" y="225"/>
                  </a:lnTo>
                  <a:lnTo>
                    <a:pt x="172" y="229"/>
                  </a:lnTo>
                  <a:lnTo>
                    <a:pt x="197" y="235"/>
                  </a:lnTo>
                  <a:lnTo>
                    <a:pt x="197" y="235"/>
                  </a:lnTo>
                  <a:lnTo>
                    <a:pt x="210" y="239"/>
                  </a:lnTo>
                  <a:lnTo>
                    <a:pt x="223" y="244"/>
                  </a:lnTo>
                  <a:lnTo>
                    <a:pt x="235" y="251"/>
                  </a:lnTo>
                  <a:lnTo>
                    <a:pt x="248" y="258"/>
                  </a:lnTo>
                  <a:lnTo>
                    <a:pt x="248" y="258"/>
                  </a:lnTo>
                  <a:lnTo>
                    <a:pt x="255" y="264"/>
                  </a:lnTo>
                  <a:lnTo>
                    <a:pt x="260" y="269"/>
                  </a:lnTo>
                  <a:lnTo>
                    <a:pt x="263" y="276"/>
                  </a:lnTo>
                  <a:lnTo>
                    <a:pt x="263" y="282"/>
                  </a:lnTo>
                  <a:lnTo>
                    <a:pt x="262" y="289"/>
                  </a:lnTo>
                  <a:lnTo>
                    <a:pt x="259" y="294"/>
                  </a:lnTo>
                  <a:lnTo>
                    <a:pt x="253" y="300"/>
                  </a:lnTo>
                  <a:lnTo>
                    <a:pt x="245" y="305"/>
                  </a:lnTo>
                  <a:lnTo>
                    <a:pt x="245" y="305"/>
                  </a:lnTo>
                  <a:lnTo>
                    <a:pt x="226" y="316"/>
                  </a:lnTo>
                  <a:lnTo>
                    <a:pt x="205" y="325"/>
                  </a:lnTo>
                  <a:lnTo>
                    <a:pt x="184" y="330"/>
                  </a:lnTo>
                  <a:lnTo>
                    <a:pt x="163" y="334"/>
                  </a:lnTo>
                  <a:lnTo>
                    <a:pt x="141" y="334"/>
                  </a:lnTo>
                  <a:lnTo>
                    <a:pt x="131" y="333"/>
                  </a:lnTo>
                  <a:lnTo>
                    <a:pt x="120" y="332"/>
                  </a:lnTo>
                  <a:lnTo>
                    <a:pt x="109" y="329"/>
                  </a:lnTo>
                  <a:lnTo>
                    <a:pt x="98" y="325"/>
                  </a:lnTo>
                  <a:lnTo>
                    <a:pt x="87" y="321"/>
                  </a:lnTo>
                  <a:lnTo>
                    <a:pt x="76" y="315"/>
                  </a:lnTo>
                  <a:lnTo>
                    <a:pt x="76" y="315"/>
                  </a:lnTo>
                  <a:lnTo>
                    <a:pt x="69" y="311"/>
                  </a:lnTo>
                  <a:lnTo>
                    <a:pt x="62" y="309"/>
                  </a:lnTo>
                  <a:lnTo>
                    <a:pt x="58" y="311"/>
                  </a:lnTo>
                  <a:lnTo>
                    <a:pt x="55" y="312"/>
                  </a:lnTo>
                  <a:lnTo>
                    <a:pt x="52" y="314"/>
                  </a:lnTo>
                  <a:lnTo>
                    <a:pt x="50" y="318"/>
                  </a:lnTo>
                  <a:lnTo>
                    <a:pt x="50" y="318"/>
                  </a:lnTo>
                  <a:lnTo>
                    <a:pt x="48" y="322"/>
                  </a:lnTo>
                  <a:lnTo>
                    <a:pt x="47" y="326"/>
                  </a:lnTo>
                  <a:lnTo>
                    <a:pt x="48" y="330"/>
                  </a:lnTo>
                  <a:lnTo>
                    <a:pt x="50" y="333"/>
                  </a:lnTo>
                  <a:lnTo>
                    <a:pt x="54" y="339"/>
                  </a:lnTo>
                  <a:lnTo>
                    <a:pt x="61" y="343"/>
                  </a:lnTo>
                  <a:lnTo>
                    <a:pt x="61" y="343"/>
                  </a:lnTo>
                  <a:lnTo>
                    <a:pt x="81" y="352"/>
                  </a:lnTo>
                  <a:lnTo>
                    <a:pt x="101" y="361"/>
                  </a:lnTo>
                  <a:lnTo>
                    <a:pt x="112" y="364"/>
                  </a:lnTo>
                  <a:lnTo>
                    <a:pt x="122" y="365"/>
                  </a:lnTo>
                  <a:lnTo>
                    <a:pt x="131" y="366"/>
                  </a:lnTo>
                  <a:lnTo>
                    <a:pt x="142" y="366"/>
                  </a:lnTo>
                  <a:lnTo>
                    <a:pt x="142" y="366"/>
                  </a:lnTo>
                  <a:lnTo>
                    <a:pt x="159" y="365"/>
                  </a:lnTo>
                  <a:lnTo>
                    <a:pt x="176" y="364"/>
                  </a:lnTo>
                  <a:lnTo>
                    <a:pt x="192" y="362"/>
                  </a:lnTo>
                  <a:lnTo>
                    <a:pt x="208" y="358"/>
                  </a:lnTo>
                  <a:lnTo>
                    <a:pt x="222" y="352"/>
                  </a:lnTo>
                  <a:lnTo>
                    <a:pt x="237" y="347"/>
                  </a:lnTo>
                  <a:lnTo>
                    <a:pt x="251" y="340"/>
                  </a:lnTo>
                  <a:lnTo>
                    <a:pt x="263" y="332"/>
                  </a:lnTo>
                  <a:lnTo>
                    <a:pt x="263" y="332"/>
                  </a:lnTo>
                  <a:lnTo>
                    <a:pt x="270" y="326"/>
                  </a:lnTo>
                  <a:lnTo>
                    <a:pt x="277" y="321"/>
                  </a:lnTo>
                  <a:lnTo>
                    <a:pt x="281" y="315"/>
                  </a:lnTo>
                  <a:lnTo>
                    <a:pt x="285" y="309"/>
                  </a:lnTo>
                  <a:lnTo>
                    <a:pt x="289" y="303"/>
                  </a:lnTo>
                  <a:lnTo>
                    <a:pt x="292" y="297"/>
                  </a:lnTo>
                  <a:lnTo>
                    <a:pt x="294" y="290"/>
                  </a:lnTo>
                  <a:lnTo>
                    <a:pt x="294" y="283"/>
                  </a:lnTo>
                  <a:lnTo>
                    <a:pt x="294" y="276"/>
                  </a:lnTo>
                  <a:lnTo>
                    <a:pt x="292" y="269"/>
                  </a:lnTo>
                  <a:lnTo>
                    <a:pt x="291" y="264"/>
                  </a:lnTo>
                  <a:lnTo>
                    <a:pt x="288" y="257"/>
                  </a:lnTo>
                  <a:lnTo>
                    <a:pt x="284" y="251"/>
                  </a:lnTo>
                  <a:lnTo>
                    <a:pt x="280" y="244"/>
                  </a:lnTo>
                  <a:lnTo>
                    <a:pt x="274" y="239"/>
                  </a:lnTo>
                  <a:lnTo>
                    <a:pt x="267" y="233"/>
                  </a:lnTo>
                  <a:lnTo>
                    <a:pt x="267" y="233"/>
                  </a:lnTo>
                  <a:close/>
                  <a:moveTo>
                    <a:pt x="1009" y="289"/>
                  </a:moveTo>
                  <a:lnTo>
                    <a:pt x="1009" y="289"/>
                  </a:lnTo>
                  <a:lnTo>
                    <a:pt x="968" y="290"/>
                  </a:lnTo>
                  <a:lnTo>
                    <a:pt x="925" y="293"/>
                  </a:lnTo>
                  <a:lnTo>
                    <a:pt x="925" y="293"/>
                  </a:lnTo>
                  <a:lnTo>
                    <a:pt x="915" y="293"/>
                  </a:lnTo>
                  <a:lnTo>
                    <a:pt x="905" y="291"/>
                  </a:lnTo>
                  <a:lnTo>
                    <a:pt x="897" y="289"/>
                  </a:lnTo>
                  <a:lnTo>
                    <a:pt x="890" y="286"/>
                  </a:lnTo>
                  <a:lnTo>
                    <a:pt x="882" y="282"/>
                  </a:lnTo>
                  <a:lnTo>
                    <a:pt x="875" y="276"/>
                  </a:lnTo>
                  <a:lnTo>
                    <a:pt x="868" y="269"/>
                  </a:lnTo>
                  <a:lnTo>
                    <a:pt x="862" y="262"/>
                  </a:lnTo>
                  <a:lnTo>
                    <a:pt x="862" y="262"/>
                  </a:lnTo>
                  <a:lnTo>
                    <a:pt x="851" y="247"/>
                  </a:lnTo>
                  <a:lnTo>
                    <a:pt x="844" y="232"/>
                  </a:lnTo>
                  <a:lnTo>
                    <a:pt x="839" y="215"/>
                  </a:lnTo>
                  <a:lnTo>
                    <a:pt x="835" y="199"/>
                  </a:lnTo>
                  <a:lnTo>
                    <a:pt x="835" y="181"/>
                  </a:lnTo>
                  <a:lnTo>
                    <a:pt x="835" y="164"/>
                  </a:lnTo>
                  <a:lnTo>
                    <a:pt x="837" y="146"/>
                  </a:lnTo>
                  <a:lnTo>
                    <a:pt x="841" y="128"/>
                  </a:lnTo>
                  <a:lnTo>
                    <a:pt x="841" y="128"/>
                  </a:lnTo>
                  <a:lnTo>
                    <a:pt x="846" y="115"/>
                  </a:lnTo>
                  <a:lnTo>
                    <a:pt x="851" y="104"/>
                  </a:lnTo>
                  <a:lnTo>
                    <a:pt x="858" y="95"/>
                  </a:lnTo>
                  <a:lnTo>
                    <a:pt x="865" y="86"/>
                  </a:lnTo>
                  <a:lnTo>
                    <a:pt x="875" y="81"/>
                  </a:lnTo>
                  <a:lnTo>
                    <a:pt x="886" y="75"/>
                  </a:lnTo>
                  <a:lnTo>
                    <a:pt x="898" y="71"/>
                  </a:lnTo>
                  <a:lnTo>
                    <a:pt x="911" y="68"/>
                  </a:lnTo>
                  <a:lnTo>
                    <a:pt x="911" y="68"/>
                  </a:lnTo>
                  <a:lnTo>
                    <a:pt x="915" y="67"/>
                  </a:lnTo>
                  <a:lnTo>
                    <a:pt x="919" y="65"/>
                  </a:lnTo>
                  <a:lnTo>
                    <a:pt x="926" y="60"/>
                  </a:lnTo>
                  <a:lnTo>
                    <a:pt x="926" y="60"/>
                  </a:lnTo>
                  <a:lnTo>
                    <a:pt x="918" y="54"/>
                  </a:lnTo>
                  <a:lnTo>
                    <a:pt x="914" y="52"/>
                  </a:lnTo>
                  <a:lnTo>
                    <a:pt x="909" y="50"/>
                  </a:lnTo>
                  <a:lnTo>
                    <a:pt x="909" y="50"/>
                  </a:lnTo>
                  <a:lnTo>
                    <a:pt x="897" y="52"/>
                  </a:lnTo>
                  <a:lnTo>
                    <a:pt x="886" y="53"/>
                  </a:lnTo>
                  <a:lnTo>
                    <a:pt x="875" y="57"/>
                  </a:lnTo>
                  <a:lnTo>
                    <a:pt x="864" y="61"/>
                  </a:lnTo>
                  <a:lnTo>
                    <a:pt x="855" y="67"/>
                  </a:lnTo>
                  <a:lnTo>
                    <a:pt x="847" y="74"/>
                  </a:lnTo>
                  <a:lnTo>
                    <a:pt x="839" y="82"/>
                  </a:lnTo>
                  <a:lnTo>
                    <a:pt x="832" y="93"/>
                  </a:lnTo>
                  <a:lnTo>
                    <a:pt x="832" y="93"/>
                  </a:lnTo>
                  <a:lnTo>
                    <a:pt x="822" y="113"/>
                  </a:lnTo>
                  <a:lnTo>
                    <a:pt x="815" y="132"/>
                  </a:lnTo>
                  <a:lnTo>
                    <a:pt x="810" y="153"/>
                  </a:lnTo>
                  <a:lnTo>
                    <a:pt x="805" y="172"/>
                  </a:lnTo>
                  <a:lnTo>
                    <a:pt x="805" y="193"/>
                  </a:lnTo>
                  <a:lnTo>
                    <a:pt x="807" y="214"/>
                  </a:lnTo>
                  <a:lnTo>
                    <a:pt x="812" y="235"/>
                  </a:lnTo>
                  <a:lnTo>
                    <a:pt x="821" y="255"/>
                  </a:lnTo>
                  <a:lnTo>
                    <a:pt x="821" y="255"/>
                  </a:lnTo>
                  <a:lnTo>
                    <a:pt x="829" y="271"/>
                  </a:lnTo>
                  <a:lnTo>
                    <a:pt x="839" y="284"/>
                  </a:lnTo>
                  <a:lnTo>
                    <a:pt x="850" y="297"/>
                  </a:lnTo>
                  <a:lnTo>
                    <a:pt x="862" y="307"/>
                  </a:lnTo>
                  <a:lnTo>
                    <a:pt x="876" y="315"/>
                  </a:lnTo>
                  <a:lnTo>
                    <a:pt x="891" y="321"/>
                  </a:lnTo>
                  <a:lnTo>
                    <a:pt x="908" y="323"/>
                  </a:lnTo>
                  <a:lnTo>
                    <a:pt x="926" y="323"/>
                  </a:lnTo>
                  <a:lnTo>
                    <a:pt x="926" y="323"/>
                  </a:lnTo>
                  <a:lnTo>
                    <a:pt x="951" y="321"/>
                  </a:lnTo>
                  <a:lnTo>
                    <a:pt x="976" y="315"/>
                  </a:lnTo>
                  <a:lnTo>
                    <a:pt x="1026" y="305"/>
                  </a:lnTo>
                  <a:lnTo>
                    <a:pt x="1026" y="305"/>
                  </a:lnTo>
                  <a:lnTo>
                    <a:pt x="1031" y="304"/>
                  </a:lnTo>
                  <a:lnTo>
                    <a:pt x="1036" y="301"/>
                  </a:lnTo>
                  <a:lnTo>
                    <a:pt x="1045" y="296"/>
                  </a:lnTo>
                  <a:lnTo>
                    <a:pt x="1045" y="296"/>
                  </a:lnTo>
                  <a:lnTo>
                    <a:pt x="1044" y="291"/>
                  </a:lnTo>
                  <a:lnTo>
                    <a:pt x="1044" y="291"/>
                  </a:lnTo>
                  <a:lnTo>
                    <a:pt x="1027" y="289"/>
                  </a:lnTo>
                  <a:lnTo>
                    <a:pt x="1009" y="289"/>
                  </a:lnTo>
                  <a:lnTo>
                    <a:pt x="1009" y="289"/>
                  </a:lnTo>
                  <a:close/>
                  <a:moveTo>
                    <a:pt x="521" y="61"/>
                  </a:moveTo>
                  <a:lnTo>
                    <a:pt x="521" y="61"/>
                  </a:lnTo>
                  <a:lnTo>
                    <a:pt x="520" y="54"/>
                  </a:lnTo>
                  <a:lnTo>
                    <a:pt x="518" y="47"/>
                  </a:lnTo>
                  <a:lnTo>
                    <a:pt x="511" y="35"/>
                  </a:lnTo>
                  <a:lnTo>
                    <a:pt x="511" y="35"/>
                  </a:lnTo>
                  <a:lnTo>
                    <a:pt x="506" y="29"/>
                  </a:lnTo>
                  <a:lnTo>
                    <a:pt x="499" y="27"/>
                  </a:lnTo>
                  <a:lnTo>
                    <a:pt x="492" y="27"/>
                  </a:lnTo>
                  <a:lnTo>
                    <a:pt x="488" y="27"/>
                  </a:lnTo>
                  <a:lnTo>
                    <a:pt x="485" y="29"/>
                  </a:lnTo>
                  <a:lnTo>
                    <a:pt x="485" y="29"/>
                  </a:lnTo>
                  <a:lnTo>
                    <a:pt x="479" y="35"/>
                  </a:lnTo>
                  <a:lnTo>
                    <a:pt x="478" y="38"/>
                  </a:lnTo>
                  <a:lnTo>
                    <a:pt x="478" y="40"/>
                  </a:lnTo>
                  <a:lnTo>
                    <a:pt x="479" y="47"/>
                  </a:lnTo>
                  <a:lnTo>
                    <a:pt x="484" y="54"/>
                  </a:lnTo>
                  <a:lnTo>
                    <a:pt x="484" y="54"/>
                  </a:lnTo>
                  <a:lnTo>
                    <a:pt x="486" y="58"/>
                  </a:lnTo>
                  <a:lnTo>
                    <a:pt x="488" y="63"/>
                  </a:lnTo>
                  <a:lnTo>
                    <a:pt x="491" y="72"/>
                  </a:lnTo>
                  <a:lnTo>
                    <a:pt x="491" y="72"/>
                  </a:lnTo>
                  <a:lnTo>
                    <a:pt x="503" y="150"/>
                  </a:lnTo>
                  <a:lnTo>
                    <a:pt x="503" y="150"/>
                  </a:lnTo>
                  <a:lnTo>
                    <a:pt x="509" y="182"/>
                  </a:lnTo>
                  <a:lnTo>
                    <a:pt x="516" y="214"/>
                  </a:lnTo>
                  <a:lnTo>
                    <a:pt x="516" y="214"/>
                  </a:lnTo>
                  <a:lnTo>
                    <a:pt x="513" y="214"/>
                  </a:lnTo>
                  <a:lnTo>
                    <a:pt x="513" y="214"/>
                  </a:lnTo>
                  <a:lnTo>
                    <a:pt x="513" y="225"/>
                  </a:lnTo>
                  <a:lnTo>
                    <a:pt x="513" y="225"/>
                  </a:lnTo>
                  <a:lnTo>
                    <a:pt x="511" y="239"/>
                  </a:lnTo>
                  <a:lnTo>
                    <a:pt x="507" y="251"/>
                  </a:lnTo>
                  <a:lnTo>
                    <a:pt x="502" y="261"/>
                  </a:lnTo>
                  <a:lnTo>
                    <a:pt x="493" y="269"/>
                  </a:lnTo>
                  <a:lnTo>
                    <a:pt x="484" y="276"/>
                  </a:lnTo>
                  <a:lnTo>
                    <a:pt x="473" y="279"/>
                  </a:lnTo>
                  <a:lnTo>
                    <a:pt x="460" y="280"/>
                  </a:lnTo>
                  <a:lnTo>
                    <a:pt x="446" y="279"/>
                  </a:lnTo>
                  <a:lnTo>
                    <a:pt x="446" y="279"/>
                  </a:lnTo>
                  <a:lnTo>
                    <a:pt x="428" y="276"/>
                  </a:lnTo>
                  <a:lnTo>
                    <a:pt x="413" y="271"/>
                  </a:lnTo>
                  <a:lnTo>
                    <a:pt x="399" y="264"/>
                  </a:lnTo>
                  <a:lnTo>
                    <a:pt x="385" y="255"/>
                  </a:lnTo>
                  <a:lnTo>
                    <a:pt x="374" y="244"/>
                  </a:lnTo>
                  <a:lnTo>
                    <a:pt x="364" y="232"/>
                  </a:lnTo>
                  <a:lnTo>
                    <a:pt x="356" y="218"/>
                  </a:lnTo>
                  <a:lnTo>
                    <a:pt x="351" y="201"/>
                  </a:lnTo>
                  <a:lnTo>
                    <a:pt x="351" y="201"/>
                  </a:lnTo>
                  <a:lnTo>
                    <a:pt x="344" y="176"/>
                  </a:lnTo>
                  <a:lnTo>
                    <a:pt x="338" y="151"/>
                  </a:lnTo>
                  <a:lnTo>
                    <a:pt x="338" y="151"/>
                  </a:lnTo>
                  <a:lnTo>
                    <a:pt x="328" y="107"/>
                  </a:lnTo>
                  <a:lnTo>
                    <a:pt x="319" y="61"/>
                  </a:lnTo>
                  <a:lnTo>
                    <a:pt x="319" y="61"/>
                  </a:lnTo>
                  <a:lnTo>
                    <a:pt x="317" y="58"/>
                  </a:lnTo>
                  <a:lnTo>
                    <a:pt x="314" y="56"/>
                  </a:lnTo>
                  <a:lnTo>
                    <a:pt x="308" y="50"/>
                  </a:lnTo>
                  <a:lnTo>
                    <a:pt x="308" y="50"/>
                  </a:lnTo>
                  <a:lnTo>
                    <a:pt x="305" y="57"/>
                  </a:lnTo>
                  <a:lnTo>
                    <a:pt x="303" y="61"/>
                  </a:lnTo>
                  <a:lnTo>
                    <a:pt x="302" y="65"/>
                  </a:lnTo>
                  <a:lnTo>
                    <a:pt x="302" y="65"/>
                  </a:lnTo>
                  <a:lnTo>
                    <a:pt x="306" y="103"/>
                  </a:lnTo>
                  <a:lnTo>
                    <a:pt x="310" y="140"/>
                  </a:lnTo>
                  <a:lnTo>
                    <a:pt x="310" y="140"/>
                  </a:lnTo>
                  <a:lnTo>
                    <a:pt x="314" y="179"/>
                  </a:lnTo>
                  <a:lnTo>
                    <a:pt x="317" y="197"/>
                  </a:lnTo>
                  <a:lnTo>
                    <a:pt x="323" y="217"/>
                  </a:lnTo>
                  <a:lnTo>
                    <a:pt x="323" y="217"/>
                  </a:lnTo>
                  <a:lnTo>
                    <a:pt x="327" y="228"/>
                  </a:lnTo>
                  <a:lnTo>
                    <a:pt x="331" y="239"/>
                  </a:lnTo>
                  <a:lnTo>
                    <a:pt x="338" y="248"/>
                  </a:lnTo>
                  <a:lnTo>
                    <a:pt x="345" y="258"/>
                  </a:lnTo>
                  <a:lnTo>
                    <a:pt x="352" y="266"/>
                  </a:lnTo>
                  <a:lnTo>
                    <a:pt x="360" y="275"/>
                  </a:lnTo>
                  <a:lnTo>
                    <a:pt x="369" y="283"/>
                  </a:lnTo>
                  <a:lnTo>
                    <a:pt x="378" y="289"/>
                  </a:lnTo>
                  <a:lnTo>
                    <a:pt x="389" y="296"/>
                  </a:lnTo>
                  <a:lnTo>
                    <a:pt x="399" y="300"/>
                  </a:lnTo>
                  <a:lnTo>
                    <a:pt x="410" y="304"/>
                  </a:lnTo>
                  <a:lnTo>
                    <a:pt x="421" y="308"/>
                  </a:lnTo>
                  <a:lnTo>
                    <a:pt x="434" y="311"/>
                  </a:lnTo>
                  <a:lnTo>
                    <a:pt x="445" y="312"/>
                  </a:lnTo>
                  <a:lnTo>
                    <a:pt x="457" y="312"/>
                  </a:lnTo>
                  <a:lnTo>
                    <a:pt x="470" y="312"/>
                  </a:lnTo>
                  <a:lnTo>
                    <a:pt x="470" y="312"/>
                  </a:lnTo>
                  <a:lnTo>
                    <a:pt x="482" y="309"/>
                  </a:lnTo>
                  <a:lnTo>
                    <a:pt x="495" y="305"/>
                  </a:lnTo>
                  <a:lnTo>
                    <a:pt x="506" y="298"/>
                  </a:lnTo>
                  <a:lnTo>
                    <a:pt x="517" y="291"/>
                  </a:lnTo>
                  <a:lnTo>
                    <a:pt x="527" y="282"/>
                  </a:lnTo>
                  <a:lnTo>
                    <a:pt x="534" y="271"/>
                  </a:lnTo>
                  <a:lnTo>
                    <a:pt x="539" y="260"/>
                  </a:lnTo>
                  <a:lnTo>
                    <a:pt x="542" y="247"/>
                  </a:lnTo>
                  <a:lnTo>
                    <a:pt x="542" y="247"/>
                  </a:lnTo>
                  <a:lnTo>
                    <a:pt x="543" y="228"/>
                  </a:lnTo>
                  <a:lnTo>
                    <a:pt x="543" y="207"/>
                  </a:lnTo>
                  <a:lnTo>
                    <a:pt x="542" y="187"/>
                  </a:lnTo>
                  <a:lnTo>
                    <a:pt x="539" y="168"/>
                  </a:lnTo>
                  <a:lnTo>
                    <a:pt x="539" y="168"/>
                  </a:lnTo>
                  <a:lnTo>
                    <a:pt x="528" y="115"/>
                  </a:lnTo>
                  <a:lnTo>
                    <a:pt x="522" y="89"/>
                  </a:lnTo>
                  <a:lnTo>
                    <a:pt x="521" y="75"/>
                  </a:lnTo>
                  <a:lnTo>
                    <a:pt x="521" y="61"/>
                  </a:lnTo>
                  <a:lnTo>
                    <a:pt x="521" y="61"/>
                  </a:lnTo>
                  <a:close/>
                  <a:moveTo>
                    <a:pt x="1739" y="222"/>
                  </a:moveTo>
                  <a:lnTo>
                    <a:pt x="1739" y="222"/>
                  </a:lnTo>
                  <a:lnTo>
                    <a:pt x="1725" y="215"/>
                  </a:lnTo>
                  <a:lnTo>
                    <a:pt x="1711" y="210"/>
                  </a:lnTo>
                  <a:lnTo>
                    <a:pt x="1681" y="197"/>
                  </a:lnTo>
                  <a:lnTo>
                    <a:pt x="1681" y="197"/>
                  </a:lnTo>
                  <a:lnTo>
                    <a:pt x="1660" y="186"/>
                  </a:lnTo>
                  <a:lnTo>
                    <a:pt x="1649" y="181"/>
                  </a:lnTo>
                  <a:lnTo>
                    <a:pt x="1639" y="174"/>
                  </a:lnTo>
                  <a:lnTo>
                    <a:pt x="1639" y="174"/>
                  </a:lnTo>
                  <a:lnTo>
                    <a:pt x="1629" y="165"/>
                  </a:lnTo>
                  <a:lnTo>
                    <a:pt x="1622" y="156"/>
                  </a:lnTo>
                  <a:lnTo>
                    <a:pt x="1619" y="151"/>
                  </a:lnTo>
                  <a:lnTo>
                    <a:pt x="1618" y="144"/>
                  </a:lnTo>
                  <a:lnTo>
                    <a:pt x="1618" y="139"/>
                  </a:lnTo>
                  <a:lnTo>
                    <a:pt x="1619" y="132"/>
                  </a:lnTo>
                  <a:lnTo>
                    <a:pt x="1619" y="132"/>
                  </a:lnTo>
                  <a:lnTo>
                    <a:pt x="1624" y="119"/>
                  </a:lnTo>
                  <a:lnTo>
                    <a:pt x="1631" y="107"/>
                  </a:lnTo>
                  <a:lnTo>
                    <a:pt x="1638" y="97"/>
                  </a:lnTo>
                  <a:lnTo>
                    <a:pt x="1646" y="86"/>
                  </a:lnTo>
                  <a:lnTo>
                    <a:pt x="1656" y="78"/>
                  </a:lnTo>
                  <a:lnTo>
                    <a:pt x="1665" y="70"/>
                  </a:lnTo>
                  <a:lnTo>
                    <a:pt x="1676" y="63"/>
                  </a:lnTo>
                  <a:lnTo>
                    <a:pt x="1689" y="57"/>
                  </a:lnTo>
                  <a:lnTo>
                    <a:pt x="1689" y="57"/>
                  </a:lnTo>
                  <a:lnTo>
                    <a:pt x="1700" y="54"/>
                  </a:lnTo>
                  <a:lnTo>
                    <a:pt x="1711" y="53"/>
                  </a:lnTo>
                  <a:lnTo>
                    <a:pt x="1724" y="54"/>
                  </a:lnTo>
                  <a:lnTo>
                    <a:pt x="1735" y="56"/>
                  </a:lnTo>
                  <a:lnTo>
                    <a:pt x="1735" y="56"/>
                  </a:lnTo>
                  <a:lnTo>
                    <a:pt x="1736" y="56"/>
                  </a:lnTo>
                  <a:lnTo>
                    <a:pt x="1737" y="57"/>
                  </a:lnTo>
                  <a:lnTo>
                    <a:pt x="1740" y="63"/>
                  </a:lnTo>
                  <a:lnTo>
                    <a:pt x="1744" y="75"/>
                  </a:lnTo>
                  <a:lnTo>
                    <a:pt x="1744" y="75"/>
                  </a:lnTo>
                  <a:lnTo>
                    <a:pt x="1748" y="79"/>
                  </a:lnTo>
                  <a:lnTo>
                    <a:pt x="1753" y="82"/>
                  </a:lnTo>
                  <a:lnTo>
                    <a:pt x="1753" y="82"/>
                  </a:lnTo>
                  <a:lnTo>
                    <a:pt x="1757" y="81"/>
                  </a:lnTo>
                  <a:lnTo>
                    <a:pt x="1760" y="78"/>
                  </a:lnTo>
                  <a:lnTo>
                    <a:pt x="1760" y="78"/>
                  </a:lnTo>
                  <a:lnTo>
                    <a:pt x="1762" y="71"/>
                  </a:lnTo>
                  <a:lnTo>
                    <a:pt x="1764" y="64"/>
                  </a:lnTo>
                  <a:lnTo>
                    <a:pt x="1764" y="57"/>
                  </a:lnTo>
                  <a:lnTo>
                    <a:pt x="1761" y="50"/>
                  </a:lnTo>
                  <a:lnTo>
                    <a:pt x="1758" y="43"/>
                  </a:lnTo>
                  <a:lnTo>
                    <a:pt x="1753" y="39"/>
                  </a:lnTo>
                  <a:lnTo>
                    <a:pt x="1747" y="35"/>
                  </a:lnTo>
                  <a:lnTo>
                    <a:pt x="1740" y="32"/>
                  </a:lnTo>
                  <a:lnTo>
                    <a:pt x="1740" y="32"/>
                  </a:lnTo>
                  <a:lnTo>
                    <a:pt x="1724" y="29"/>
                  </a:lnTo>
                  <a:lnTo>
                    <a:pt x="1705" y="27"/>
                  </a:lnTo>
                  <a:lnTo>
                    <a:pt x="1705" y="27"/>
                  </a:lnTo>
                  <a:lnTo>
                    <a:pt x="1690" y="29"/>
                  </a:lnTo>
                  <a:lnTo>
                    <a:pt x="1682" y="31"/>
                  </a:lnTo>
                  <a:lnTo>
                    <a:pt x="1674" y="32"/>
                  </a:lnTo>
                  <a:lnTo>
                    <a:pt x="1674" y="32"/>
                  </a:lnTo>
                  <a:lnTo>
                    <a:pt x="1658" y="40"/>
                  </a:lnTo>
                  <a:lnTo>
                    <a:pt x="1643" y="49"/>
                  </a:lnTo>
                  <a:lnTo>
                    <a:pt x="1631" y="58"/>
                  </a:lnTo>
                  <a:lnTo>
                    <a:pt x="1619" y="71"/>
                  </a:lnTo>
                  <a:lnTo>
                    <a:pt x="1608" y="83"/>
                  </a:lnTo>
                  <a:lnTo>
                    <a:pt x="1600" y="97"/>
                  </a:lnTo>
                  <a:lnTo>
                    <a:pt x="1593" y="113"/>
                  </a:lnTo>
                  <a:lnTo>
                    <a:pt x="1588" y="129"/>
                  </a:lnTo>
                  <a:lnTo>
                    <a:pt x="1588" y="129"/>
                  </a:lnTo>
                  <a:lnTo>
                    <a:pt x="1586" y="138"/>
                  </a:lnTo>
                  <a:lnTo>
                    <a:pt x="1588" y="147"/>
                  </a:lnTo>
                  <a:lnTo>
                    <a:pt x="1590" y="156"/>
                  </a:lnTo>
                  <a:lnTo>
                    <a:pt x="1593" y="165"/>
                  </a:lnTo>
                  <a:lnTo>
                    <a:pt x="1593" y="165"/>
                  </a:lnTo>
                  <a:lnTo>
                    <a:pt x="1599" y="176"/>
                  </a:lnTo>
                  <a:lnTo>
                    <a:pt x="1607" y="186"/>
                  </a:lnTo>
                  <a:lnTo>
                    <a:pt x="1615" y="194"/>
                  </a:lnTo>
                  <a:lnTo>
                    <a:pt x="1625" y="203"/>
                  </a:lnTo>
                  <a:lnTo>
                    <a:pt x="1635" y="210"/>
                  </a:lnTo>
                  <a:lnTo>
                    <a:pt x="1646" y="215"/>
                  </a:lnTo>
                  <a:lnTo>
                    <a:pt x="1668" y="225"/>
                  </a:lnTo>
                  <a:lnTo>
                    <a:pt x="1668" y="225"/>
                  </a:lnTo>
                  <a:lnTo>
                    <a:pt x="1694" y="236"/>
                  </a:lnTo>
                  <a:lnTo>
                    <a:pt x="1721" y="248"/>
                  </a:lnTo>
                  <a:lnTo>
                    <a:pt x="1721" y="248"/>
                  </a:lnTo>
                  <a:lnTo>
                    <a:pt x="1728" y="253"/>
                  </a:lnTo>
                  <a:lnTo>
                    <a:pt x="1730" y="257"/>
                  </a:lnTo>
                  <a:lnTo>
                    <a:pt x="1732" y="260"/>
                  </a:lnTo>
                  <a:lnTo>
                    <a:pt x="1732" y="260"/>
                  </a:lnTo>
                  <a:lnTo>
                    <a:pt x="1736" y="282"/>
                  </a:lnTo>
                  <a:lnTo>
                    <a:pt x="1736" y="289"/>
                  </a:lnTo>
                  <a:lnTo>
                    <a:pt x="1735" y="296"/>
                  </a:lnTo>
                  <a:lnTo>
                    <a:pt x="1732" y="300"/>
                  </a:lnTo>
                  <a:lnTo>
                    <a:pt x="1726" y="304"/>
                  </a:lnTo>
                  <a:lnTo>
                    <a:pt x="1718" y="308"/>
                  </a:lnTo>
                  <a:lnTo>
                    <a:pt x="1707" y="311"/>
                  </a:lnTo>
                  <a:lnTo>
                    <a:pt x="1707" y="311"/>
                  </a:lnTo>
                  <a:lnTo>
                    <a:pt x="1672" y="322"/>
                  </a:lnTo>
                  <a:lnTo>
                    <a:pt x="1638" y="332"/>
                  </a:lnTo>
                  <a:lnTo>
                    <a:pt x="1638" y="332"/>
                  </a:lnTo>
                  <a:lnTo>
                    <a:pt x="1633" y="334"/>
                  </a:lnTo>
                  <a:lnTo>
                    <a:pt x="1631" y="339"/>
                  </a:lnTo>
                  <a:lnTo>
                    <a:pt x="1624" y="347"/>
                  </a:lnTo>
                  <a:lnTo>
                    <a:pt x="1624" y="347"/>
                  </a:lnTo>
                  <a:lnTo>
                    <a:pt x="1632" y="354"/>
                  </a:lnTo>
                  <a:lnTo>
                    <a:pt x="1636" y="357"/>
                  </a:lnTo>
                  <a:lnTo>
                    <a:pt x="1640" y="358"/>
                  </a:lnTo>
                  <a:lnTo>
                    <a:pt x="1640" y="358"/>
                  </a:lnTo>
                  <a:lnTo>
                    <a:pt x="1689" y="347"/>
                  </a:lnTo>
                  <a:lnTo>
                    <a:pt x="1714" y="341"/>
                  </a:lnTo>
                  <a:lnTo>
                    <a:pt x="1737" y="332"/>
                  </a:lnTo>
                  <a:lnTo>
                    <a:pt x="1737" y="332"/>
                  </a:lnTo>
                  <a:lnTo>
                    <a:pt x="1744" y="329"/>
                  </a:lnTo>
                  <a:lnTo>
                    <a:pt x="1751" y="323"/>
                  </a:lnTo>
                  <a:lnTo>
                    <a:pt x="1757" y="318"/>
                  </a:lnTo>
                  <a:lnTo>
                    <a:pt x="1761" y="311"/>
                  </a:lnTo>
                  <a:lnTo>
                    <a:pt x="1764" y="304"/>
                  </a:lnTo>
                  <a:lnTo>
                    <a:pt x="1767" y="296"/>
                  </a:lnTo>
                  <a:lnTo>
                    <a:pt x="1768" y="287"/>
                  </a:lnTo>
                  <a:lnTo>
                    <a:pt x="1769" y="279"/>
                  </a:lnTo>
                  <a:lnTo>
                    <a:pt x="1769" y="271"/>
                  </a:lnTo>
                  <a:lnTo>
                    <a:pt x="1768" y="262"/>
                  </a:lnTo>
                  <a:lnTo>
                    <a:pt x="1765" y="254"/>
                  </a:lnTo>
                  <a:lnTo>
                    <a:pt x="1762" y="247"/>
                  </a:lnTo>
                  <a:lnTo>
                    <a:pt x="1758" y="240"/>
                  </a:lnTo>
                  <a:lnTo>
                    <a:pt x="1753" y="233"/>
                  </a:lnTo>
                  <a:lnTo>
                    <a:pt x="1746" y="228"/>
                  </a:lnTo>
                  <a:lnTo>
                    <a:pt x="1739" y="222"/>
                  </a:lnTo>
                  <a:lnTo>
                    <a:pt x="1739" y="222"/>
                  </a:lnTo>
                  <a:close/>
                  <a:moveTo>
                    <a:pt x="1485" y="13"/>
                  </a:moveTo>
                  <a:lnTo>
                    <a:pt x="1485" y="13"/>
                  </a:lnTo>
                  <a:lnTo>
                    <a:pt x="1466" y="13"/>
                  </a:lnTo>
                  <a:lnTo>
                    <a:pt x="1448" y="16"/>
                  </a:lnTo>
                  <a:lnTo>
                    <a:pt x="1429" y="21"/>
                  </a:lnTo>
                  <a:lnTo>
                    <a:pt x="1414" y="28"/>
                  </a:lnTo>
                  <a:lnTo>
                    <a:pt x="1399" y="38"/>
                  </a:lnTo>
                  <a:lnTo>
                    <a:pt x="1386" y="49"/>
                  </a:lnTo>
                  <a:lnTo>
                    <a:pt x="1377" y="61"/>
                  </a:lnTo>
                  <a:lnTo>
                    <a:pt x="1368" y="74"/>
                  </a:lnTo>
                  <a:lnTo>
                    <a:pt x="1368" y="74"/>
                  </a:lnTo>
                  <a:lnTo>
                    <a:pt x="1366" y="86"/>
                  </a:lnTo>
                  <a:lnTo>
                    <a:pt x="1363" y="96"/>
                  </a:lnTo>
                  <a:lnTo>
                    <a:pt x="1363" y="107"/>
                  </a:lnTo>
                  <a:lnTo>
                    <a:pt x="1364" y="115"/>
                  </a:lnTo>
                  <a:lnTo>
                    <a:pt x="1368" y="125"/>
                  </a:lnTo>
                  <a:lnTo>
                    <a:pt x="1374" y="133"/>
                  </a:lnTo>
                  <a:lnTo>
                    <a:pt x="1382" y="140"/>
                  </a:lnTo>
                  <a:lnTo>
                    <a:pt x="1392" y="147"/>
                  </a:lnTo>
                  <a:lnTo>
                    <a:pt x="1392" y="147"/>
                  </a:lnTo>
                  <a:lnTo>
                    <a:pt x="1443" y="176"/>
                  </a:lnTo>
                  <a:lnTo>
                    <a:pt x="1443" y="176"/>
                  </a:lnTo>
                  <a:lnTo>
                    <a:pt x="1463" y="187"/>
                  </a:lnTo>
                  <a:lnTo>
                    <a:pt x="1471" y="194"/>
                  </a:lnTo>
                  <a:lnTo>
                    <a:pt x="1479" y="201"/>
                  </a:lnTo>
                  <a:lnTo>
                    <a:pt x="1479" y="201"/>
                  </a:lnTo>
                  <a:lnTo>
                    <a:pt x="1485" y="208"/>
                  </a:lnTo>
                  <a:lnTo>
                    <a:pt x="1489" y="217"/>
                  </a:lnTo>
                  <a:lnTo>
                    <a:pt x="1491" y="223"/>
                  </a:lnTo>
                  <a:lnTo>
                    <a:pt x="1491" y="232"/>
                  </a:lnTo>
                  <a:lnTo>
                    <a:pt x="1488" y="240"/>
                  </a:lnTo>
                  <a:lnTo>
                    <a:pt x="1484" y="247"/>
                  </a:lnTo>
                  <a:lnTo>
                    <a:pt x="1477" y="254"/>
                  </a:lnTo>
                  <a:lnTo>
                    <a:pt x="1470" y="258"/>
                  </a:lnTo>
                  <a:lnTo>
                    <a:pt x="1470" y="258"/>
                  </a:lnTo>
                  <a:lnTo>
                    <a:pt x="1452" y="266"/>
                  </a:lnTo>
                  <a:lnTo>
                    <a:pt x="1434" y="271"/>
                  </a:lnTo>
                  <a:lnTo>
                    <a:pt x="1416" y="273"/>
                  </a:lnTo>
                  <a:lnTo>
                    <a:pt x="1398" y="273"/>
                  </a:lnTo>
                  <a:lnTo>
                    <a:pt x="1398" y="273"/>
                  </a:lnTo>
                  <a:lnTo>
                    <a:pt x="1389" y="275"/>
                  </a:lnTo>
                  <a:lnTo>
                    <a:pt x="1382" y="276"/>
                  </a:lnTo>
                  <a:lnTo>
                    <a:pt x="1380" y="279"/>
                  </a:lnTo>
                  <a:lnTo>
                    <a:pt x="1377" y="282"/>
                  </a:lnTo>
                  <a:lnTo>
                    <a:pt x="1375" y="284"/>
                  </a:lnTo>
                  <a:lnTo>
                    <a:pt x="1375" y="289"/>
                  </a:lnTo>
                  <a:lnTo>
                    <a:pt x="1375" y="289"/>
                  </a:lnTo>
                  <a:lnTo>
                    <a:pt x="1375" y="294"/>
                  </a:lnTo>
                  <a:lnTo>
                    <a:pt x="1377" y="297"/>
                  </a:lnTo>
                  <a:lnTo>
                    <a:pt x="1380" y="300"/>
                  </a:lnTo>
                  <a:lnTo>
                    <a:pt x="1382" y="301"/>
                  </a:lnTo>
                  <a:lnTo>
                    <a:pt x="1389" y="304"/>
                  </a:lnTo>
                  <a:lnTo>
                    <a:pt x="1396" y="305"/>
                  </a:lnTo>
                  <a:lnTo>
                    <a:pt x="1396" y="305"/>
                  </a:lnTo>
                  <a:lnTo>
                    <a:pt x="1420" y="305"/>
                  </a:lnTo>
                  <a:lnTo>
                    <a:pt x="1441" y="303"/>
                  </a:lnTo>
                  <a:lnTo>
                    <a:pt x="1463" y="296"/>
                  </a:lnTo>
                  <a:lnTo>
                    <a:pt x="1484" y="287"/>
                  </a:lnTo>
                  <a:lnTo>
                    <a:pt x="1484" y="287"/>
                  </a:lnTo>
                  <a:lnTo>
                    <a:pt x="1495" y="279"/>
                  </a:lnTo>
                  <a:lnTo>
                    <a:pt x="1504" y="271"/>
                  </a:lnTo>
                  <a:lnTo>
                    <a:pt x="1511" y="262"/>
                  </a:lnTo>
                  <a:lnTo>
                    <a:pt x="1517" y="251"/>
                  </a:lnTo>
                  <a:lnTo>
                    <a:pt x="1521" y="240"/>
                  </a:lnTo>
                  <a:lnTo>
                    <a:pt x="1521" y="229"/>
                  </a:lnTo>
                  <a:lnTo>
                    <a:pt x="1520" y="217"/>
                  </a:lnTo>
                  <a:lnTo>
                    <a:pt x="1517" y="203"/>
                  </a:lnTo>
                  <a:lnTo>
                    <a:pt x="1517" y="203"/>
                  </a:lnTo>
                  <a:lnTo>
                    <a:pt x="1510" y="189"/>
                  </a:lnTo>
                  <a:lnTo>
                    <a:pt x="1500" y="178"/>
                  </a:lnTo>
                  <a:lnTo>
                    <a:pt x="1489" y="168"/>
                  </a:lnTo>
                  <a:lnTo>
                    <a:pt x="1477" y="160"/>
                  </a:lnTo>
                  <a:lnTo>
                    <a:pt x="1477" y="160"/>
                  </a:lnTo>
                  <a:lnTo>
                    <a:pt x="1443" y="144"/>
                  </a:lnTo>
                  <a:lnTo>
                    <a:pt x="1411" y="131"/>
                  </a:lnTo>
                  <a:lnTo>
                    <a:pt x="1411" y="131"/>
                  </a:lnTo>
                  <a:lnTo>
                    <a:pt x="1402" y="125"/>
                  </a:lnTo>
                  <a:lnTo>
                    <a:pt x="1393" y="119"/>
                  </a:lnTo>
                  <a:lnTo>
                    <a:pt x="1388" y="114"/>
                  </a:lnTo>
                  <a:lnTo>
                    <a:pt x="1385" y="107"/>
                  </a:lnTo>
                  <a:lnTo>
                    <a:pt x="1384" y="100"/>
                  </a:lnTo>
                  <a:lnTo>
                    <a:pt x="1385" y="92"/>
                  </a:lnTo>
                  <a:lnTo>
                    <a:pt x="1389" y="82"/>
                  </a:lnTo>
                  <a:lnTo>
                    <a:pt x="1393" y="72"/>
                  </a:lnTo>
                  <a:lnTo>
                    <a:pt x="1393" y="72"/>
                  </a:lnTo>
                  <a:lnTo>
                    <a:pt x="1400" y="64"/>
                  </a:lnTo>
                  <a:lnTo>
                    <a:pt x="1409" y="56"/>
                  </a:lnTo>
                  <a:lnTo>
                    <a:pt x="1409" y="56"/>
                  </a:lnTo>
                  <a:lnTo>
                    <a:pt x="1423" y="46"/>
                  </a:lnTo>
                  <a:lnTo>
                    <a:pt x="1438" y="39"/>
                  </a:lnTo>
                  <a:lnTo>
                    <a:pt x="1453" y="34"/>
                  </a:lnTo>
                  <a:lnTo>
                    <a:pt x="1470" y="32"/>
                  </a:lnTo>
                  <a:lnTo>
                    <a:pt x="1486" y="31"/>
                  </a:lnTo>
                  <a:lnTo>
                    <a:pt x="1503" y="34"/>
                  </a:lnTo>
                  <a:lnTo>
                    <a:pt x="1518" y="39"/>
                  </a:lnTo>
                  <a:lnTo>
                    <a:pt x="1534" y="46"/>
                  </a:lnTo>
                  <a:lnTo>
                    <a:pt x="1534" y="46"/>
                  </a:lnTo>
                  <a:lnTo>
                    <a:pt x="1543" y="53"/>
                  </a:lnTo>
                  <a:lnTo>
                    <a:pt x="1553" y="57"/>
                  </a:lnTo>
                  <a:lnTo>
                    <a:pt x="1553" y="57"/>
                  </a:lnTo>
                  <a:lnTo>
                    <a:pt x="1556" y="58"/>
                  </a:lnTo>
                  <a:lnTo>
                    <a:pt x="1560" y="58"/>
                  </a:lnTo>
                  <a:lnTo>
                    <a:pt x="1568" y="57"/>
                  </a:lnTo>
                  <a:lnTo>
                    <a:pt x="1568" y="57"/>
                  </a:lnTo>
                  <a:lnTo>
                    <a:pt x="1565" y="49"/>
                  </a:lnTo>
                  <a:lnTo>
                    <a:pt x="1564" y="46"/>
                  </a:lnTo>
                  <a:lnTo>
                    <a:pt x="1563" y="43"/>
                  </a:lnTo>
                  <a:lnTo>
                    <a:pt x="1563" y="43"/>
                  </a:lnTo>
                  <a:lnTo>
                    <a:pt x="1543" y="29"/>
                  </a:lnTo>
                  <a:lnTo>
                    <a:pt x="1535" y="24"/>
                  </a:lnTo>
                  <a:lnTo>
                    <a:pt x="1525" y="20"/>
                  </a:lnTo>
                  <a:lnTo>
                    <a:pt x="1515" y="16"/>
                  </a:lnTo>
                  <a:lnTo>
                    <a:pt x="1504" y="13"/>
                  </a:lnTo>
                  <a:lnTo>
                    <a:pt x="1495" y="11"/>
                  </a:lnTo>
                  <a:lnTo>
                    <a:pt x="1485" y="13"/>
                  </a:lnTo>
                  <a:lnTo>
                    <a:pt x="1485" y="13"/>
                  </a:lnTo>
                  <a:close/>
                  <a:moveTo>
                    <a:pt x="1306" y="217"/>
                  </a:moveTo>
                  <a:lnTo>
                    <a:pt x="1306" y="217"/>
                  </a:lnTo>
                  <a:lnTo>
                    <a:pt x="1302" y="217"/>
                  </a:lnTo>
                  <a:lnTo>
                    <a:pt x="1298" y="215"/>
                  </a:lnTo>
                  <a:lnTo>
                    <a:pt x="1291" y="218"/>
                  </a:lnTo>
                  <a:lnTo>
                    <a:pt x="1291" y="218"/>
                  </a:lnTo>
                  <a:lnTo>
                    <a:pt x="1196" y="246"/>
                  </a:lnTo>
                  <a:lnTo>
                    <a:pt x="1196" y="246"/>
                  </a:lnTo>
                  <a:lnTo>
                    <a:pt x="1181" y="251"/>
                  </a:lnTo>
                  <a:lnTo>
                    <a:pt x="1166" y="258"/>
                  </a:lnTo>
                  <a:lnTo>
                    <a:pt x="1166" y="258"/>
                  </a:lnTo>
                  <a:lnTo>
                    <a:pt x="1149" y="164"/>
                  </a:lnTo>
                  <a:lnTo>
                    <a:pt x="1149" y="164"/>
                  </a:lnTo>
                  <a:lnTo>
                    <a:pt x="1155" y="161"/>
                  </a:lnTo>
                  <a:lnTo>
                    <a:pt x="1155" y="161"/>
                  </a:lnTo>
                  <a:lnTo>
                    <a:pt x="1270" y="142"/>
                  </a:lnTo>
                  <a:lnTo>
                    <a:pt x="1270" y="142"/>
                  </a:lnTo>
                  <a:lnTo>
                    <a:pt x="1277" y="140"/>
                  </a:lnTo>
                  <a:lnTo>
                    <a:pt x="1281" y="139"/>
                  </a:lnTo>
                  <a:lnTo>
                    <a:pt x="1284" y="138"/>
                  </a:lnTo>
                  <a:lnTo>
                    <a:pt x="1285" y="135"/>
                  </a:lnTo>
                  <a:lnTo>
                    <a:pt x="1287" y="132"/>
                  </a:lnTo>
                  <a:lnTo>
                    <a:pt x="1287" y="129"/>
                  </a:lnTo>
                  <a:lnTo>
                    <a:pt x="1287" y="129"/>
                  </a:lnTo>
                  <a:lnTo>
                    <a:pt x="1287" y="125"/>
                  </a:lnTo>
                  <a:lnTo>
                    <a:pt x="1285" y="122"/>
                  </a:lnTo>
                  <a:lnTo>
                    <a:pt x="1282" y="121"/>
                  </a:lnTo>
                  <a:lnTo>
                    <a:pt x="1281" y="119"/>
                  </a:lnTo>
                  <a:lnTo>
                    <a:pt x="1274" y="118"/>
                  </a:lnTo>
                  <a:lnTo>
                    <a:pt x="1269" y="118"/>
                  </a:lnTo>
                  <a:lnTo>
                    <a:pt x="1269" y="118"/>
                  </a:lnTo>
                  <a:lnTo>
                    <a:pt x="1244" y="121"/>
                  </a:lnTo>
                  <a:lnTo>
                    <a:pt x="1217" y="125"/>
                  </a:lnTo>
                  <a:lnTo>
                    <a:pt x="1217" y="125"/>
                  </a:lnTo>
                  <a:lnTo>
                    <a:pt x="1145" y="140"/>
                  </a:lnTo>
                  <a:lnTo>
                    <a:pt x="1145" y="140"/>
                  </a:lnTo>
                  <a:lnTo>
                    <a:pt x="1120" y="42"/>
                  </a:lnTo>
                  <a:lnTo>
                    <a:pt x="1120" y="42"/>
                  </a:lnTo>
                  <a:lnTo>
                    <a:pt x="1263" y="31"/>
                  </a:lnTo>
                  <a:lnTo>
                    <a:pt x="1263" y="31"/>
                  </a:lnTo>
                  <a:lnTo>
                    <a:pt x="1271" y="31"/>
                  </a:lnTo>
                  <a:lnTo>
                    <a:pt x="1278" y="29"/>
                  </a:lnTo>
                  <a:lnTo>
                    <a:pt x="1282" y="28"/>
                  </a:lnTo>
                  <a:lnTo>
                    <a:pt x="1285" y="25"/>
                  </a:lnTo>
                  <a:lnTo>
                    <a:pt x="1287" y="21"/>
                  </a:lnTo>
                  <a:lnTo>
                    <a:pt x="1287" y="16"/>
                  </a:lnTo>
                  <a:lnTo>
                    <a:pt x="1287" y="16"/>
                  </a:lnTo>
                  <a:lnTo>
                    <a:pt x="1287" y="11"/>
                  </a:lnTo>
                  <a:lnTo>
                    <a:pt x="1284" y="7"/>
                  </a:lnTo>
                  <a:lnTo>
                    <a:pt x="1281" y="4"/>
                  </a:lnTo>
                  <a:lnTo>
                    <a:pt x="1278" y="3"/>
                  </a:lnTo>
                  <a:lnTo>
                    <a:pt x="1270" y="2"/>
                  </a:lnTo>
                  <a:lnTo>
                    <a:pt x="1262" y="0"/>
                  </a:lnTo>
                  <a:lnTo>
                    <a:pt x="1262" y="0"/>
                  </a:lnTo>
                  <a:lnTo>
                    <a:pt x="1259" y="0"/>
                  </a:lnTo>
                  <a:lnTo>
                    <a:pt x="1259" y="0"/>
                  </a:lnTo>
                  <a:lnTo>
                    <a:pt x="1134" y="13"/>
                  </a:lnTo>
                  <a:lnTo>
                    <a:pt x="1134" y="13"/>
                  </a:lnTo>
                  <a:lnTo>
                    <a:pt x="1126" y="14"/>
                  </a:lnTo>
                  <a:lnTo>
                    <a:pt x="1119" y="18"/>
                  </a:lnTo>
                  <a:lnTo>
                    <a:pt x="1113" y="22"/>
                  </a:lnTo>
                  <a:lnTo>
                    <a:pt x="1108" y="28"/>
                  </a:lnTo>
                  <a:lnTo>
                    <a:pt x="1104" y="35"/>
                  </a:lnTo>
                  <a:lnTo>
                    <a:pt x="1102" y="43"/>
                  </a:lnTo>
                  <a:lnTo>
                    <a:pt x="1101" y="50"/>
                  </a:lnTo>
                  <a:lnTo>
                    <a:pt x="1102" y="58"/>
                  </a:lnTo>
                  <a:lnTo>
                    <a:pt x="1102" y="58"/>
                  </a:lnTo>
                  <a:lnTo>
                    <a:pt x="1108" y="103"/>
                  </a:lnTo>
                  <a:lnTo>
                    <a:pt x="1112" y="146"/>
                  </a:lnTo>
                  <a:lnTo>
                    <a:pt x="1112" y="146"/>
                  </a:lnTo>
                  <a:lnTo>
                    <a:pt x="1097" y="151"/>
                  </a:lnTo>
                  <a:lnTo>
                    <a:pt x="1081" y="158"/>
                  </a:lnTo>
                  <a:lnTo>
                    <a:pt x="1081" y="158"/>
                  </a:lnTo>
                  <a:lnTo>
                    <a:pt x="1079" y="160"/>
                  </a:lnTo>
                  <a:lnTo>
                    <a:pt x="1077" y="164"/>
                  </a:lnTo>
                  <a:lnTo>
                    <a:pt x="1074" y="171"/>
                  </a:lnTo>
                  <a:lnTo>
                    <a:pt x="1074" y="171"/>
                  </a:lnTo>
                  <a:lnTo>
                    <a:pt x="1081" y="174"/>
                  </a:lnTo>
                  <a:lnTo>
                    <a:pt x="1084" y="175"/>
                  </a:lnTo>
                  <a:lnTo>
                    <a:pt x="1088" y="175"/>
                  </a:lnTo>
                  <a:lnTo>
                    <a:pt x="1088" y="175"/>
                  </a:lnTo>
                  <a:lnTo>
                    <a:pt x="1102" y="172"/>
                  </a:lnTo>
                  <a:lnTo>
                    <a:pt x="1117" y="168"/>
                  </a:lnTo>
                  <a:lnTo>
                    <a:pt x="1117" y="168"/>
                  </a:lnTo>
                  <a:lnTo>
                    <a:pt x="1134" y="254"/>
                  </a:lnTo>
                  <a:lnTo>
                    <a:pt x="1134" y="254"/>
                  </a:lnTo>
                  <a:lnTo>
                    <a:pt x="1134" y="261"/>
                  </a:lnTo>
                  <a:lnTo>
                    <a:pt x="1131" y="268"/>
                  </a:lnTo>
                  <a:lnTo>
                    <a:pt x="1131" y="268"/>
                  </a:lnTo>
                  <a:lnTo>
                    <a:pt x="1130" y="275"/>
                  </a:lnTo>
                  <a:lnTo>
                    <a:pt x="1130" y="278"/>
                  </a:lnTo>
                  <a:lnTo>
                    <a:pt x="1130" y="279"/>
                  </a:lnTo>
                  <a:lnTo>
                    <a:pt x="1134" y="282"/>
                  </a:lnTo>
                  <a:lnTo>
                    <a:pt x="1140" y="283"/>
                  </a:lnTo>
                  <a:lnTo>
                    <a:pt x="1140" y="283"/>
                  </a:lnTo>
                  <a:lnTo>
                    <a:pt x="1158" y="284"/>
                  </a:lnTo>
                  <a:lnTo>
                    <a:pt x="1167" y="284"/>
                  </a:lnTo>
                  <a:lnTo>
                    <a:pt x="1176" y="283"/>
                  </a:lnTo>
                  <a:lnTo>
                    <a:pt x="1176" y="283"/>
                  </a:lnTo>
                  <a:lnTo>
                    <a:pt x="1242" y="265"/>
                  </a:lnTo>
                  <a:lnTo>
                    <a:pt x="1307" y="246"/>
                  </a:lnTo>
                  <a:lnTo>
                    <a:pt x="1307" y="246"/>
                  </a:lnTo>
                  <a:lnTo>
                    <a:pt x="1312" y="243"/>
                  </a:lnTo>
                  <a:lnTo>
                    <a:pt x="1314" y="239"/>
                  </a:lnTo>
                  <a:lnTo>
                    <a:pt x="1317" y="235"/>
                  </a:lnTo>
                  <a:lnTo>
                    <a:pt x="1319" y="230"/>
                  </a:lnTo>
                  <a:lnTo>
                    <a:pt x="1319" y="230"/>
                  </a:lnTo>
                  <a:lnTo>
                    <a:pt x="1317" y="226"/>
                  </a:lnTo>
                  <a:lnTo>
                    <a:pt x="1314" y="223"/>
                  </a:lnTo>
                  <a:lnTo>
                    <a:pt x="1306" y="217"/>
                  </a:lnTo>
                  <a:lnTo>
                    <a:pt x="1306" y="217"/>
                  </a:lnTo>
                  <a:close/>
                </a:path>
              </a:pathLst>
            </a:custGeom>
            <a:solidFill>
              <a:schemeClr val="accent5"/>
            </a:solidFill>
            <a:ln w="3175">
              <a:noFill/>
            </a:ln>
          </p:spPr>
          <p:txBody>
            <a:bodyPr vert="horz" wrap="square" lIns="91440" tIns="45720" rIns="91440" bIns="45720" numCol="1" anchor="t" anchorCtr="0" compatLnSpc="1">
              <a:prstTxWarp prst="textNoShape">
                <a:avLst/>
              </a:prstTxWarp>
            </a:bodyPr>
            <a:lstStyle/>
            <a:p>
              <a:endParaRPr lang="en-US"/>
            </a:p>
          </p:txBody>
        </p:sp>
        <p:sp>
          <p:nvSpPr>
            <p:cNvPr id="54" name="Freeform 23"/>
            <p:cNvSpPr>
              <a:spLocks noEditPoints="1"/>
            </p:cNvSpPr>
            <p:nvPr/>
          </p:nvSpPr>
          <p:spPr bwMode="auto">
            <a:xfrm>
              <a:off x="9916074" y="2527603"/>
              <a:ext cx="338572" cy="435862"/>
            </a:xfrm>
            <a:custGeom>
              <a:avLst/>
              <a:gdLst>
                <a:gd name="T0" fmla="*/ 1134 w 1828"/>
                <a:gd name="T1" fmla="*/ 735 h 2352"/>
                <a:gd name="T2" fmla="*/ 1144 w 1828"/>
                <a:gd name="T3" fmla="*/ 511 h 2352"/>
                <a:gd name="T4" fmla="*/ 1033 w 1828"/>
                <a:gd name="T5" fmla="*/ 255 h 2352"/>
                <a:gd name="T6" fmla="*/ 994 w 1828"/>
                <a:gd name="T7" fmla="*/ 36 h 2352"/>
                <a:gd name="T8" fmla="*/ 828 w 1828"/>
                <a:gd name="T9" fmla="*/ 36 h 2352"/>
                <a:gd name="T10" fmla="*/ 770 w 1828"/>
                <a:gd name="T11" fmla="*/ 292 h 2352"/>
                <a:gd name="T12" fmla="*/ 650 w 1828"/>
                <a:gd name="T13" fmla="*/ 552 h 2352"/>
                <a:gd name="T14" fmla="*/ 786 w 1828"/>
                <a:gd name="T15" fmla="*/ 149 h 2352"/>
                <a:gd name="T16" fmla="*/ 948 w 1828"/>
                <a:gd name="T17" fmla="*/ 70 h 2352"/>
                <a:gd name="T18" fmla="*/ 950 w 1828"/>
                <a:gd name="T19" fmla="*/ 308 h 2352"/>
                <a:gd name="T20" fmla="*/ 793 w 1828"/>
                <a:gd name="T21" fmla="*/ 242 h 2352"/>
                <a:gd name="T22" fmla="*/ 799 w 1828"/>
                <a:gd name="T23" fmla="*/ 380 h 2352"/>
                <a:gd name="T24" fmla="*/ 989 w 1828"/>
                <a:gd name="T25" fmla="*/ 386 h 2352"/>
                <a:gd name="T26" fmla="*/ 1057 w 1828"/>
                <a:gd name="T27" fmla="*/ 687 h 2352"/>
                <a:gd name="T28" fmla="*/ 471 w 1828"/>
                <a:gd name="T29" fmla="*/ 1989 h 2352"/>
                <a:gd name="T30" fmla="*/ 402 w 1828"/>
                <a:gd name="T31" fmla="*/ 1749 h 2352"/>
                <a:gd name="T32" fmla="*/ 240 w 1828"/>
                <a:gd name="T33" fmla="*/ 1641 h 2352"/>
                <a:gd name="T34" fmla="*/ 120 w 1828"/>
                <a:gd name="T35" fmla="*/ 1838 h 2352"/>
                <a:gd name="T36" fmla="*/ 25 w 1828"/>
                <a:gd name="T37" fmla="*/ 2077 h 2352"/>
                <a:gd name="T38" fmla="*/ 180 w 1828"/>
                <a:gd name="T39" fmla="*/ 2319 h 2352"/>
                <a:gd name="T40" fmla="*/ 513 w 1828"/>
                <a:gd name="T41" fmla="*/ 2294 h 2352"/>
                <a:gd name="T42" fmla="*/ 163 w 1828"/>
                <a:gd name="T43" fmla="*/ 1833 h 2352"/>
                <a:gd name="T44" fmla="*/ 231 w 1828"/>
                <a:gd name="T45" fmla="*/ 1697 h 2352"/>
                <a:gd name="T46" fmla="*/ 360 w 1828"/>
                <a:gd name="T47" fmla="*/ 1758 h 2352"/>
                <a:gd name="T48" fmla="*/ 284 w 1828"/>
                <a:gd name="T49" fmla="*/ 1908 h 2352"/>
                <a:gd name="T50" fmla="*/ 61 w 1828"/>
                <a:gd name="T51" fmla="*/ 2111 h 2352"/>
                <a:gd name="T52" fmla="*/ 212 w 1828"/>
                <a:gd name="T53" fmla="*/ 1947 h 2352"/>
                <a:gd name="T54" fmla="*/ 394 w 1828"/>
                <a:gd name="T55" fmla="*/ 1968 h 2352"/>
                <a:gd name="T56" fmla="*/ 1822 w 1828"/>
                <a:gd name="T57" fmla="*/ 2140 h 2352"/>
                <a:gd name="T58" fmla="*/ 1732 w 1828"/>
                <a:gd name="T59" fmla="*/ 1810 h 2352"/>
                <a:gd name="T60" fmla="*/ 1597 w 1828"/>
                <a:gd name="T61" fmla="*/ 1653 h 2352"/>
                <a:gd name="T62" fmla="*/ 1430 w 1828"/>
                <a:gd name="T63" fmla="*/ 1808 h 2352"/>
                <a:gd name="T64" fmla="*/ 1409 w 1828"/>
                <a:gd name="T65" fmla="*/ 1968 h 2352"/>
                <a:gd name="T66" fmla="*/ 1338 w 1828"/>
                <a:gd name="T67" fmla="*/ 2233 h 2352"/>
                <a:gd name="T68" fmla="*/ 1701 w 1828"/>
                <a:gd name="T69" fmla="*/ 2298 h 2352"/>
                <a:gd name="T70" fmla="*/ 1826 w 1828"/>
                <a:gd name="T71" fmla="*/ 2180 h 2352"/>
                <a:gd name="T72" fmla="*/ 1629 w 1828"/>
                <a:gd name="T73" fmla="*/ 1702 h 2352"/>
                <a:gd name="T74" fmla="*/ 1629 w 1828"/>
                <a:gd name="T75" fmla="*/ 1896 h 2352"/>
                <a:gd name="T76" fmla="*/ 1481 w 1828"/>
                <a:gd name="T77" fmla="*/ 1764 h 2352"/>
                <a:gd name="T78" fmla="*/ 1420 w 1828"/>
                <a:gd name="T79" fmla="*/ 2029 h 2352"/>
                <a:gd name="T80" fmla="*/ 1656 w 1828"/>
                <a:gd name="T81" fmla="*/ 1943 h 2352"/>
                <a:gd name="T82" fmla="*/ 1783 w 1828"/>
                <a:gd name="T83" fmla="*/ 2240 h 2352"/>
                <a:gd name="T84" fmla="*/ 1539 w 1828"/>
                <a:gd name="T85" fmla="*/ 1560 h 2352"/>
                <a:gd name="T86" fmla="*/ 1152 w 1828"/>
                <a:gd name="T87" fmla="*/ 1115 h 2352"/>
                <a:gd name="T88" fmla="*/ 911 w 1828"/>
                <a:gd name="T89" fmla="*/ 857 h 2352"/>
                <a:gd name="T90" fmla="*/ 851 w 1828"/>
                <a:gd name="T91" fmla="*/ 881 h 2352"/>
                <a:gd name="T92" fmla="*/ 441 w 1828"/>
                <a:gd name="T93" fmla="*/ 1397 h 2352"/>
                <a:gd name="T94" fmla="*/ 388 w 1828"/>
                <a:gd name="T95" fmla="*/ 1555 h 2352"/>
                <a:gd name="T96" fmla="*/ 806 w 1828"/>
                <a:gd name="T97" fmla="*/ 1036 h 2352"/>
                <a:gd name="T98" fmla="*/ 1143 w 1828"/>
                <a:gd name="T99" fmla="*/ 1161 h 2352"/>
                <a:gd name="T100" fmla="*/ 815 w 1828"/>
                <a:gd name="T101" fmla="*/ 436 h 2352"/>
                <a:gd name="T102" fmla="*/ 799 w 1828"/>
                <a:gd name="T103" fmla="*/ 497 h 2352"/>
                <a:gd name="T104" fmla="*/ 874 w 1828"/>
                <a:gd name="T105" fmla="*/ 158 h 2352"/>
                <a:gd name="T106" fmla="*/ 844 w 1828"/>
                <a:gd name="T107" fmla="*/ 128 h 2352"/>
                <a:gd name="T108" fmla="*/ 148 w 1828"/>
                <a:gd name="T109" fmla="*/ 2075 h 2352"/>
                <a:gd name="T110" fmla="*/ 140 w 1828"/>
                <a:gd name="T111" fmla="*/ 2169 h 2352"/>
                <a:gd name="T112" fmla="*/ 1513 w 1828"/>
                <a:gd name="T113" fmla="*/ 2008 h 2352"/>
                <a:gd name="T114" fmla="*/ 1464 w 1828"/>
                <a:gd name="T115" fmla="*/ 2148 h 2352"/>
                <a:gd name="T116" fmla="*/ 1532 w 1828"/>
                <a:gd name="T117" fmla="*/ 2025 h 2352"/>
                <a:gd name="T118" fmla="*/ 1586 w 1828"/>
                <a:gd name="T119" fmla="*/ 1734 h 2352"/>
                <a:gd name="T120" fmla="*/ 1513 w 1828"/>
                <a:gd name="T121" fmla="*/ 1808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28" h="2352">
                  <a:moveTo>
                    <a:pt x="672" y="789"/>
                  </a:moveTo>
                  <a:lnTo>
                    <a:pt x="672" y="789"/>
                  </a:lnTo>
                  <a:lnTo>
                    <a:pt x="800" y="777"/>
                  </a:lnTo>
                  <a:lnTo>
                    <a:pt x="862" y="770"/>
                  </a:lnTo>
                  <a:lnTo>
                    <a:pt x="926" y="762"/>
                  </a:lnTo>
                  <a:lnTo>
                    <a:pt x="926" y="762"/>
                  </a:lnTo>
                  <a:lnTo>
                    <a:pt x="962" y="755"/>
                  </a:lnTo>
                  <a:lnTo>
                    <a:pt x="1000" y="745"/>
                  </a:lnTo>
                  <a:lnTo>
                    <a:pt x="1036" y="735"/>
                  </a:lnTo>
                  <a:lnTo>
                    <a:pt x="1072" y="727"/>
                  </a:lnTo>
                  <a:lnTo>
                    <a:pt x="1072" y="727"/>
                  </a:lnTo>
                  <a:lnTo>
                    <a:pt x="1086" y="723"/>
                  </a:lnTo>
                  <a:lnTo>
                    <a:pt x="1101" y="721"/>
                  </a:lnTo>
                  <a:lnTo>
                    <a:pt x="1108" y="721"/>
                  </a:lnTo>
                  <a:lnTo>
                    <a:pt x="1115" y="723"/>
                  </a:lnTo>
                  <a:lnTo>
                    <a:pt x="1122" y="727"/>
                  </a:lnTo>
                  <a:lnTo>
                    <a:pt x="1130" y="732"/>
                  </a:lnTo>
                  <a:lnTo>
                    <a:pt x="1130" y="732"/>
                  </a:lnTo>
                  <a:lnTo>
                    <a:pt x="1134" y="735"/>
                  </a:lnTo>
                  <a:lnTo>
                    <a:pt x="1138" y="737"/>
                  </a:lnTo>
                  <a:lnTo>
                    <a:pt x="1144" y="735"/>
                  </a:lnTo>
                  <a:lnTo>
                    <a:pt x="1148" y="734"/>
                  </a:lnTo>
                  <a:lnTo>
                    <a:pt x="1152" y="730"/>
                  </a:lnTo>
                  <a:lnTo>
                    <a:pt x="1156" y="726"/>
                  </a:lnTo>
                  <a:lnTo>
                    <a:pt x="1159" y="720"/>
                  </a:lnTo>
                  <a:lnTo>
                    <a:pt x="1161" y="714"/>
                  </a:lnTo>
                  <a:lnTo>
                    <a:pt x="1161" y="714"/>
                  </a:lnTo>
                  <a:lnTo>
                    <a:pt x="1161" y="702"/>
                  </a:lnTo>
                  <a:lnTo>
                    <a:pt x="1159" y="688"/>
                  </a:lnTo>
                  <a:lnTo>
                    <a:pt x="1158" y="663"/>
                  </a:lnTo>
                  <a:lnTo>
                    <a:pt x="1158" y="663"/>
                  </a:lnTo>
                  <a:lnTo>
                    <a:pt x="1158" y="617"/>
                  </a:lnTo>
                  <a:lnTo>
                    <a:pt x="1158" y="617"/>
                  </a:lnTo>
                  <a:lnTo>
                    <a:pt x="1159" y="592"/>
                  </a:lnTo>
                  <a:lnTo>
                    <a:pt x="1159" y="580"/>
                  </a:lnTo>
                  <a:lnTo>
                    <a:pt x="1158" y="569"/>
                  </a:lnTo>
                  <a:lnTo>
                    <a:pt x="1158" y="569"/>
                  </a:lnTo>
                  <a:lnTo>
                    <a:pt x="1144" y="511"/>
                  </a:lnTo>
                  <a:lnTo>
                    <a:pt x="1130" y="454"/>
                  </a:lnTo>
                  <a:lnTo>
                    <a:pt x="1130" y="454"/>
                  </a:lnTo>
                  <a:lnTo>
                    <a:pt x="1123" y="433"/>
                  </a:lnTo>
                  <a:lnTo>
                    <a:pt x="1113" y="414"/>
                  </a:lnTo>
                  <a:lnTo>
                    <a:pt x="1101" y="398"/>
                  </a:lnTo>
                  <a:lnTo>
                    <a:pt x="1087" y="384"/>
                  </a:lnTo>
                  <a:lnTo>
                    <a:pt x="1072" y="372"/>
                  </a:lnTo>
                  <a:lnTo>
                    <a:pt x="1054" y="362"/>
                  </a:lnTo>
                  <a:lnTo>
                    <a:pt x="1034" y="355"/>
                  </a:lnTo>
                  <a:lnTo>
                    <a:pt x="1014" y="348"/>
                  </a:lnTo>
                  <a:lnTo>
                    <a:pt x="1014" y="348"/>
                  </a:lnTo>
                  <a:lnTo>
                    <a:pt x="983" y="343"/>
                  </a:lnTo>
                  <a:lnTo>
                    <a:pt x="983" y="343"/>
                  </a:lnTo>
                  <a:lnTo>
                    <a:pt x="1003" y="312"/>
                  </a:lnTo>
                  <a:lnTo>
                    <a:pt x="1003" y="312"/>
                  </a:lnTo>
                  <a:lnTo>
                    <a:pt x="1012" y="298"/>
                  </a:lnTo>
                  <a:lnTo>
                    <a:pt x="1021" y="285"/>
                  </a:lnTo>
                  <a:lnTo>
                    <a:pt x="1027" y="271"/>
                  </a:lnTo>
                  <a:lnTo>
                    <a:pt x="1033" y="255"/>
                  </a:lnTo>
                  <a:lnTo>
                    <a:pt x="1039" y="242"/>
                  </a:lnTo>
                  <a:lnTo>
                    <a:pt x="1041" y="228"/>
                  </a:lnTo>
                  <a:lnTo>
                    <a:pt x="1044" y="212"/>
                  </a:lnTo>
                  <a:lnTo>
                    <a:pt x="1046" y="199"/>
                  </a:lnTo>
                  <a:lnTo>
                    <a:pt x="1047" y="183"/>
                  </a:lnTo>
                  <a:lnTo>
                    <a:pt x="1046" y="170"/>
                  </a:lnTo>
                  <a:lnTo>
                    <a:pt x="1043" y="154"/>
                  </a:lnTo>
                  <a:lnTo>
                    <a:pt x="1039" y="140"/>
                  </a:lnTo>
                  <a:lnTo>
                    <a:pt x="1034" y="125"/>
                  </a:lnTo>
                  <a:lnTo>
                    <a:pt x="1027" y="111"/>
                  </a:lnTo>
                  <a:lnTo>
                    <a:pt x="1019" y="96"/>
                  </a:lnTo>
                  <a:lnTo>
                    <a:pt x="1009" y="81"/>
                  </a:lnTo>
                  <a:lnTo>
                    <a:pt x="1009" y="81"/>
                  </a:lnTo>
                  <a:lnTo>
                    <a:pt x="1003" y="71"/>
                  </a:lnTo>
                  <a:lnTo>
                    <a:pt x="997" y="61"/>
                  </a:lnTo>
                  <a:lnTo>
                    <a:pt x="994" y="56"/>
                  </a:lnTo>
                  <a:lnTo>
                    <a:pt x="993" y="49"/>
                  </a:lnTo>
                  <a:lnTo>
                    <a:pt x="993" y="43"/>
                  </a:lnTo>
                  <a:lnTo>
                    <a:pt x="994" y="36"/>
                  </a:lnTo>
                  <a:lnTo>
                    <a:pt x="994" y="36"/>
                  </a:lnTo>
                  <a:lnTo>
                    <a:pt x="994" y="34"/>
                  </a:lnTo>
                  <a:lnTo>
                    <a:pt x="991" y="29"/>
                  </a:lnTo>
                  <a:lnTo>
                    <a:pt x="986" y="24"/>
                  </a:lnTo>
                  <a:lnTo>
                    <a:pt x="986" y="24"/>
                  </a:lnTo>
                  <a:lnTo>
                    <a:pt x="979" y="18"/>
                  </a:lnTo>
                  <a:lnTo>
                    <a:pt x="972" y="14"/>
                  </a:lnTo>
                  <a:lnTo>
                    <a:pt x="964" y="10"/>
                  </a:lnTo>
                  <a:lnTo>
                    <a:pt x="955" y="6"/>
                  </a:lnTo>
                  <a:lnTo>
                    <a:pt x="937" y="2"/>
                  </a:lnTo>
                  <a:lnTo>
                    <a:pt x="918" y="0"/>
                  </a:lnTo>
                  <a:lnTo>
                    <a:pt x="898" y="2"/>
                  </a:lnTo>
                  <a:lnTo>
                    <a:pt x="879" y="5"/>
                  </a:lnTo>
                  <a:lnTo>
                    <a:pt x="871" y="7"/>
                  </a:lnTo>
                  <a:lnTo>
                    <a:pt x="862" y="11"/>
                  </a:lnTo>
                  <a:lnTo>
                    <a:pt x="854" y="16"/>
                  </a:lnTo>
                  <a:lnTo>
                    <a:pt x="846" y="21"/>
                  </a:lnTo>
                  <a:lnTo>
                    <a:pt x="846" y="21"/>
                  </a:lnTo>
                  <a:lnTo>
                    <a:pt x="828" y="36"/>
                  </a:lnTo>
                  <a:lnTo>
                    <a:pt x="811" y="52"/>
                  </a:lnTo>
                  <a:lnTo>
                    <a:pt x="776" y="84"/>
                  </a:lnTo>
                  <a:lnTo>
                    <a:pt x="776" y="84"/>
                  </a:lnTo>
                  <a:lnTo>
                    <a:pt x="768" y="93"/>
                  </a:lnTo>
                  <a:lnTo>
                    <a:pt x="761" y="102"/>
                  </a:lnTo>
                  <a:lnTo>
                    <a:pt x="756" y="110"/>
                  </a:lnTo>
                  <a:lnTo>
                    <a:pt x="750" y="120"/>
                  </a:lnTo>
                  <a:lnTo>
                    <a:pt x="745" y="129"/>
                  </a:lnTo>
                  <a:lnTo>
                    <a:pt x="742" y="139"/>
                  </a:lnTo>
                  <a:lnTo>
                    <a:pt x="739" y="149"/>
                  </a:lnTo>
                  <a:lnTo>
                    <a:pt x="738" y="158"/>
                  </a:lnTo>
                  <a:lnTo>
                    <a:pt x="735" y="179"/>
                  </a:lnTo>
                  <a:lnTo>
                    <a:pt x="736" y="200"/>
                  </a:lnTo>
                  <a:lnTo>
                    <a:pt x="740" y="221"/>
                  </a:lnTo>
                  <a:lnTo>
                    <a:pt x="746" y="242"/>
                  </a:lnTo>
                  <a:lnTo>
                    <a:pt x="746" y="242"/>
                  </a:lnTo>
                  <a:lnTo>
                    <a:pt x="751" y="254"/>
                  </a:lnTo>
                  <a:lnTo>
                    <a:pt x="757" y="267"/>
                  </a:lnTo>
                  <a:lnTo>
                    <a:pt x="770" y="292"/>
                  </a:lnTo>
                  <a:lnTo>
                    <a:pt x="785" y="315"/>
                  </a:lnTo>
                  <a:lnTo>
                    <a:pt x="800" y="340"/>
                  </a:lnTo>
                  <a:lnTo>
                    <a:pt x="800" y="340"/>
                  </a:lnTo>
                  <a:lnTo>
                    <a:pt x="786" y="346"/>
                  </a:lnTo>
                  <a:lnTo>
                    <a:pt x="770" y="353"/>
                  </a:lnTo>
                  <a:lnTo>
                    <a:pt x="770" y="353"/>
                  </a:lnTo>
                  <a:lnTo>
                    <a:pt x="756" y="361"/>
                  </a:lnTo>
                  <a:lnTo>
                    <a:pt x="742" y="369"/>
                  </a:lnTo>
                  <a:lnTo>
                    <a:pt x="729" y="379"/>
                  </a:lnTo>
                  <a:lnTo>
                    <a:pt x="718" y="390"/>
                  </a:lnTo>
                  <a:lnTo>
                    <a:pt x="708" y="401"/>
                  </a:lnTo>
                  <a:lnTo>
                    <a:pt x="700" y="412"/>
                  </a:lnTo>
                  <a:lnTo>
                    <a:pt x="692" y="425"/>
                  </a:lnTo>
                  <a:lnTo>
                    <a:pt x="685" y="437"/>
                  </a:lnTo>
                  <a:lnTo>
                    <a:pt x="678" y="451"/>
                  </a:lnTo>
                  <a:lnTo>
                    <a:pt x="672" y="465"/>
                  </a:lnTo>
                  <a:lnTo>
                    <a:pt x="663" y="493"/>
                  </a:lnTo>
                  <a:lnTo>
                    <a:pt x="656" y="522"/>
                  </a:lnTo>
                  <a:lnTo>
                    <a:pt x="650" y="552"/>
                  </a:lnTo>
                  <a:lnTo>
                    <a:pt x="650" y="552"/>
                  </a:lnTo>
                  <a:lnTo>
                    <a:pt x="643" y="598"/>
                  </a:lnTo>
                  <a:lnTo>
                    <a:pt x="638" y="645"/>
                  </a:lnTo>
                  <a:lnTo>
                    <a:pt x="627" y="737"/>
                  </a:lnTo>
                  <a:lnTo>
                    <a:pt x="627" y="737"/>
                  </a:lnTo>
                  <a:lnTo>
                    <a:pt x="625" y="750"/>
                  </a:lnTo>
                  <a:lnTo>
                    <a:pt x="627" y="762"/>
                  </a:lnTo>
                  <a:lnTo>
                    <a:pt x="629" y="771"/>
                  </a:lnTo>
                  <a:lnTo>
                    <a:pt x="634" y="778"/>
                  </a:lnTo>
                  <a:lnTo>
                    <a:pt x="641" y="784"/>
                  </a:lnTo>
                  <a:lnTo>
                    <a:pt x="649" y="788"/>
                  </a:lnTo>
                  <a:lnTo>
                    <a:pt x="660" y="789"/>
                  </a:lnTo>
                  <a:lnTo>
                    <a:pt x="672" y="789"/>
                  </a:lnTo>
                  <a:lnTo>
                    <a:pt x="672" y="789"/>
                  </a:lnTo>
                  <a:close/>
                  <a:moveTo>
                    <a:pt x="782" y="189"/>
                  </a:moveTo>
                  <a:lnTo>
                    <a:pt x="782" y="189"/>
                  </a:lnTo>
                  <a:lnTo>
                    <a:pt x="781" y="174"/>
                  </a:lnTo>
                  <a:lnTo>
                    <a:pt x="782" y="161"/>
                  </a:lnTo>
                  <a:lnTo>
                    <a:pt x="786" y="149"/>
                  </a:lnTo>
                  <a:lnTo>
                    <a:pt x="790" y="136"/>
                  </a:lnTo>
                  <a:lnTo>
                    <a:pt x="797" y="125"/>
                  </a:lnTo>
                  <a:lnTo>
                    <a:pt x="806" y="115"/>
                  </a:lnTo>
                  <a:lnTo>
                    <a:pt x="814" y="106"/>
                  </a:lnTo>
                  <a:lnTo>
                    <a:pt x="825" y="96"/>
                  </a:lnTo>
                  <a:lnTo>
                    <a:pt x="825" y="96"/>
                  </a:lnTo>
                  <a:lnTo>
                    <a:pt x="847" y="77"/>
                  </a:lnTo>
                  <a:lnTo>
                    <a:pt x="871" y="57"/>
                  </a:lnTo>
                  <a:lnTo>
                    <a:pt x="871" y="57"/>
                  </a:lnTo>
                  <a:lnTo>
                    <a:pt x="880" y="50"/>
                  </a:lnTo>
                  <a:lnTo>
                    <a:pt x="886" y="49"/>
                  </a:lnTo>
                  <a:lnTo>
                    <a:pt x="892" y="47"/>
                  </a:lnTo>
                  <a:lnTo>
                    <a:pt x="903" y="49"/>
                  </a:lnTo>
                  <a:lnTo>
                    <a:pt x="917" y="52"/>
                  </a:lnTo>
                  <a:lnTo>
                    <a:pt x="917" y="52"/>
                  </a:lnTo>
                  <a:lnTo>
                    <a:pt x="925" y="54"/>
                  </a:lnTo>
                  <a:lnTo>
                    <a:pt x="935" y="60"/>
                  </a:lnTo>
                  <a:lnTo>
                    <a:pt x="941" y="64"/>
                  </a:lnTo>
                  <a:lnTo>
                    <a:pt x="948" y="70"/>
                  </a:lnTo>
                  <a:lnTo>
                    <a:pt x="961" y="82"/>
                  </a:lnTo>
                  <a:lnTo>
                    <a:pt x="969" y="96"/>
                  </a:lnTo>
                  <a:lnTo>
                    <a:pt x="978" y="111"/>
                  </a:lnTo>
                  <a:lnTo>
                    <a:pt x="984" y="127"/>
                  </a:lnTo>
                  <a:lnTo>
                    <a:pt x="998" y="158"/>
                  </a:lnTo>
                  <a:lnTo>
                    <a:pt x="998" y="158"/>
                  </a:lnTo>
                  <a:lnTo>
                    <a:pt x="1004" y="171"/>
                  </a:lnTo>
                  <a:lnTo>
                    <a:pt x="1005" y="185"/>
                  </a:lnTo>
                  <a:lnTo>
                    <a:pt x="1005" y="197"/>
                  </a:lnTo>
                  <a:lnTo>
                    <a:pt x="1004" y="211"/>
                  </a:lnTo>
                  <a:lnTo>
                    <a:pt x="1000" y="224"/>
                  </a:lnTo>
                  <a:lnTo>
                    <a:pt x="996" y="237"/>
                  </a:lnTo>
                  <a:lnTo>
                    <a:pt x="989" y="250"/>
                  </a:lnTo>
                  <a:lnTo>
                    <a:pt x="982" y="262"/>
                  </a:lnTo>
                  <a:lnTo>
                    <a:pt x="982" y="262"/>
                  </a:lnTo>
                  <a:lnTo>
                    <a:pt x="969" y="286"/>
                  </a:lnTo>
                  <a:lnTo>
                    <a:pt x="969" y="286"/>
                  </a:lnTo>
                  <a:lnTo>
                    <a:pt x="957" y="303"/>
                  </a:lnTo>
                  <a:lnTo>
                    <a:pt x="950" y="308"/>
                  </a:lnTo>
                  <a:lnTo>
                    <a:pt x="943" y="315"/>
                  </a:lnTo>
                  <a:lnTo>
                    <a:pt x="936" y="319"/>
                  </a:lnTo>
                  <a:lnTo>
                    <a:pt x="928" y="323"/>
                  </a:lnTo>
                  <a:lnTo>
                    <a:pt x="921" y="326"/>
                  </a:lnTo>
                  <a:lnTo>
                    <a:pt x="912" y="329"/>
                  </a:lnTo>
                  <a:lnTo>
                    <a:pt x="904" y="330"/>
                  </a:lnTo>
                  <a:lnTo>
                    <a:pt x="896" y="330"/>
                  </a:lnTo>
                  <a:lnTo>
                    <a:pt x="887" y="329"/>
                  </a:lnTo>
                  <a:lnTo>
                    <a:pt x="879" y="328"/>
                  </a:lnTo>
                  <a:lnTo>
                    <a:pt x="871" y="325"/>
                  </a:lnTo>
                  <a:lnTo>
                    <a:pt x="862" y="322"/>
                  </a:lnTo>
                  <a:lnTo>
                    <a:pt x="854" y="316"/>
                  </a:lnTo>
                  <a:lnTo>
                    <a:pt x="844" y="311"/>
                  </a:lnTo>
                  <a:lnTo>
                    <a:pt x="844" y="311"/>
                  </a:lnTo>
                  <a:lnTo>
                    <a:pt x="831" y="300"/>
                  </a:lnTo>
                  <a:lnTo>
                    <a:pt x="819" y="286"/>
                  </a:lnTo>
                  <a:lnTo>
                    <a:pt x="808" y="272"/>
                  </a:lnTo>
                  <a:lnTo>
                    <a:pt x="800" y="257"/>
                  </a:lnTo>
                  <a:lnTo>
                    <a:pt x="793" y="242"/>
                  </a:lnTo>
                  <a:lnTo>
                    <a:pt x="788" y="224"/>
                  </a:lnTo>
                  <a:lnTo>
                    <a:pt x="785" y="207"/>
                  </a:lnTo>
                  <a:lnTo>
                    <a:pt x="782" y="189"/>
                  </a:lnTo>
                  <a:lnTo>
                    <a:pt x="782" y="189"/>
                  </a:lnTo>
                  <a:close/>
                  <a:moveTo>
                    <a:pt x="682" y="674"/>
                  </a:moveTo>
                  <a:lnTo>
                    <a:pt x="682" y="674"/>
                  </a:lnTo>
                  <a:lnTo>
                    <a:pt x="703" y="516"/>
                  </a:lnTo>
                  <a:lnTo>
                    <a:pt x="703" y="516"/>
                  </a:lnTo>
                  <a:lnTo>
                    <a:pt x="707" y="495"/>
                  </a:lnTo>
                  <a:lnTo>
                    <a:pt x="714" y="476"/>
                  </a:lnTo>
                  <a:lnTo>
                    <a:pt x="722" y="458"/>
                  </a:lnTo>
                  <a:lnTo>
                    <a:pt x="733" y="441"/>
                  </a:lnTo>
                  <a:lnTo>
                    <a:pt x="746" y="426"/>
                  </a:lnTo>
                  <a:lnTo>
                    <a:pt x="760" y="411"/>
                  </a:lnTo>
                  <a:lnTo>
                    <a:pt x="775" y="397"/>
                  </a:lnTo>
                  <a:lnTo>
                    <a:pt x="792" y="384"/>
                  </a:lnTo>
                  <a:lnTo>
                    <a:pt x="792" y="384"/>
                  </a:lnTo>
                  <a:lnTo>
                    <a:pt x="796" y="383"/>
                  </a:lnTo>
                  <a:lnTo>
                    <a:pt x="799" y="380"/>
                  </a:lnTo>
                  <a:lnTo>
                    <a:pt x="799" y="380"/>
                  </a:lnTo>
                  <a:lnTo>
                    <a:pt x="806" y="371"/>
                  </a:lnTo>
                  <a:lnTo>
                    <a:pt x="813" y="364"/>
                  </a:lnTo>
                  <a:lnTo>
                    <a:pt x="821" y="359"/>
                  </a:lnTo>
                  <a:lnTo>
                    <a:pt x="829" y="358"/>
                  </a:lnTo>
                  <a:lnTo>
                    <a:pt x="837" y="358"/>
                  </a:lnTo>
                  <a:lnTo>
                    <a:pt x="847" y="359"/>
                  </a:lnTo>
                  <a:lnTo>
                    <a:pt x="865" y="366"/>
                  </a:lnTo>
                  <a:lnTo>
                    <a:pt x="865" y="366"/>
                  </a:lnTo>
                  <a:lnTo>
                    <a:pt x="875" y="369"/>
                  </a:lnTo>
                  <a:lnTo>
                    <a:pt x="883" y="372"/>
                  </a:lnTo>
                  <a:lnTo>
                    <a:pt x="893" y="373"/>
                  </a:lnTo>
                  <a:lnTo>
                    <a:pt x="901" y="372"/>
                  </a:lnTo>
                  <a:lnTo>
                    <a:pt x="901" y="372"/>
                  </a:lnTo>
                  <a:lnTo>
                    <a:pt x="917" y="371"/>
                  </a:lnTo>
                  <a:lnTo>
                    <a:pt x="932" y="372"/>
                  </a:lnTo>
                  <a:lnTo>
                    <a:pt x="946" y="373"/>
                  </a:lnTo>
                  <a:lnTo>
                    <a:pt x="961" y="377"/>
                  </a:lnTo>
                  <a:lnTo>
                    <a:pt x="989" y="386"/>
                  </a:lnTo>
                  <a:lnTo>
                    <a:pt x="1016" y="394"/>
                  </a:lnTo>
                  <a:lnTo>
                    <a:pt x="1016" y="394"/>
                  </a:lnTo>
                  <a:lnTo>
                    <a:pt x="1027" y="397"/>
                  </a:lnTo>
                  <a:lnTo>
                    <a:pt x="1040" y="402"/>
                  </a:lnTo>
                  <a:lnTo>
                    <a:pt x="1050" y="408"/>
                  </a:lnTo>
                  <a:lnTo>
                    <a:pt x="1059" y="415"/>
                  </a:lnTo>
                  <a:lnTo>
                    <a:pt x="1068" y="425"/>
                  </a:lnTo>
                  <a:lnTo>
                    <a:pt x="1075" y="434"/>
                  </a:lnTo>
                  <a:lnTo>
                    <a:pt x="1082" y="445"/>
                  </a:lnTo>
                  <a:lnTo>
                    <a:pt x="1086" y="458"/>
                  </a:lnTo>
                  <a:lnTo>
                    <a:pt x="1086" y="458"/>
                  </a:lnTo>
                  <a:lnTo>
                    <a:pt x="1116" y="581"/>
                  </a:lnTo>
                  <a:lnTo>
                    <a:pt x="1116" y="581"/>
                  </a:lnTo>
                  <a:lnTo>
                    <a:pt x="1116" y="590"/>
                  </a:lnTo>
                  <a:lnTo>
                    <a:pt x="1116" y="599"/>
                  </a:lnTo>
                  <a:lnTo>
                    <a:pt x="1116" y="599"/>
                  </a:lnTo>
                  <a:lnTo>
                    <a:pt x="1109" y="673"/>
                  </a:lnTo>
                  <a:lnTo>
                    <a:pt x="1109" y="673"/>
                  </a:lnTo>
                  <a:lnTo>
                    <a:pt x="1057" y="687"/>
                  </a:lnTo>
                  <a:lnTo>
                    <a:pt x="1004" y="699"/>
                  </a:lnTo>
                  <a:lnTo>
                    <a:pt x="950" y="710"/>
                  </a:lnTo>
                  <a:lnTo>
                    <a:pt x="896" y="720"/>
                  </a:lnTo>
                  <a:lnTo>
                    <a:pt x="840" y="728"/>
                  </a:lnTo>
                  <a:lnTo>
                    <a:pt x="785" y="735"/>
                  </a:lnTo>
                  <a:lnTo>
                    <a:pt x="729" y="741"/>
                  </a:lnTo>
                  <a:lnTo>
                    <a:pt x="672" y="744"/>
                  </a:lnTo>
                  <a:lnTo>
                    <a:pt x="672" y="744"/>
                  </a:lnTo>
                  <a:lnTo>
                    <a:pt x="682" y="674"/>
                  </a:lnTo>
                  <a:lnTo>
                    <a:pt x="682" y="674"/>
                  </a:lnTo>
                  <a:close/>
                  <a:moveTo>
                    <a:pt x="502" y="2198"/>
                  </a:moveTo>
                  <a:lnTo>
                    <a:pt x="502" y="2198"/>
                  </a:lnTo>
                  <a:lnTo>
                    <a:pt x="496" y="2113"/>
                  </a:lnTo>
                  <a:lnTo>
                    <a:pt x="492" y="2070"/>
                  </a:lnTo>
                  <a:lnTo>
                    <a:pt x="489" y="2050"/>
                  </a:lnTo>
                  <a:lnTo>
                    <a:pt x="485" y="2029"/>
                  </a:lnTo>
                  <a:lnTo>
                    <a:pt x="485" y="2029"/>
                  </a:lnTo>
                  <a:lnTo>
                    <a:pt x="480" y="2008"/>
                  </a:lnTo>
                  <a:lnTo>
                    <a:pt x="471" y="1989"/>
                  </a:lnTo>
                  <a:lnTo>
                    <a:pt x="460" y="1972"/>
                  </a:lnTo>
                  <a:lnTo>
                    <a:pt x="446" y="1955"/>
                  </a:lnTo>
                  <a:lnTo>
                    <a:pt x="431" y="1942"/>
                  </a:lnTo>
                  <a:lnTo>
                    <a:pt x="413" y="1930"/>
                  </a:lnTo>
                  <a:lnTo>
                    <a:pt x="394" y="1919"/>
                  </a:lnTo>
                  <a:lnTo>
                    <a:pt x="373" y="1911"/>
                  </a:lnTo>
                  <a:lnTo>
                    <a:pt x="373" y="1911"/>
                  </a:lnTo>
                  <a:lnTo>
                    <a:pt x="378" y="1900"/>
                  </a:lnTo>
                  <a:lnTo>
                    <a:pt x="385" y="1889"/>
                  </a:lnTo>
                  <a:lnTo>
                    <a:pt x="385" y="1889"/>
                  </a:lnTo>
                  <a:lnTo>
                    <a:pt x="395" y="1872"/>
                  </a:lnTo>
                  <a:lnTo>
                    <a:pt x="402" y="1856"/>
                  </a:lnTo>
                  <a:lnTo>
                    <a:pt x="408" y="1839"/>
                  </a:lnTo>
                  <a:lnTo>
                    <a:pt x="409" y="1821"/>
                  </a:lnTo>
                  <a:lnTo>
                    <a:pt x="409" y="1803"/>
                  </a:lnTo>
                  <a:lnTo>
                    <a:pt x="408" y="1785"/>
                  </a:lnTo>
                  <a:lnTo>
                    <a:pt x="405" y="1767"/>
                  </a:lnTo>
                  <a:lnTo>
                    <a:pt x="402" y="1749"/>
                  </a:lnTo>
                  <a:lnTo>
                    <a:pt x="402" y="1749"/>
                  </a:lnTo>
                  <a:lnTo>
                    <a:pt x="399" y="1738"/>
                  </a:lnTo>
                  <a:lnTo>
                    <a:pt x="395" y="1725"/>
                  </a:lnTo>
                  <a:lnTo>
                    <a:pt x="390" y="1714"/>
                  </a:lnTo>
                  <a:lnTo>
                    <a:pt x="383" y="1704"/>
                  </a:lnTo>
                  <a:lnTo>
                    <a:pt x="374" y="1695"/>
                  </a:lnTo>
                  <a:lnTo>
                    <a:pt x="366" y="1685"/>
                  </a:lnTo>
                  <a:lnTo>
                    <a:pt x="356" y="1678"/>
                  </a:lnTo>
                  <a:lnTo>
                    <a:pt x="345" y="1670"/>
                  </a:lnTo>
                  <a:lnTo>
                    <a:pt x="345" y="1670"/>
                  </a:lnTo>
                  <a:lnTo>
                    <a:pt x="287" y="1635"/>
                  </a:lnTo>
                  <a:lnTo>
                    <a:pt x="287" y="1635"/>
                  </a:lnTo>
                  <a:lnTo>
                    <a:pt x="274" y="1628"/>
                  </a:lnTo>
                  <a:lnTo>
                    <a:pt x="269" y="1624"/>
                  </a:lnTo>
                  <a:lnTo>
                    <a:pt x="262" y="1623"/>
                  </a:lnTo>
                  <a:lnTo>
                    <a:pt x="256" y="1623"/>
                  </a:lnTo>
                  <a:lnTo>
                    <a:pt x="251" y="1625"/>
                  </a:lnTo>
                  <a:lnTo>
                    <a:pt x="245" y="1631"/>
                  </a:lnTo>
                  <a:lnTo>
                    <a:pt x="240" y="1641"/>
                  </a:lnTo>
                  <a:lnTo>
                    <a:pt x="240" y="1641"/>
                  </a:lnTo>
                  <a:lnTo>
                    <a:pt x="237" y="1642"/>
                  </a:lnTo>
                  <a:lnTo>
                    <a:pt x="233" y="1643"/>
                  </a:lnTo>
                  <a:lnTo>
                    <a:pt x="233" y="1643"/>
                  </a:lnTo>
                  <a:lnTo>
                    <a:pt x="216" y="1650"/>
                  </a:lnTo>
                  <a:lnTo>
                    <a:pt x="202" y="1657"/>
                  </a:lnTo>
                  <a:lnTo>
                    <a:pt x="188" y="1666"/>
                  </a:lnTo>
                  <a:lnTo>
                    <a:pt x="177" y="1675"/>
                  </a:lnTo>
                  <a:lnTo>
                    <a:pt x="166" y="1685"/>
                  </a:lnTo>
                  <a:lnTo>
                    <a:pt x="157" y="1696"/>
                  </a:lnTo>
                  <a:lnTo>
                    <a:pt x="148" y="1707"/>
                  </a:lnTo>
                  <a:lnTo>
                    <a:pt x="141" y="1720"/>
                  </a:lnTo>
                  <a:lnTo>
                    <a:pt x="136" y="1732"/>
                  </a:lnTo>
                  <a:lnTo>
                    <a:pt x="130" y="1745"/>
                  </a:lnTo>
                  <a:lnTo>
                    <a:pt x="126" y="1758"/>
                  </a:lnTo>
                  <a:lnTo>
                    <a:pt x="123" y="1771"/>
                  </a:lnTo>
                  <a:lnTo>
                    <a:pt x="119" y="1799"/>
                  </a:lnTo>
                  <a:lnTo>
                    <a:pt x="118" y="1826"/>
                  </a:lnTo>
                  <a:lnTo>
                    <a:pt x="118" y="1826"/>
                  </a:lnTo>
                  <a:lnTo>
                    <a:pt x="120" y="1838"/>
                  </a:lnTo>
                  <a:lnTo>
                    <a:pt x="123" y="1849"/>
                  </a:lnTo>
                  <a:lnTo>
                    <a:pt x="129" y="1860"/>
                  </a:lnTo>
                  <a:lnTo>
                    <a:pt x="136" y="1869"/>
                  </a:lnTo>
                  <a:lnTo>
                    <a:pt x="136" y="1869"/>
                  </a:lnTo>
                  <a:lnTo>
                    <a:pt x="147" y="1883"/>
                  </a:lnTo>
                  <a:lnTo>
                    <a:pt x="158" y="1897"/>
                  </a:lnTo>
                  <a:lnTo>
                    <a:pt x="183" y="1923"/>
                  </a:lnTo>
                  <a:lnTo>
                    <a:pt x="183" y="1923"/>
                  </a:lnTo>
                  <a:lnTo>
                    <a:pt x="157" y="1935"/>
                  </a:lnTo>
                  <a:lnTo>
                    <a:pt x="157" y="1935"/>
                  </a:lnTo>
                  <a:lnTo>
                    <a:pt x="133" y="1946"/>
                  </a:lnTo>
                  <a:lnTo>
                    <a:pt x="112" y="1958"/>
                  </a:lnTo>
                  <a:lnTo>
                    <a:pt x="91" y="1973"/>
                  </a:lnTo>
                  <a:lnTo>
                    <a:pt x="75" y="1990"/>
                  </a:lnTo>
                  <a:lnTo>
                    <a:pt x="58" y="2008"/>
                  </a:lnTo>
                  <a:lnTo>
                    <a:pt x="44" y="2029"/>
                  </a:lnTo>
                  <a:lnTo>
                    <a:pt x="33" y="2052"/>
                  </a:lnTo>
                  <a:lnTo>
                    <a:pt x="25" y="2077"/>
                  </a:lnTo>
                  <a:lnTo>
                    <a:pt x="25" y="2077"/>
                  </a:lnTo>
                  <a:lnTo>
                    <a:pt x="21" y="2098"/>
                  </a:lnTo>
                  <a:lnTo>
                    <a:pt x="16" y="2120"/>
                  </a:lnTo>
                  <a:lnTo>
                    <a:pt x="16" y="2120"/>
                  </a:lnTo>
                  <a:lnTo>
                    <a:pt x="0" y="2306"/>
                  </a:lnTo>
                  <a:lnTo>
                    <a:pt x="0" y="2306"/>
                  </a:lnTo>
                  <a:lnTo>
                    <a:pt x="0" y="2316"/>
                  </a:lnTo>
                  <a:lnTo>
                    <a:pt x="1" y="2323"/>
                  </a:lnTo>
                  <a:lnTo>
                    <a:pt x="4" y="2330"/>
                  </a:lnTo>
                  <a:lnTo>
                    <a:pt x="7" y="2337"/>
                  </a:lnTo>
                  <a:lnTo>
                    <a:pt x="12" y="2341"/>
                  </a:lnTo>
                  <a:lnTo>
                    <a:pt x="19" y="2344"/>
                  </a:lnTo>
                  <a:lnTo>
                    <a:pt x="28" y="2345"/>
                  </a:lnTo>
                  <a:lnTo>
                    <a:pt x="37" y="2345"/>
                  </a:lnTo>
                  <a:lnTo>
                    <a:pt x="37" y="2345"/>
                  </a:lnTo>
                  <a:lnTo>
                    <a:pt x="62" y="2344"/>
                  </a:lnTo>
                  <a:lnTo>
                    <a:pt x="86" y="2339"/>
                  </a:lnTo>
                  <a:lnTo>
                    <a:pt x="86" y="2339"/>
                  </a:lnTo>
                  <a:lnTo>
                    <a:pt x="150" y="2326"/>
                  </a:lnTo>
                  <a:lnTo>
                    <a:pt x="180" y="2319"/>
                  </a:lnTo>
                  <a:lnTo>
                    <a:pt x="212" y="2313"/>
                  </a:lnTo>
                  <a:lnTo>
                    <a:pt x="212" y="2313"/>
                  </a:lnTo>
                  <a:lnTo>
                    <a:pt x="267" y="2305"/>
                  </a:lnTo>
                  <a:lnTo>
                    <a:pt x="324" y="2298"/>
                  </a:lnTo>
                  <a:lnTo>
                    <a:pt x="435" y="2283"/>
                  </a:lnTo>
                  <a:lnTo>
                    <a:pt x="435" y="2283"/>
                  </a:lnTo>
                  <a:lnTo>
                    <a:pt x="448" y="2281"/>
                  </a:lnTo>
                  <a:lnTo>
                    <a:pt x="459" y="2281"/>
                  </a:lnTo>
                  <a:lnTo>
                    <a:pt x="464" y="2283"/>
                  </a:lnTo>
                  <a:lnTo>
                    <a:pt x="470" y="2284"/>
                  </a:lnTo>
                  <a:lnTo>
                    <a:pt x="476" y="2288"/>
                  </a:lnTo>
                  <a:lnTo>
                    <a:pt x="480" y="2294"/>
                  </a:lnTo>
                  <a:lnTo>
                    <a:pt x="480" y="2294"/>
                  </a:lnTo>
                  <a:lnTo>
                    <a:pt x="482" y="2295"/>
                  </a:lnTo>
                  <a:lnTo>
                    <a:pt x="485" y="2296"/>
                  </a:lnTo>
                  <a:lnTo>
                    <a:pt x="495" y="2298"/>
                  </a:lnTo>
                  <a:lnTo>
                    <a:pt x="505" y="2296"/>
                  </a:lnTo>
                  <a:lnTo>
                    <a:pt x="513" y="2294"/>
                  </a:lnTo>
                  <a:lnTo>
                    <a:pt x="513" y="2294"/>
                  </a:lnTo>
                  <a:lnTo>
                    <a:pt x="517" y="2291"/>
                  </a:lnTo>
                  <a:lnTo>
                    <a:pt x="520" y="2287"/>
                  </a:lnTo>
                  <a:lnTo>
                    <a:pt x="523" y="2283"/>
                  </a:lnTo>
                  <a:lnTo>
                    <a:pt x="523" y="2278"/>
                  </a:lnTo>
                  <a:lnTo>
                    <a:pt x="523" y="2273"/>
                  </a:lnTo>
                  <a:lnTo>
                    <a:pt x="523" y="2269"/>
                  </a:lnTo>
                  <a:lnTo>
                    <a:pt x="520" y="2265"/>
                  </a:lnTo>
                  <a:lnTo>
                    <a:pt x="517" y="2260"/>
                  </a:lnTo>
                  <a:lnTo>
                    <a:pt x="517" y="2260"/>
                  </a:lnTo>
                  <a:lnTo>
                    <a:pt x="510" y="2253"/>
                  </a:lnTo>
                  <a:lnTo>
                    <a:pt x="506" y="2247"/>
                  </a:lnTo>
                  <a:lnTo>
                    <a:pt x="503" y="2238"/>
                  </a:lnTo>
                  <a:lnTo>
                    <a:pt x="502" y="2231"/>
                  </a:lnTo>
                  <a:lnTo>
                    <a:pt x="502" y="2215"/>
                  </a:lnTo>
                  <a:lnTo>
                    <a:pt x="502" y="2198"/>
                  </a:lnTo>
                  <a:lnTo>
                    <a:pt x="502" y="2198"/>
                  </a:lnTo>
                  <a:close/>
                  <a:moveTo>
                    <a:pt x="166" y="1839"/>
                  </a:moveTo>
                  <a:lnTo>
                    <a:pt x="166" y="1839"/>
                  </a:lnTo>
                  <a:lnTo>
                    <a:pt x="163" y="1833"/>
                  </a:lnTo>
                  <a:lnTo>
                    <a:pt x="162" y="1828"/>
                  </a:lnTo>
                  <a:lnTo>
                    <a:pt x="161" y="1814"/>
                  </a:lnTo>
                  <a:lnTo>
                    <a:pt x="161" y="1797"/>
                  </a:lnTo>
                  <a:lnTo>
                    <a:pt x="161" y="1782"/>
                  </a:lnTo>
                  <a:lnTo>
                    <a:pt x="161" y="1782"/>
                  </a:lnTo>
                  <a:lnTo>
                    <a:pt x="172" y="1786"/>
                  </a:lnTo>
                  <a:lnTo>
                    <a:pt x="181" y="1789"/>
                  </a:lnTo>
                  <a:lnTo>
                    <a:pt x="188" y="1790"/>
                  </a:lnTo>
                  <a:lnTo>
                    <a:pt x="195" y="1789"/>
                  </a:lnTo>
                  <a:lnTo>
                    <a:pt x="200" y="1785"/>
                  </a:lnTo>
                  <a:lnTo>
                    <a:pt x="204" y="1779"/>
                  </a:lnTo>
                  <a:lnTo>
                    <a:pt x="206" y="1771"/>
                  </a:lnTo>
                  <a:lnTo>
                    <a:pt x="206" y="1760"/>
                  </a:lnTo>
                  <a:lnTo>
                    <a:pt x="206" y="1760"/>
                  </a:lnTo>
                  <a:lnTo>
                    <a:pt x="209" y="1749"/>
                  </a:lnTo>
                  <a:lnTo>
                    <a:pt x="212" y="1738"/>
                  </a:lnTo>
                  <a:lnTo>
                    <a:pt x="215" y="1727"/>
                  </a:lnTo>
                  <a:lnTo>
                    <a:pt x="220" y="1717"/>
                  </a:lnTo>
                  <a:lnTo>
                    <a:pt x="231" y="1697"/>
                  </a:lnTo>
                  <a:lnTo>
                    <a:pt x="245" y="1679"/>
                  </a:lnTo>
                  <a:lnTo>
                    <a:pt x="245" y="1679"/>
                  </a:lnTo>
                  <a:lnTo>
                    <a:pt x="248" y="1678"/>
                  </a:lnTo>
                  <a:lnTo>
                    <a:pt x="251" y="1677"/>
                  </a:lnTo>
                  <a:lnTo>
                    <a:pt x="258" y="1677"/>
                  </a:lnTo>
                  <a:lnTo>
                    <a:pt x="267" y="1677"/>
                  </a:lnTo>
                  <a:lnTo>
                    <a:pt x="274" y="1679"/>
                  </a:lnTo>
                  <a:lnTo>
                    <a:pt x="274" y="1679"/>
                  </a:lnTo>
                  <a:lnTo>
                    <a:pt x="284" y="1684"/>
                  </a:lnTo>
                  <a:lnTo>
                    <a:pt x="292" y="1689"/>
                  </a:lnTo>
                  <a:lnTo>
                    <a:pt x="301" y="1695"/>
                  </a:lnTo>
                  <a:lnTo>
                    <a:pt x="310" y="1700"/>
                  </a:lnTo>
                  <a:lnTo>
                    <a:pt x="310" y="1700"/>
                  </a:lnTo>
                  <a:lnTo>
                    <a:pt x="323" y="1707"/>
                  </a:lnTo>
                  <a:lnTo>
                    <a:pt x="334" y="1715"/>
                  </a:lnTo>
                  <a:lnTo>
                    <a:pt x="342" y="1725"/>
                  </a:lnTo>
                  <a:lnTo>
                    <a:pt x="351" y="1735"/>
                  </a:lnTo>
                  <a:lnTo>
                    <a:pt x="356" y="1746"/>
                  </a:lnTo>
                  <a:lnTo>
                    <a:pt x="360" y="1758"/>
                  </a:lnTo>
                  <a:lnTo>
                    <a:pt x="363" y="1772"/>
                  </a:lnTo>
                  <a:lnTo>
                    <a:pt x="365" y="1786"/>
                  </a:lnTo>
                  <a:lnTo>
                    <a:pt x="365" y="1786"/>
                  </a:lnTo>
                  <a:lnTo>
                    <a:pt x="365" y="1808"/>
                  </a:lnTo>
                  <a:lnTo>
                    <a:pt x="362" y="1831"/>
                  </a:lnTo>
                  <a:lnTo>
                    <a:pt x="359" y="1842"/>
                  </a:lnTo>
                  <a:lnTo>
                    <a:pt x="356" y="1853"/>
                  </a:lnTo>
                  <a:lnTo>
                    <a:pt x="352" y="1862"/>
                  </a:lnTo>
                  <a:lnTo>
                    <a:pt x="345" y="1874"/>
                  </a:lnTo>
                  <a:lnTo>
                    <a:pt x="345" y="1874"/>
                  </a:lnTo>
                  <a:lnTo>
                    <a:pt x="340" y="1882"/>
                  </a:lnTo>
                  <a:lnTo>
                    <a:pt x="333" y="1889"/>
                  </a:lnTo>
                  <a:lnTo>
                    <a:pt x="326" y="1894"/>
                  </a:lnTo>
                  <a:lnTo>
                    <a:pt x="319" y="1900"/>
                  </a:lnTo>
                  <a:lnTo>
                    <a:pt x="310" y="1903"/>
                  </a:lnTo>
                  <a:lnTo>
                    <a:pt x="302" y="1905"/>
                  </a:lnTo>
                  <a:lnTo>
                    <a:pt x="294" y="1907"/>
                  </a:lnTo>
                  <a:lnTo>
                    <a:pt x="284" y="1908"/>
                  </a:lnTo>
                  <a:lnTo>
                    <a:pt x="284" y="1908"/>
                  </a:lnTo>
                  <a:lnTo>
                    <a:pt x="265" y="1907"/>
                  </a:lnTo>
                  <a:lnTo>
                    <a:pt x="247" y="1903"/>
                  </a:lnTo>
                  <a:lnTo>
                    <a:pt x="230" y="1897"/>
                  </a:lnTo>
                  <a:lnTo>
                    <a:pt x="215" y="1890"/>
                  </a:lnTo>
                  <a:lnTo>
                    <a:pt x="201" y="1880"/>
                  </a:lnTo>
                  <a:lnTo>
                    <a:pt x="188" y="1868"/>
                  </a:lnTo>
                  <a:lnTo>
                    <a:pt x="176" y="1854"/>
                  </a:lnTo>
                  <a:lnTo>
                    <a:pt x="166" y="1839"/>
                  </a:lnTo>
                  <a:lnTo>
                    <a:pt x="166" y="1839"/>
                  </a:lnTo>
                  <a:close/>
                  <a:moveTo>
                    <a:pt x="44" y="2299"/>
                  </a:moveTo>
                  <a:lnTo>
                    <a:pt x="44" y="2299"/>
                  </a:lnTo>
                  <a:lnTo>
                    <a:pt x="48" y="2252"/>
                  </a:lnTo>
                  <a:lnTo>
                    <a:pt x="48" y="2252"/>
                  </a:lnTo>
                  <a:lnTo>
                    <a:pt x="54" y="2204"/>
                  </a:lnTo>
                  <a:lnTo>
                    <a:pt x="57" y="2179"/>
                  </a:lnTo>
                  <a:lnTo>
                    <a:pt x="57" y="2154"/>
                  </a:lnTo>
                  <a:lnTo>
                    <a:pt x="57" y="2154"/>
                  </a:lnTo>
                  <a:lnTo>
                    <a:pt x="59" y="2125"/>
                  </a:lnTo>
                  <a:lnTo>
                    <a:pt x="61" y="2111"/>
                  </a:lnTo>
                  <a:lnTo>
                    <a:pt x="64" y="2097"/>
                  </a:lnTo>
                  <a:lnTo>
                    <a:pt x="68" y="2084"/>
                  </a:lnTo>
                  <a:lnTo>
                    <a:pt x="72" y="2072"/>
                  </a:lnTo>
                  <a:lnTo>
                    <a:pt x="77" y="2061"/>
                  </a:lnTo>
                  <a:lnTo>
                    <a:pt x="83" y="2050"/>
                  </a:lnTo>
                  <a:lnTo>
                    <a:pt x="90" y="2039"/>
                  </a:lnTo>
                  <a:lnTo>
                    <a:pt x="98" y="2027"/>
                  </a:lnTo>
                  <a:lnTo>
                    <a:pt x="107" y="2018"/>
                  </a:lnTo>
                  <a:lnTo>
                    <a:pt x="116" y="2009"/>
                  </a:lnTo>
                  <a:lnTo>
                    <a:pt x="126" y="2000"/>
                  </a:lnTo>
                  <a:lnTo>
                    <a:pt x="138" y="1991"/>
                  </a:lnTo>
                  <a:lnTo>
                    <a:pt x="150" y="1984"/>
                  </a:lnTo>
                  <a:lnTo>
                    <a:pt x="163" y="1978"/>
                  </a:lnTo>
                  <a:lnTo>
                    <a:pt x="163" y="1978"/>
                  </a:lnTo>
                  <a:lnTo>
                    <a:pt x="184" y="1965"/>
                  </a:lnTo>
                  <a:lnTo>
                    <a:pt x="206" y="1953"/>
                  </a:lnTo>
                  <a:lnTo>
                    <a:pt x="206" y="1953"/>
                  </a:lnTo>
                  <a:lnTo>
                    <a:pt x="209" y="1950"/>
                  </a:lnTo>
                  <a:lnTo>
                    <a:pt x="212" y="1947"/>
                  </a:lnTo>
                  <a:lnTo>
                    <a:pt x="219" y="1937"/>
                  </a:lnTo>
                  <a:lnTo>
                    <a:pt x="219" y="1937"/>
                  </a:lnTo>
                  <a:lnTo>
                    <a:pt x="241" y="1947"/>
                  </a:lnTo>
                  <a:lnTo>
                    <a:pt x="263" y="1954"/>
                  </a:lnTo>
                  <a:lnTo>
                    <a:pt x="263" y="1954"/>
                  </a:lnTo>
                  <a:lnTo>
                    <a:pt x="277" y="1957"/>
                  </a:lnTo>
                  <a:lnTo>
                    <a:pt x="290" y="1957"/>
                  </a:lnTo>
                  <a:lnTo>
                    <a:pt x="290" y="1957"/>
                  </a:lnTo>
                  <a:lnTo>
                    <a:pt x="297" y="1955"/>
                  </a:lnTo>
                  <a:lnTo>
                    <a:pt x="304" y="1954"/>
                  </a:lnTo>
                  <a:lnTo>
                    <a:pt x="316" y="1951"/>
                  </a:lnTo>
                  <a:lnTo>
                    <a:pt x="316" y="1951"/>
                  </a:lnTo>
                  <a:lnTo>
                    <a:pt x="327" y="1950"/>
                  </a:lnTo>
                  <a:lnTo>
                    <a:pt x="340" y="1950"/>
                  </a:lnTo>
                  <a:lnTo>
                    <a:pt x="351" y="1951"/>
                  </a:lnTo>
                  <a:lnTo>
                    <a:pt x="362" y="1954"/>
                  </a:lnTo>
                  <a:lnTo>
                    <a:pt x="373" y="1958"/>
                  </a:lnTo>
                  <a:lnTo>
                    <a:pt x="383" y="1962"/>
                  </a:lnTo>
                  <a:lnTo>
                    <a:pt x="394" y="1968"/>
                  </a:lnTo>
                  <a:lnTo>
                    <a:pt x="403" y="1975"/>
                  </a:lnTo>
                  <a:lnTo>
                    <a:pt x="412" y="1983"/>
                  </a:lnTo>
                  <a:lnTo>
                    <a:pt x="420" y="1991"/>
                  </a:lnTo>
                  <a:lnTo>
                    <a:pt x="427" y="2001"/>
                  </a:lnTo>
                  <a:lnTo>
                    <a:pt x="434" y="2011"/>
                  </a:lnTo>
                  <a:lnTo>
                    <a:pt x="439" y="2022"/>
                  </a:lnTo>
                  <a:lnTo>
                    <a:pt x="444" y="2033"/>
                  </a:lnTo>
                  <a:lnTo>
                    <a:pt x="448" y="2045"/>
                  </a:lnTo>
                  <a:lnTo>
                    <a:pt x="449" y="2057"/>
                  </a:lnTo>
                  <a:lnTo>
                    <a:pt x="449" y="2057"/>
                  </a:lnTo>
                  <a:lnTo>
                    <a:pt x="453" y="2101"/>
                  </a:lnTo>
                  <a:lnTo>
                    <a:pt x="456" y="2145"/>
                  </a:lnTo>
                  <a:lnTo>
                    <a:pt x="463" y="2233"/>
                  </a:lnTo>
                  <a:lnTo>
                    <a:pt x="463" y="2233"/>
                  </a:lnTo>
                  <a:lnTo>
                    <a:pt x="44" y="2299"/>
                  </a:lnTo>
                  <a:lnTo>
                    <a:pt x="44" y="2299"/>
                  </a:lnTo>
                  <a:close/>
                  <a:moveTo>
                    <a:pt x="1826" y="2180"/>
                  </a:moveTo>
                  <a:lnTo>
                    <a:pt x="1826" y="2180"/>
                  </a:lnTo>
                  <a:lnTo>
                    <a:pt x="1822" y="2140"/>
                  </a:lnTo>
                  <a:lnTo>
                    <a:pt x="1818" y="2119"/>
                  </a:lnTo>
                  <a:lnTo>
                    <a:pt x="1814" y="2098"/>
                  </a:lnTo>
                  <a:lnTo>
                    <a:pt x="1808" y="2079"/>
                  </a:lnTo>
                  <a:lnTo>
                    <a:pt x="1801" y="2059"/>
                  </a:lnTo>
                  <a:lnTo>
                    <a:pt x="1792" y="2041"/>
                  </a:lnTo>
                  <a:lnTo>
                    <a:pt x="1781" y="2023"/>
                  </a:lnTo>
                  <a:lnTo>
                    <a:pt x="1781" y="2023"/>
                  </a:lnTo>
                  <a:lnTo>
                    <a:pt x="1735" y="1965"/>
                  </a:lnTo>
                  <a:lnTo>
                    <a:pt x="1689" y="1907"/>
                  </a:lnTo>
                  <a:lnTo>
                    <a:pt x="1689" y="1907"/>
                  </a:lnTo>
                  <a:lnTo>
                    <a:pt x="1706" y="1886"/>
                  </a:lnTo>
                  <a:lnTo>
                    <a:pt x="1714" y="1875"/>
                  </a:lnTo>
                  <a:lnTo>
                    <a:pt x="1722" y="1862"/>
                  </a:lnTo>
                  <a:lnTo>
                    <a:pt x="1722" y="1862"/>
                  </a:lnTo>
                  <a:lnTo>
                    <a:pt x="1725" y="1853"/>
                  </a:lnTo>
                  <a:lnTo>
                    <a:pt x="1728" y="1843"/>
                  </a:lnTo>
                  <a:lnTo>
                    <a:pt x="1731" y="1833"/>
                  </a:lnTo>
                  <a:lnTo>
                    <a:pt x="1732" y="1821"/>
                  </a:lnTo>
                  <a:lnTo>
                    <a:pt x="1732" y="1810"/>
                  </a:lnTo>
                  <a:lnTo>
                    <a:pt x="1731" y="1797"/>
                  </a:lnTo>
                  <a:lnTo>
                    <a:pt x="1729" y="1783"/>
                  </a:lnTo>
                  <a:lnTo>
                    <a:pt x="1726" y="1771"/>
                  </a:lnTo>
                  <a:lnTo>
                    <a:pt x="1724" y="1757"/>
                  </a:lnTo>
                  <a:lnTo>
                    <a:pt x="1718" y="1745"/>
                  </a:lnTo>
                  <a:lnTo>
                    <a:pt x="1714" y="1732"/>
                  </a:lnTo>
                  <a:lnTo>
                    <a:pt x="1707" y="1720"/>
                  </a:lnTo>
                  <a:lnTo>
                    <a:pt x="1700" y="1709"/>
                  </a:lnTo>
                  <a:lnTo>
                    <a:pt x="1692" y="1697"/>
                  </a:lnTo>
                  <a:lnTo>
                    <a:pt x="1683" y="1688"/>
                  </a:lnTo>
                  <a:lnTo>
                    <a:pt x="1674" y="1679"/>
                  </a:lnTo>
                  <a:lnTo>
                    <a:pt x="1674" y="1679"/>
                  </a:lnTo>
                  <a:lnTo>
                    <a:pt x="1656" y="1667"/>
                  </a:lnTo>
                  <a:lnTo>
                    <a:pt x="1646" y="1661"/>
                  </a:lnTo>
                  <a:lnTo>
                    <a:pt x="1638" y="1657"/>
                  </a:lnTo>
                  <a:lnTo>
                    <a:pt x="1628" y="1654"/>
                  </a:lnTo>
                  <a:lnTo>
                    <a:pt x="1618" y="1652"/>
                  </a:lnTo>
                  <a:lnTo>
                    <a:pt x="1609" y="1652"/>
                  </a:lnTo>
                  <a:lnTo>
                    <a:pt x="1597" y="1653"/>
                  </a:lnTo>
                  <a:lnTo>
                    <a:pt x="1597" y="1653"/>
                  </a:lnTo>
                  <a:lnTo>
                    <a:pt x="1578" y="1656"/>
                  </a:lnTo>
                  <a:lnTo>
                    <a:pt x="1559" y="1660"/>
                  </a:lnTo>
                  <a:lnTo>
                    <a:pt x="1541" y="1666"/>
                  </a:lnTo>
                  <a:lnTo>
                    <a:pt x="1523" y="1673"/>
                  </a:lnTo>
                  <a:lnTo>
                    <a:pt x="1523" y="1673"/>
                  </a:lnTo>
                  <a:lnTo>
                    <a:pt x="1507" y="1682"/>
                  </a:lnTo>
                  <a:lnTo>
                    <a:pt x="1493" y="1692"/>
                  </a:lnTo>
                  <a:lnTo>
                    <a:pt x="1466" y="1717"/>
                  </a:lnTo>
                  <a:lnTo>
                    <a:pt x="1466" y="1717"/>
                  </a:lnTo>
                  <a:lnTo>
                    <a:pt x="1459" y="1724"/>
                  </a:lnTo>
                  <a:lnTo>
                    <a:pt x="1452" y="1732"/>
                  </a:lnTo>
                  <a:lnTo>
                    <a:pt x="1446" y="1742"/>
                  </a:lnTo>
                  <a:lnTo>
                    <a:pt x="1442" y="1752"/>
                  </a:lnTo>
                  <a:lnTo>
                    <a:pt x="1438" y="1763"/>
                  </a:lnTo>
                  <a:lnTo>
                    <a:pt x="1434" y="1774"/>
                  </a:lnTo>
                  <a:lnTo>
                    <a:pt x="1432" y="1785"/>
                  </a:lnTo>
                  <a:lnTo>
                    <a:pt x="1430" y="1796"/>
                  </a:lnTo>
                  <a:lnTo>
                    <a:pt x="1430" y="1808"/>
                  </a:lnTo>
                  <a:lnTo>
                    <a:pt x="1430" y="1819"/>
                  </a:lnTo>
                  <a:lnTo>
                    <a:pt x="1431" y="1832"/>
                  </a:lnTo>
                  <a:lnTo>
                    <a:pt x="1432" y="1843"/>
                  </a:lnTo>
                  <a:lnTo>
                    <a:pt x="1435" y="1853"/>
                  </a:lnTo>
                  <a:lnTo>
                    <a:pt x="1439" y="1864"/>
                  </a:lnTo>
                  <a:lnTo>
                    <a:pt x="1444" y="1872"/>
                  </a:lnTo>
                  <a:lnTo>
                    <a:pt x="1449" y="1882"/>
                  </a:lnTo>
                  <a:lnTo>
                    <a:pt x="1449" y="1882"/>
                  </a:lnTo>
                  <a:lnTo>
                    <a:pt x="1456" y="1890"/>
                  </a:lnTo>
                  <a:lnTo>
                    <a:pt x="1464" y="1899"/>
                  </a:lnTo>
                  <a:lnTo>
                    <a:pt x="1482" y="1915"/>
                  </a:lnTo>
                  <a:lnTo>
                    <a:pt x="1482" y="1915"/>
                  </a:lnTo>
                  <a:lnTo>
                    <a:pt x="1452" y="1933"/>
                  </a:lnTo>
                  <a:lnTo>
                    <a:pt x="1423" y="1951"/>
                  </a:lnTo>
                  <a:lnTo>
                    <a:pt x="1423" y="1951"/>
                  </a:lnTo>
                  <a:lnTo>
                    <a:pt x="1413" y="1960"/>
                  </a:lnTo>
                  <a:lnTo>
                    <a:pt x="1409" y="1964"/>
                  </a:lnTo>
                  <a:lnTo>
                    <a:pt x="1409" y="1968"/>
                  </a:lnTo>
                  <a:lnTo>
                    <a:pt x="1409" y="1968"/>
                  </a:lnTo>
                  <a:lnTo>
                    <a:pt x="1410" y="1973"/>
                  </a:lnTo>
                  <a:lnTo>
                    <a:pt x="1410" y="1979"/>
                  </a:lnTo>
                  <a:lnTo>
                    <a:pt x="1409" y="1983"/>
                  </a:lnTo>
                  <a:lnTo>
                    <a:pt x="1406" y="1987"/>
                  </a:lnTo>
                  <a:lnTo>
                    <a:pt x="1399" y="1994"/>
                  </a:lnTo>
                  <a:lnTo>
                    <a:pt x="1392" y="2001"/>
                  </a:lnTo>
                  <a:lnTo>
                    <a:pt x="1392" y="2001"/>
                  </a:lnTo>
                  <a:lnTo>
                    <a:pt x="1385" y="2011"/>
                  </a:lnTo>
                  <a:lnTo>
                    <a:pt x="1380" y="2022"/>
                  </a:lnTo>
                  <a:lnTo>
                    <a:pt x="1370" y="2044"/>
                  </a:lnTo>
                  <a:lnTo>
                    <a:pt x="1370" y="2044"/>
                  </a:lnTo>
                  <a:lnTo>
                    <a:pt x="1367" y="2054"/>
                  </a:lnTo>
                  <a:lnTo>
                    <a:pt x="1366" y="2065"/>
                  </a:lnTo>
                  <a:lnTo>
                    <a:pt x="1362" y="2084"/>
                  </a:lnTo>
                  <a:lnTo>
                    <a:pt x="1362" y="2084"/>
                  </a:lnTo>
                  <a:lnTo>
                    <a:pt x="1349" y="2144"/>
                  </a:lnTo>
                  <a:lnTo>
                    <a:pt x="1345" y="2173"/>
                  </a:lnTo>
                  <a:lnTo>
                    <a:pt x="1341" y="2202"/>
                  </a:lnTo>
                  <a:lnTo>
                    <a:pt x="1338" y="2233"/>
                  </a:lnTo>
                  <a:lnTo>
                    <a:pt x="1337" y="2262"/>
                  </a:lnTo>
                  <a:lnTo>
                    <a:pt x="1335" y="2291"/>
                  </a:lnTo>
                  <a:lnTo>
                    <a:pt x="1335" y="2321"/>
                  </a:lnTo>
                  <a:lnTo>
                    <a:pt x="1335" y="2321"/>
                  </a:lnTo>
                  <a:lnTo>
                    <a:pt x="1337" y="2331"/>
                  </a:lnTo>
                  <a:lnTo>
                    <a:pt x="1340" y="2339"/>
                  </a:lnTo>
                  <a:lnTo>
                    <a:pt x="1344" y="2345"/>
                  </a:lnTo>
                  <a:lnTo>
                    <a:pt x="1348" y="2349"/>
                  </a:lnTo>
                  <a:lnTo>
                    <a:pt x="1355" y="2352"/>
                  </a:lnTo>
                  <a:lnTo>
                    <a:pt x="1362" y="2352"/>
                  </a:lnTo>
                  <a:lnTo>
                    <a:pt x="1370" y="2351"/>
                  </a:lnTo>
                  <a:lnTo>
                    <a:pt x="1380" y="2346"/>
                  </a:lnTo>
                  <a:lnTo>
                    <a:pt x="1380" y="2346"/>
                  </a:lnTo>
                  <a:lnTo>
                    <a:pt x="1392" y="2341"/>
                  </a:lnTo>
                  <a:lnTo>
                    <a:pt x="1406" y="2338"/>
                  </a:lnTo>
                  <a:lnTo>
                    <a:pt x="1406" y="2338"/>
                  </a:lnTo>
                  <a:lnTo>
                    <a:pt x="1622" y="2309"/>
                  </a:lnTo>
                  <a:lnTo>
                    <a:pt x="1622" y="2309"/>
                  </a:lnTo>
                  <a:lnTo>
                    <a:pt x="1701" y="2298"/>
                  </a:lnTo>
                  <a:lnTo>
                    <a:pt x="1782" y="2285"/>
                  </a:lnTo>
                  <a:lnTo>
                    <a:pt x="1782" y="2285"/>
                  </a:lnTo>
                  <a:lnTo>
                    <a:pt x="1786" y="2294"/>
                  </a:lnTo>
                  <a:lnTo>
                    <a:pt x="1787" y="2298"/>
                  </a:lnTo>
                  <a:lnTo>
                    <a:pt x="1790" y="2301"/>
                  </a:lnTo>
                  <a:lnTo>
                    <a:pt x="1790" y="2301"/>
                  </a:lnTo>
                  <a:lnTo>
                    <a:pt x="1801" y="2308"/>
                  </a:lnTo>
                  <a:lnTo>
                    <a:pt x="1807" y="2309"/>
                  </a:lnTo>
                  <a:lnTo>
                    <a:pt x="1812" y="2309"/>
                  </a:lnTo>
                  <a:lnTo>
                    <a:pt x="1812" y="2309"/>
                  </a:lnTo>
                  <a:lnTo>
                    <a:pt x="1818" y="2306"/>
                  </a:lnTo>
                  <a:lnTo>
                    <a:pt x="1822" y="2301"/>
                  </a:lnTo>
                  <a:lnTo>
                    <a:pt x="1825" y="2295"/>
                  </a:lnTo>
                  <a:lnTo>
                    <a:pt x="1826" y="2290"/>
                  </a:lnTo>
                  <a:lnTo>
                    <a:pt x="1826" y="2290"/>
                  </a:lnTo>
                  <a:lnTo>
                    <a:pt x="1828" y="2235"/>
                  </a:lnTo>
                  <a:lnTo>
                    <a:pt x="1828" y="2208"/>
                  </a:lnTo>
                  <a:lnTo>
                    <a:pt x="1826" y="2180"/>
                  </a:lnTo>
                  <a:lnTo>
                    <a:pt x="1826" y="2180"/>
                  </a:lnTo>
                  <a:close/>
                  <a:moveTo>
                    <a:pt x="1489" y="1753"/>
                  </a:moveTo>
                  <a:lnTo>
                    <a:pt x="1489" y="1753"/>
                  </a:lnTo>
                  <a:lnTo>
                    <a:pt x="1500" y="1742"/>
                  </a:lnTo>
                  <a:lnTo>
                    <a:pt x="1513" y="1732"/>
                  </a:lnTo>
                  <a:lnTo>
                    <a:pt x="1536" y="1711"/>
                  </a:lnTo>
                  <a:lnTo>
                    <a:pt x="1536" y="1711"/>
                  </a:lnTo>
                  <a:lnTo>
                    <a:pt x="1543" y="1707"/>
                  </a:lnTo>
                  <a:lnTo>
                    <a:pt x="1549" y="1706"/>
                  </a:lnTo>
                  <a:lnTo>
                    <a:pt x="1556" y="1706"/>
                  </a:lnTo>
                  <a:lnTo>
                    <a:pt x="1563" y="1706"/>
                  </a:lnTo>
                  <a:lnTo>
                    <a:pt x="1577" y="1709"/>
                  </a:lnTo>
                  <a:lnTo>
                    <a:pt x="1582" y="1709"/>
                  </a:lnTo>
                  <a:lnTo>
                    <a:pt x="1589" y="1707"/>
                  </a:lnTo>
                  <a:lnTo>
                    <a:pt x="1589" y="1707"/>
                  </a:lnTo>
                  <a:lnTo>
                    <a:pt x="1616" y="1703"/>
                  </a:lnTo>
                  <a:lnTo>
                    <a:pt x="1616" y="1703"/>
                  </a:lnTo>
                  <a:lnTo>
                    <a:pt x="1617" y="1696"/>
                  </a:lnTo>
                  <a:lnTo>
                    <a:pt x="1617" y="1696"/>
                  </a:lnTo>
                  <a:lnTo>
                    <a:pt x="1629" y="1702"/>
                  </a:lnTo>
                  <a:lnTo>
                    <a:pt x="1642" y="1710"/>
                  </a:lnTo>
                  <a:lnTo>
                    <a:pt x="1654" y="1721"/>
                  </a:lnTo>
                  <a:lnTo>
                    <a:pt x="1664" y="1735"/>
                  </a:lnTo>
                  <a:lnTo>
                    <a:pt x="1672" y="1749"/>
                  </a:lnTo>
                  <a:lnTo>
                    <a:pt x="1681" y="1765"/>
                  </a:lnTo>
                  <a:lnTo>
                    <a:pt x="1685" y="1782"/>
                  </a:lnTo>
                  <a:lnTo>
                    <a:pt x="1688" y="1799"/>
                  </a:lnTo>
                  <a:lnTo>
                    <a:pt x="1688" y="1799"/>
                  </a:lnTo>
                  <a:lnTo>
                    <a:pt x="1689" y="1814"/>
                  </a:lnTo>
                  <a:lnTo>
                    <a:pt x="1688" y="1829"/>
                  </a:lnTo>
                  <a:lnTo>
                    <a:pt x="1683" y="1842"/>
                  </a:lnTo>
                  <a:lnTo>
                    <a:pt x="1677" y="1854"/>
                  </a:lnTo>
                  <a:lnTo>
                    <a:pt x="1670" y="1864"/>
                  </a:lnTo>
                  <a:lnTo>
                    <a:pt x="1660" y="1875"/>
                  </a:lnTo>
                  <a:lnTo>
                    <a:pt x="1649" y="1883"/>
                  </a:lnTo>
                  <a:lnTo>
                    <a:pt x="1638" y="1893"/>
                  </a:lnTo>
                  <a:lnTo>
                    <a:pt x="1638" y="1893"/>
                  </a:lnTo>
                  <a:lnTo>
                    <a:pt x="1634" y="1894"/>
                  </a:lnTo>
                  <a:lnTo>
                    <a:pt x="1629" y="1896"/>
                  </a:lnTo>
                  <a:lnTo>
                    <a:pt x="1629" y="1896"/>
                  </a:lnTo>
                  <a:lnTo>
                    <a:pt x="1595" y="1899"/>
                  </a:lnTo>
                  <a:lnTo>
                    <a:pt x="1578" y="1899"/>
                  </a:lnTo>
                  <a:lnTo>
                    <a:pt x="1561" y="1897"/>
                  </a:lnTo>
                  <a:lnTo>
                    <a:pt x="1545" y="1894"/>
                  </a:lnTo>
                  <a:lnTo>
                    <a:pt x="1528" y="1890"/>
                  </a:lnTo>
                  <a:lnTo>
                    <a:pt x="1513" y="1882"/>
                  </a:lnTo>
                  <a:lnTo>
                    <a:pt x="1498" y="1872"/>
                  </a:lnTo>
                  <a:lnTo>
                    <a:pt x="1498" y="1872"/>
                  </a:lnTo>
                  <a:lnTo>
                    <a:pt x="1492" y="1868"/>
                  </a:lnTo>
                  <a:lnTo>
                    <a:pt x="1487" y="1862"/>
                  </a:lnTo>
                  <a:lnTo>
                    <a:pt x="1482" y="1856"/>
                  </a:lnTo>
                  <a:lnTo>
                    <a:pt x="1480" y="1849"/>
                  </a:lnTo>
                  <a:lnTo>
                    <a:pt x="1474" y="1832"/>
                  </a:lnTo>
                  <a:lnTo>
                    <a:pt x="1471" y="1814"/>
                  </a:lnTo>
                  <a:lnTo>
                    <a:pt x="1471" y="1796"/>
                  </a:lnTo>
                  <a:lnTo>
                    <a:pt x="1474" y="1779"/>
                  </a:lnTo>
                  <a:lnTo>
                    <a:pt x="1477" y="1772"/>
                  </a:lnTo>
                  <a:lnTo>
                    <a:pt x="1481" y="1764"/>
                  </a:lnTo>
                  <a:lnTo>
                    <a:pt x="1484" y="1758"/>
                  </a:lnTo>
                  <a:lnTo>
                    <a:pt x="1489" y="1753"/>
                  </a:lnTo>
                  <a:lnTo>
                    <a:pt x="1489" y="1753"/>
                  </a:lnTo>
                  <a:close/>
                  <a:moveTo>
                    <a:pt x="1768" y="2245"/>
                  </a:moveTo>
                  <a:lnTo>
                    <a:pt x="1768" y="2245"/>
                  </a:lnTo>
                  <a:lnTo>
                    <a:pt x="1671" y="2258"/>
                  </a:lnTo>
                  <a:lnTo>
                    <a:pt x="1671" y="2258"/>
                  </a:lnTo>
                  <a:lnTo>
                    <a:pt x="1480" y="2284"/>
                  </a:lnTo>
                  <a:lnTo>
                    <a:pt x="1480" y="2284"/>
                  </a:lnTo>
                  <a:lnTo>
                    <a:pt x="1374" y="2299"/>
                  </a:lnTo>
                  <a:lnTo>
                    <a:pt x="1374" y="2299"/>
                  </a:lnTo>
                  <a:lnTo>
                    <a:pt x="1383" y="2222"/>
                  </a:lnTo>
                  <a:lnTo>
                    <a:pt x="1392" y="2149"/>
                  </a:lnTo>
                  <a:lnTo>
                    <a:pt x="1392" y="2149"/>
                  </a:lnTo>
                  <a:lnTo>
                    <a:pt x="1399" y="2107"/>
                  </a:lnTo>
                  <a:lnTo>
                    <a:pt x="1407" y="2065"/>
                  </a:lnTo>
                  <a:lnTo>
                    <a:pt x="1407" y="2065"/>
                  </a:lnTo>
                  <a:lnTo>
                    <a:pt x="1413" y="2045"/>
                  </a:lnTo>
                  <a:lnTo>
                    <a:pt x="1420" y="2029"/>
                  </a:lnTo>
                  <a:lnTo>
                    <a:pt x="1430" y="2014"/>
                  </a:lnTo>
                  <a:lnTo>
                    <a:pt x="1441" y="2000"/>
                  </a:lnTo>
                  <a:lnTo>
                    <a:pt x="1455" y="1987"/>
                  </a:lnTo>
                  <a:lnTo>
                    <a:pt x="1469" y="1975"/>
                  </a:lnTo>
                  <a:lnTo>
                    <a:pt x="1482" y="1964"/>
                  </a:lnTo>
                  <a:lnTo>
                    <a:pt x="1499" y="1953"/>
                  </a:lnTo>
                  <a:lnTo>
                    <a:pt x="1499" y="1953"/>
                  </a:lnTo>
                  <a:lnTo>
                    <a:pt x="1511" y="1946"/>
                  </a:lnTo>
                  <a:lnTo>
                    <a:pt x="1527" y="1942"/>
                  </a:lnTo>
                  <a:lnTo>
                    <a:pt x="1541" y="1940"/>
                  </a:lnTo>
                  <a:lnTo>
                    <a:pt x="1557" y="1943"/>
                  </a:lnTo>
                  <a:lnTo>
                    <a:pt x="1557" y="1943"/>
                  </a:lnTo>
                  <a:lnTo>
                    <a:pt x="1577" y="1944"/>
                  </a:lnTo>
                  <a:lnTo>
                    <a:pt x="1596" y="1943"/>
                  </a:lnTo>
                  <a:lnTo>
                    <a:pt x="1616" y="1942"/>
                  </a:lnTo>
                  <a:lnTo>
                    <a:pt x="1635" y="1940"/>
                  </a:lnTo>
                  <a:lnTo>
                    <a:pt x="1635" y="1940"/>
                  </a:lnTo>
                  <a:lnTo>
                    <a:pt x="1649" y="1942"/>
                  </a:lnTo>
                  <a:lnTo>
                    <a:pt x="1656" y="1943"/>
                  </a:lnTo>
                  <a:lnTo>
                    <a:pt x="1661" y="1946"/>
                  </a:lnTo>
                  <a:lnTo>
                    <a:pt x="1661" y="1946"/>
                  </a:lnTo>
                  <a:lnTo>
                    <a:pt x="1695" y="1979"/>
                  </a:lnTo>
                  <a:lnTo>
                    <a:pt x="1710" y="1997"/>
                  </a:lnTo>
                  <a:lnTo>
                    <a:pt x="1725" y="2015"/>
                  </a:lnTo>
                  <a:lnTo>
                    <a:pt x="1739" y="2034"/>
                  </a:lnTo>
                  <a:lnTo>
                    <a:pt x="1750" y="2054"/>
                  </a:lnTo>
                  <a:lnTo>
                    <a:pt x="1760" y="2075"/>
                  </a:lnTo>
                  <a:lnTo>
                    <a:pt x="1768" y="2098"/>
                  </a:lnTo>
                  <a:lnTo>
                    <a:pt x="1768" y="2098"/>
                  </a:lnTo>
                  <a:lnTo>
                    <a:pt x="1772" y="2113"/>
                  </a:lnTo>
                  <a:lnTo>
                    <a:pt x="1775" y="2130"/>
                  </a:lnTo>
                  <a:lnTo>
                    <a:pt x="1779" y="2162"/>
                  </a:lnTo>
                  <a:lnTo>
                    <a:pt x="1783" y="2195"/>
                  </a:lnTo>
                  <a:lnTo>
                    <a:pt x="1786" y="2229"/>
                  </a:lnTo>
                  <a:lnTo>
                    <a:pt x="1786" y="2229"/>
                  </a:lnTo>
                  <a:lnTo>
                    <a:pt x="1786" y="2233"/>
                  </a:lnTo>
                  <a:lnTo>
                    <a:pt x="1786" y="2237"/>
                  </a:lnTo>
                  <a:lnTo>
                    <a:pt x="1783" y="2240"/>
                  </a:lnTo>
                  <a:lnTo>
                    <a:pt x="1782" y="2242"/>
                  </a:lnTo>
                  <a:lnTo>
                    <a:pt x="1775" y="2244"/>
                  </a:lnTo>
                  <a:lnTo>
                    <a:pt x="1768" y="2245"/>
                  </a:lnTo>
                  <a:lnTo>
                    <a:pt x="1768" y="2245"/>
                  </a:lnTo>
                  <a:close/>
                  <a:moveTo>
                    <a:pt x="1489" y="1567"/>
                  </a:moveTo>
                  <a:lnTo>
                    <a:pt x="1489" y="1567"/>
                  </a:lnTo>
                  <a:lnTo>
                    <a:pt x="1495" y="1574"/>
                  </a:lnTo>
                  <a:lnTo>
                    <a:pt x="1502" y="1580"/>
                  </a:lnTo>
                  <a:lnTo>
                    <a:pt x="1509" y="1584"/>
                  </a:lnTo>
                  <a:lnTo>
                    <a:pt x="1517" y="1588"/>
                  </a:lnTo>
                  <a:lnTo>
                    <a:pt x="1517" y="1588"/>
                  </a:lnTo>
                  <a:lnTo>
                    <a:pt x="1523" y="1588"/>
                  </a:lnTo>
                  <a:lnTo>
                    <a:pt x="1528" y="1585"/>
                  </a:lnTo>
                  <a:lnTo>
                    <a:pt x="1535" y="1582"/>
                  </a:lnTo>
                  <a:lnTo>
                    <a:pt x="1539" y="1578"/>
                  </a:lnTo>
                  <a:lnTo>
                    <a:pt x="1539" y="1578"/>
                  </a:lnTo>
                  <a:lnTo>
                    <a:pt x="1541" y="1573"/>
                  </a:lnTo>
                  <a:lnTo>
                    <a:pt x="1541" y="1566"/>
                  </a:lnTo>
                  <a:lnTo>
                    <a:pt x="1539" y="1560"/>
                  </a:lnTo>
                  <a:lnTo>
                    <a:pt x="1536" y="1555"/>
                  </a:lnTo>
                  <a:lnTo>
                    <a:pt x="1536" y="1555"/>
                  </a:lnTo>
                  <a:lnTo>
                    <a:pt x="1496" y="1499"/>
                  </a:lnTo>
                  <a:lnTo>
                    <a:pt x="1453" y="1447"/>
                  </a:lnTo>
                  <a:lnTo>
                    <a:pt x="1453" y="1447"/>
                  </a:lnTo>
                  <a:lnTo>
                    <a:pt x="1351" y="1316"/>
                  </a:lnTo>
                  <a:lnTo>
                    <a:pt x="1351" y="1316"/>
                  </a:lnTo>
                  <a:lnTo>
                    <a:pt x="1324" y="1287"/>
                  </a:lnTo>
                  <a:lnTo>
                    <a:pt x="1312" y="1272"/>
                  </a:lnTo>
                  <a:lnTo>
                    <a:pt x="1301" y="1255"/>
                  </a:lnTo>
                  <a:lnTo>
                    <a:pt x="1301" y="1255"/>
                  </a:lnTo>
                  <a:lnTo>
                    <a:pt x="1285" y="1234"/>
                  </a:lnTo>
                  <a:lnTo>
                    <a:pt x="1269" y="1214"/>
                  </a:lnTo>
                  <a:lnTo>
                    <a:pt x="1252" y="1196"/>
                  </a:lnTo>
                  <a:lnTo>
                    <a:pt x="1234" y="1178"/>
                  </a:lnTo>
                  <a:lnTo>
                    <a:pt x="1215" y="1159"/>
                  </a:lnTo>
                  <a:lnTo>
                    <a:pt x="1195" y="1144"/>
                  </a:lnTo>
                  <a:lnTo>
                    <a:pt x="1174" y="1129"/>
                  </a:lnTo>
                  <a:lnTo>
                    <a:pt x="1152" y="1115"/>
                  </a:lnTo>
                  <a:lnTo>
                    <a:pt x="1152" y="1115"/>
                  </a:lnTo>
                  <a:lnTo>
                    <a:pt x="1127" y="1100"/>
                  </a:lnTo>
                  <a:lnTo>
                    <a:pt x="1104" y="1080"/>
                  </a:lnTo>
                  <a:lnTo>
                    <a:pt x="1082" y="1061"/>
                  </a:lnTo>
                  <a:lnTo>
                    <a:pt x="1061" y="1039"/>
                  </a:lnTo>
                  <a:lnTo>
                    <a:pt x="1061" y="1039"/>
                  </a:lnTo>
                  <a:lnTo>
                    <a:pt x="1030" y="1001"/>
                  </a:lnTo>
                  <a:lnTo>
                    <a:pt x="1000" y="964"/>
                  </a:lnTo>
                  <a:lnTo>
                    <a:pt x="983" y="946"/>
                  </a:lnTo>
                  <a:lnTo>
                    <a:pt x="968" y="928"/>
                  </a:lnTo>
                  <a:lnTo>
                    <a:pt x="950" y="911"/>
                  </a:lnTo>
                  <a:lnTo>
                    <a:pt x="930" y="896"/>
                  </a:lnTo>
                  <a:lnTo>
                    <a:pt x="930" y="896"/>
                  </a:lnTo>
                  <a:lnTo>
                    <a:pt x="925" y="889"/>
                  </a:lnTo>
                  <a:lnTo>
                    <a:pt x="921" y="881"/>
                  </a:lnTo>
                  <a:lnTo>
                    <a:pt x="917" y="872"/>
                  </a:lnTo>
                  <a:lnTo>
                    <a:pt x="914" y="864"/>
                  </a:lnTo>
                  <a:lnTo>
                    <a:pt x="914" y="864"/>
                  </a:lnTo>
                  <a:lnTo>
                    <a:pt x="911" y="857"/>
                  </a:lnTo>
                  <a:lnTo>
                    <a:pt x="907" y="853"/>
                  </a:lnTo>
                  <a:lnTo>
                    <a:pt x="901" y="850"/>
                  </a:lnTo>
                  <a:lnTo>
                    <a:pt x="897" y="849"/>
                  </a:lnTo>
                  <a:lnTo>
                    <a:pt x="886" y="849"/>
                  </a:lnTo>
                  <a:lnTo>
                    <a:pt x="880" y="849"/>
                  </a:lnTo>
                  <a:lnTo>
                    <a:pt x="875" y="846"/>
                  </a:lnTo>
                  <a:lnTo>
                    <a:pt x="875" y="846"/>
                  </a:lnTo>
                  <a:lnTo>
                    <a:pt x="871" y="846"/>
                  </a:lnTo>
                  <a:lnTo>
                    <a:pt x="867" y="846"/>
                  </a:lnTo>
                  <a:lnTo>
                    <a:pt x="857" y="850"/>
                  </a:lnTo>
                  <a:lnTo>
                    <a:pt x="857" y="850"/>
                  </a:lnTo>
                  <a:lnTo>
                    <a:pt x="856" y="853"/>
                  </a:lnTo>
                  <a:lnTo>
                    <a:pt x="856" y="856"/>
                  </a:lnTo>
                  <a:lnTo>
                    <a:pt x="856" y="864"/>
                  </a:lnTo>
                  <a:lnTo>
                    <a:pt x="856" y="864"/>
                  </a:lnTo>
                  <a:lnTo>
                    <a:pt x="854" y="872"/>
                  </a:lnTo>
                  <a:lnTo>
                    <a:pt x="853" y="877"/>
                  </a:lnTo>
                  <a:lnTo>
                    <a:pt x="851" y="881"/>
                  </a:lnTo>
                  <a:lnTo>
                    <a:pt x="851" y="881"/>
                  </a:lnTo>
                  <a:lnTo>
                    <a:pt x="839" y="900"/>
                  </a:lnTo>
                  <a:lnTo>
                    <a:pt x="833" y="910"/>
                  </a:lnTo>
                  <a:lnTo>
                    <a:pt x="828" y="920"/>
                  </a:lnTo>
                  <a:lnTo>
                    <a:pt x="828" y="920"/>
                  </a:lnTo>
                  <a:lnTo>
                    <a:pt x="811" y="952"/>
                  </a:lnTo>
                  <a:lnTo>
                    <a:pt x="792" y="981"/>
                  </a:lnTo>
                  <a:lnTo>
                    <a:pt x="772" y="1010"/>
                  </a:lnTo>
                  <a:lnTo>
                    <a:pt x="751" y="1037"/>
                  </a:lnTo>
                  <a:lnTo>
                    <a:pt x="729" y="1065"/>
                  </a:lnTo>
                  <a:lnTo>
                    <a:pt x="706" y="1090"/>
                  </a:lnTo>
                  <a:lnTo>
                    <a:pt x="657" y="1141"/>
                  </a:lnTo>
                  <a:lnTo>
                    <a:pt x="657" y="1141"/>
                  </a:lnTo>
                  <a:lnTo>
                    <a:pt x="624" y="1176"/>
                  </a:lnTo>
                  <a:lnTo>
                    <a:pt x="592" y="1211"/>
                  </a:lnTo>
                  <a:lnTo>
                    <a:pt x="560" y="1247"/>
                  </a:lnTo>
                  <a:lnTo>
                    <a:pt x="530" y="1283"/>
                  </a:lnTo>
                  <a:lnTo>
                    <a:pt x="499" y="1320"/>
                  </a:lnTo>
                  <a:lnTo>
                    <a:pt x="470" y="1358"/>
                  </a:lnTo>
                  <a:lnTo>
                    <a:pt x="441" y="1397"/>
                  </a:lnTo>
                  <a:lnTo>
                    <a:pt x="413" y="1435"/>
                  </a:lnTo>
                  <a:lnTo>
                    <a:pt x="413" y="1435"/>
                  </a:lnTo>
                  <a:lnTo>
                    <a:pt x="383" y="1477"/>
                  </a:lnTo>
                  <a:lnTo>
                    <a:pt x="352" y="1521"/>
                  </a:lnTo>
                  <a:lnTo>
                    <a:pt x="352" y="1521"/>
                  </a:lnTo>
                  <a:lnTo>
                    <a:pt x="349" y="1528"/>
                  </a:lnTo>
                  <a:lnTo>
                    <a:pt x="347" y="1537"/>
                  </a:lnTo>
                  <a:lnTo>
                    <a:pt x="347" y="1545"/>
                  </a:lnTo>
                  <a:lnTo>
                    <a:pt x="347" y="1552"/>
                  </a:lnTo>
                  <a:lnTo>
                    <a:pt x="347" y="1552"/>
                  </a:lnTo>
                  <a:lnTo>
                    <a:pt x="351" y="1557"/>
                  </a:lnTo>
                  <a:lnTo>
                    <a:pt x="355" y="1563"/>
                  </a:lnTo>
                  <a:lnTo>
                    <a:pt x="362" y="1569"/>
                  </a:lnTo>
                  <a:lnTo>
                    <a:pt x="369" y="1570"/>
                  </a:lnTo>
                  <a:lnTo>
                    <a:pt x="369" y="1570"/>
                  </a:lnTo>
                  <a:lnTo>
                    <a:pt x="370" y="1570"/>
                  </a:lnTo>
                  <a:lnTo>
                    <a:pt x="373" y="1569"/>
                  </a:lnTo>
                  <a:lnTo>
                    <a:pt x="378" y="1566"/>
                  </a:lnTo>
                  <a:lnTo>
                    <a:pt x="388" y="1555"/>
                  </a:lnTo>
                  <a:lnTo>
                    <a:pt x="388" y="1555"/>
                  </a:lnTo>
                  <a:lnTo>
                    <a:pt x="392" y="1549"/>
                  </a:lnTo>
                  <a:lnTo>
                    <a:pt x="395" y="1544"/>
                  </a:lnTo>
                  <a:lnTo>
                    <a:pt x="401" y="1534"/>
                  </a:lnTo>
                  <a:lnTo>
                    <a:pt x="401" y="1534"/>
                  </a:lnTo>
                  <a:lnTo>
                    <a:pt x="416" y="1510"/>
                  </a:lnTo>
                  <a:lnTo>
                    <a:pt x="431" y="1487"/>
                  </a:lnTo>
                  <a:lnTo>
                    <a:pt x="431" y="1487"/>
                  </a:lnTo>
                  <a:lnTo>
                    <a:pt x="512" y="1379"/>
                  </a:lnTo>
                  <a:lnTo>
                    <a:pt x="552" y="1324"/>
                  </a:lnTo>
                  <a:lnTo>
                    <a:pt x="593" y="1272"/>
                  </a:lnTo>
                  <a:lnTo>
                    <a:pt x="593" y="1272"/>
                  </a:lnTo>
                  <a:lnTo>
                    <a:pt x="629" y="1230"/>
                  </a:lnTo>
                  <a:lnTo>
                    <a:pt x="667" y="1190"/>
                  </a:lnTo>
                  <a:lnTo>
                    <a:pt x="704" y="1151"/>
                  </a:lnTo>
                  <a:lnTo>
                    <a:pt x="742" y="1111"/>
                  </a:lnTo>
                  <a:lnTo>
                    <a:pt x="742" y="1111"/>
                  </a:lnTo>
                  <a:lnTo>
                    <a:pt x="775" y="1075"/>
                  </a:lnTo>
                  <a:lnTo>
                    <a:pt x="806" y="1036"/>
                  </a:lnTo>
                  <a:lnTo>
                    <a:pt x="819" y="1017"/>
                  </a:lnTo>
                  <a:lnTo>
                    <a:pt x="833" y="996"/>
                  </a:lnTo>
                  <a:lnTo>
                    <a:pt x="846" y="975"/>
                  </a:lnTo>
                  <a:lnTo>
                    <a:pt x="858" y="953"/>
                  </a:lnTo>
                  <a:lnTo>
                    <a:pt x="858" y="953"/>
                  </a:lnTo>
                  <a:lnTo>
                    <a:pt x="871" y="931"/>
                  </a:lnTo>
                  <a:lnTo>
                    <a:pt x="886" y="907"/>
                  </a:lnTo>
                  <a:lnTo>
                    <a:pt x="886" y="907"/>
                  </a:lnTo>
                  <a:lnTo>
                    <a:pt x="948" y="974"/>
                  </a:lnTo>
                  <a:lnTo>
                    <a:pt x="978" y="1007"/>
                  </a:lnTo>
                  <a:lnTo>
                    <a:pt x="1007" y="1040"/>
                  </a:lnTo>
                  <a:lnTo>
                    <a:pt x="1007" y="1040"/>
                  </a:lnTo>
                  <a:lnTo>
                    <a:pt x="1037" y="1075"/>
                  </a:lnTo>
                  <a:lnTo>
                    <a:pt x="1052" y="1092"/>
                  </a:lnTo>
                  <a:lnTo>
                    <a:pt x="1069" y="1107"/>
                  </a:lnTo>
                  <a:lnTo>
                    <a:pt x="1086" y="1122"/>
                  </a:lnTo>
                  <a:lnTo>
                    <a:pt x="1104" y="1136"/>
                  </a:lnTo>
                  <a:lnTo>
                    <a:pt x="1122" y="1148"/>
                  </a:lnTo>
                  <a:lnTo>
                    <a:pt x="1143" y="1161"/>
                  </a:lnTo>
                  <a:lnTo>
                    <a:pt x="1143" y="1161"/>
                  </a:lnTo>
                  <a:lnTo>
                    <a:pt x="1156" y="1169"/>
                  </a:lnTo>
                  <a:lnTo>
                    <a:pt x="1170" y="1179"/>
                  </a:lnTo>
                  <a:lnTo>
                    <a:pt x="1183" y="1190"/>
                  </a:lnTo>
                  <a:lnTo>
                    <a:pt x="1194" y="1201"/>
                  </a:lnTo>
                  <a:lnTo>
                    <a:pt x="1194" y="1201"/>
                  </a:lnTo>
                  <a:lnTo>
                    <a:pt x="1215" y="1223"/>
                  </a:lnTo>
                  <a:lnTo>
                    <a:pt x="1233" y="1245"/>
                  </a:lnTo>
                  <a:lnTo>
                    <a:pt x="1272" y="1290"/>
                  </a:lnTo>
                  <a:lnTo>
                    <a:pt x="1272" y="1290"/>
                  </a:lnTo>
                  <a:lnTo>
                    <a:pt x="1317" y="1343"/>
                  </a:lnTo>
                  <a:lnTo>
                    <a:pt x="1341" y="1367"/>
                  </a:lnTo>
                  <a:lnTo>
                    <a:pt x="1363" y="1395"/>
                  </a:lnTo>
                  <a:lnTo>
                    <a:pt x="1363" y="1395"/>
                  </a:lnTo>
                  <a:lnTo>
                    <a:pt x="1395" y="1438"/>
                  </a:lnTo>
                  <a:lnTo>
                    <a:pt x="1427" y="1481"/>
                  </a:lnTo>
                  <a:lnTo>
                    <a:pt x="1489" y="1567"/>
                  </a:lnTo>
                  <a:lnTo>
                    <a:pt x="1489" y="1567"/>
                  </a:lnTo>
                  <a:close/>
                  <a:moveTo>
                    <a:pt x="815" y="436"/>
                  </a:moveTo>
                  <a:lnTo>
                    <a:pt x="815" y="436"/>
                  </a:lnTo>
                  <a:lnTo>
                    <a:pt x="801" y="440"/>
                  </a:lnTo>
                  <a:lnTo>
                    <a:pt x="790" y="448"/>
                  </a:lnTo>
                  <a:lnTo>
                    <a:pt x="781" y="457"/>
                  </a:lnTo>
                  <a:lnTo>
                    <a:pt x="772" y="468"/>
                  </a:lnTo>
                  <a:lnTo>
                    <a:pt x="772" y="468"/>
                  </a:lnTo>
                  <a:lnTo>
                    <a:pt x="768" y="477"/>
                  </a:lnTo>
                  <a:lnTo>
                    <a:pt x="767" y="481"/>
                  </a:lnTo>
                  <a:lnTo>
                    <a:pt x="767" y="486"/>
                  </a:lnTo>
                  <a:lnTo>
                    <a:pt x="768" y="490"/>
                  </a:lnTo>
                  <a:lnTo>
                    <a:pt x="770" y="493"/>
                  </a:lnTo>
                  <a:lnTo>
                    <a:pt x="774" y="497"/>
                  </a:lnTo>
                  <a:lnTo>
                    <a:pt x="778" y="500"/>
                  </a:lnTo>
                  <a:lnTo>
                    <a:pt x="778" y="500"/>
                  </a:lnTo>
                  <a:lnTo>
                    <a:pt x="783" y="501"/>
                  </a:lnTo>
                  <a:lnTo>
                    <a:pt x="788" y="502"/>
                  </a:lnTo>
                  <a:lnTo>
                    <a:pt x="792" y="501"/>
                  </a:lnTo>
                  <a:lnTo>
                    <a:pt x="796" y="500"/>
                  </a:lnTo>
                  <a:lnTo>
                    <a:pt x="799" y="497"/>
                  </a:lnTo>
                  <a:lnTo>
                    <a:pt x="801" y="494"/>
                  </a:lnTo>
                  <a:lnTo>
                    <a:pt x="807" y="484"/>
                  </a:lnTo>
                  <a:lnTo>
                    <a:pt x="807" y="484"/>
                  </a:lnTo>
                  <a:lnTo>
                    <a:pt x="814" y="472"/>
                  </a:lnTo>
                  <a:lnTo>
                    <a:pt x="822" y="459"/>
                  </a:lnTo>
                  <a:lnTo>
                    <a:pt x="822" y="459"/>
                  </a:lnTo>
                  <a:lnTo>
                    <a:pt x="826" y="451"/>
                  </a:lnTo>
                  <a:lnTo>
                    <a:pt x="828" y="447"/>
                  </a:lnTo>
                  <a:lnTo>
                    <a:pt x="828" y="444"/>
                  </a:lnTo>
                  <a:lnTo>
                    <a:pt x="828" y="444"/>
                  </a:lnTo>
                  <a:lnTo>
                    <a:pt x="826" y="441"/>
                  </a:lnTo>
                  <a:lnTo>
                    <a:pt x="822" y="438"/>
                  </a:lnTo>
                  <a:lnTo>
                    <a:pt x="815" y="436"/>
                  </a:lnTo>
                  <a:lnTo>
                    <a:pt x="815" y="436"/>
                  </a:lnTo>
                  <a:close/>
                  <a:moveTo>
                    <a:pt x="860" y="167"/>
                  </a:moveTo>
                  <a:lnTo>
                    <a:pt x="860" y="167"/>
                  </a:lnTo>
                  <a:lnTo>
                    <a:pt x="867" y="164"/>
                  </a:lnTo>
                  <a:lnTo>
                    <a:pt x="871" y="161"/>
                  </a:lnTo>
                  <a:lnTo>
                    <a:pt x="874" y="158"/>
                  </a:lnTo>
                  <a:lnTo>
                    <a:pt x="874" y="158"/>
                  </a:lnTo>
                  <a:lnTo>
                    <a:pt x="885" y="138"/>
                  </a:lnTo>
                  <a:lnTo>
                    <a:pt x="890" y="128"/>
                  </a:lnTo>
                  <a:lnTo>
                    <a:pt x="894" y="117"/>
                  </a:lnTo>
                  <a:lnTo>
                    <a:pt x="894" y="117"/>
                  </a:lnTo>
                  <a:lnTo>
                    <a:pt x="896" y="113"/>
                  </a:lnTo>
                  <a:lnTo>
                    <a:pt x="896" y="108"/>
                  </a:lnTo>
                  <a:lnTo>
                    <a:pt x="894" y="106"/>
                  </a:lnTo>
                  <a:lnTo>
                    <a:pt x="893" y="104"/>
                  </a:lnTo>
                  <a:lnTo>
                    <a:pt x="890" y="103"/>
                  </a:lnTo>
                  <a:lnTo>
                    <a:pt x="887" y="102"/>
                  </a:lnTo>
                  <a:lnTo>
                    <a:pt x="880" y="103"/>
                  </a:lnTo>
                  <a:lnTo>
                    <a:pt x="880" y="103"/>
                  </a:lnTo>
                  <a:lnTo>
                    <a:pt x="872" y="104"/>
                  </a:lnTo>
                  <a:lnTo>
                    <a:pt x="865" y="108"/>
                  </a:lnTo>
                  <a:lnTo>
                    <a:pt x="860" y="113"/>
                  </a:lnTo>
                  <a:lnTo>
                    <a:pt x="854" y="117"/>
                  </a:lnTo>
                  <a:lnTo>
                    <a:pt x="849" y="122"/>
                  </a:lnTo>
                  <a:lnTo>
                    <a:pt x="844" y="128"/>
                  </a:lnTo>
                  <a:lnTo>
                    <a:pt x="837" y="142"/>
                  </a:lnTo>
                  <a:lnTo>
                    <a:pt x="837" y="142"/>
                  </a:lnTo>
                  <a:lnTo>
                    <a:pt x="836" y="146"/>
                  </a:lnTo>
                  <a:lnTo>
                    <a:pt x="836" y="151"/>
                  </a:lnTo>
                  <a:lnTo>
                    <a:pt x="837" y="156"/>
                  </a:lnTo>
                  <a:lnTo>
                    <a:pt x="840" y="160"/>
                  </a:lnTo>
                  <a:lnTo>
                    <a:pt x="844" y="163"/>
                  </a:lnTo>
                  <a:lnTo>
                    <a:pt x="849" y="165"/>
                  </a:lnTo>
                  <a:lnTo>
                    <a:pt x="854" y="167"/>
                  </a:lnTo>
                  <a:lnTo>
                    <a:pt x="860" y="167"/>
                  </a:lnTo>
                  <a:lnTo>
                    <a:pt x="860" y="167"/>
                  </a:lnTo>
                  <a:close/>
                  <a:moveTo>
                    <a:pt x="204" y="2052"/>
                  </a:moveTo>
                  <a:lnTo>
                    <a:pt x="204" y="2052"/>
                  </a:lnTo>
                  <a:lnTo>
                    <a:pt x="191" y="2051"/>
                  </a:lnTo>
                  <a:lnTo>
                    <a:pt x="184" y="2052"/>
                  </a:lnTo>
                  <a:lnTo>
                    <a:pt x="177" y="2054"/>
                  </a:lnTo>
                  <a:lnTo>
                    <a:pt x="177" y="2054"/>
                  </a:lnTo>
                  <a:lnTo>
                    <a:pt x="162" y="2064"/>
                  </a:lnTo>
                  <a:lnTo>
                    <a:pt x="148" y="2075"/>
                  </a:lnTo>
                  <a:lnTo>
                    <a:pt x="137" y="2087"/>
                  </a:lnTo>
                  <a:lnTo>
                    <a:pt x="126" y="2100"/>
                  </a:lnTo>
                  <a:lnTo>
                    <a:pt x="118" y="2115"/>
                  </a:lnTo>
                  <a:lnTo>
                    <a:pt x="109" y="2131"/>
                  </a:lnTo>
                  <a:lnTo>
                    <a:pt x="102" y="2148"/>
                  </a:lnTo>
                  <a:lnTo>
                    <a:pt x="95" y="2166"/>
                  </a:lnTo>
                  <a:lnTo>
                    <a:pt x="95" y="2166"/>
                  </a:lnTo>
                  <a:lnTo>
                    <a:pt x="102" y="2176"/>
                  </a:lnTo>
                  <a:lnTo>
                    <a:pt x="108" y="2180"/>
                  </a:lnTo>
                  <a:lnTo>
                    <a:pt x="112" y="2184"/>
                  </a:lnTo>
                  <a:lnTo>
                    <a:pt x="112" y="2184"/>
                  </a:lnTo>
                  <a:lnTo>
                    <a:pt x="118" y="2186"/>
                  </a:lnTo>
                  <a:lnTo>
                    <a:pt x="122" y="2186"/>
                  </a:lnTo>
                  <a:lnTo>
                    <a:pt x="126" y="2184"/>
                  </a:lnTo>
                  <a:lnTo>
                    <a:pt x="129" y="2183"/>
                  </a:lnTo>
                  <a:lnTo>
                    <a:pt x="133" y="2180"/>
                  </a:lnTo>
                  <a:lnTo>
                    <a:pt x="136" y="2177"/>
                  </a:lnTo>
                  <a:lnTo>
                    <a:pt x="140" y="2169"/>
                  </a:lnTo>
                  <a:lnTo>
                    <a:pt x="140" y="2169"/>
                  </a:lnTo>
                  <a:lnTo>
                    <a:pt x="145" y="2154"/>
                  </a:lnTo>
                  <a:lnTo>
                    <a:pt x="151" y="2141"/>
                  </a:lnTo>
                  <a:lnTo>
                    <a:pt x="159" y="2129"/>
                  </a:lnTo>
                  <a:lnTo>
                    <a:pt x="168" y="2116"/>
                  </a:lnTo>
                  <a:lnTo>
                    <a:pt x="177" y="2105"/>
                  </a:lnTo>
                  <a:lnTo>
                    <a:pt x="187" y="2094"/>
                  </a:lnTo>
                  <a:lnTo>
                    <a:pt x="209" y="2073"/>
                  </a:lnTo>
                  <a:lnTo>
                    <a:pt x="209" y="2073"/>
                  </a:lnTo>
                  <a:lnTo>
                    <a:pt x="213" y="2068"/>
                  </a:lnTo>
                  <a:lnTo>
                    <a:pt x="215" y="2065"/>
                  </a:lnTo>
                  <a:lnTo>
                    <a:pt x="215" y="2062"/>
                  </a:lnTo>
                  <a:lnTo>
                    <a:pt x="215" y="2062"/>
                  </a:lnTo>
                  <a:lnTo>
                    <a:pt x="213" y="2058"/>
                  </a:lnTo>
                  <a:lnTo>
                    <a:pt x="211" y="2055"/>
                  </a:lnTo>
                  <a:lnTo>
                    <a:pt x="208" y="2054"/>
                  </a:lnTo>
                  <a:lnTo>
                    <a:pt x="204" y="2052"/>
                  </a:lnTo>
                  <a:lnTo>
                    <a:pt x="204" y="2052"/>
                  </a:lnTo>
                  <a:close/>
                  <a:moveTo>
                    <a:pt x="1513" y="2008"/>
                  </a:moveTo>
                  <a:lnTo>
                    <a:pt x="1513" y="2008"/>
                  </a:lnTo>
                  <a:lnTo>
                    <a:pt x="1505" y="2008"/>
                  </a:lnTo>
                  <a:lnTo>
                    <a:pt x="1498" y="2011"/>
                  </a:lnTo>
                  <a:lnTo>
                    <a:pt x="1489" y="2014"/>
                  </a:lnTo>
                  <a:lnTo>
                    <a:pt x="1482" y="2018"/>
                  </a:lnTo>
                  <a:lnTo>
                    <a:pt x="1482" y="2018"/>
                  </a:lnTo>
                  <a:lnTo>
                    <a:pt x="1473" y="2029"/>
                  </a:lnTo>
                  <a:lnTo>
                    <a:pt x="1463" y="2040"/>
                  </a:lnTo>
                  <a:lnTo>
                    <a:pt x="1456" y="2052"/>
                  </a:lnTo>
                  <a:lnTo>
                    <a:pt x="1449" y="2065"/>
                  </a:lnTo>
                  <a:lnTo>
                    <a:pt x="1445" y="2080"/>
                  </a:lnTo>
                  <a:lnTo>
                    <a:pt x="1441" y="2095"/>
                  </a:lnTo>
                  <a:lnTo>
                    <a:pt x="1435" y="2129"/>
                  </a:lnTo>
                  <a:lnTo>
                    <a:pt x="1435" y="2129"/>
                  </a:lnTo>
                  <a:lnTo>
                    <a:pt x="1442" y="2138"/>
                  </a:lnTo>
                  <a:lnTo>
                    <a:pt x="1448" y="2144"/>
                  </a:lnTo>
                  <a:lnTo>
                    <a:pt x="1455" y="2148"/>
                  </a:lnTo>
                  <a:lnTo>
                    <a:pt x="1455" y="2148"/>
                  </a:lnTo>
                  <a:lnTo>
                    <a:pt x="1460" y="2148"/>
                  </a:lnTo>
                  <a:lnTo>
                    <a:pt x="1464" y="2148"/>
                  </a:lnTo>
                  <a:lnTo>
                    <a:pt x="1467" y="2147"/>
                  </a:lnTo>
                  <a:lnTo>
                    <a:pt x="1471" y="2144"/>
                  </a:lnTo>
                  <a:lnTo>
                    <a:pt x="1473" y="2140"/>
                  </a:lnTo>
                  <a:lnTo>
                    <a:pt x="1475" y="2136"/>
                  </a:lnTo>
                  <a:lnTo>
                    <a:pt x="1478" y="2126"/>
                  </a:lnTo>
                  <a:lnTo>
                    <a:pt x="1478" y="2126"/>
                  </a:lnTo>
                  <a:lnTo>
                    <a:pt x="1481" y="2108"/>
                  </a:lnTo>
                  <a:lnTo>
                    <a:pt x="1482" y="2098"/>
                  </a:lnTo>
                  <a:lnTo>
                    <a:pt x="1487" y="2090"/>
                  </a:lnTo>
                  <a:lnTo>
                    <a:pt x="1487" y="2090"/>
                  </a:lnTo>
                  <a:lnTo>
                    <a:pt x="1493" y="2077"/>
                  </a:lnTo>
                  <a:lnTo>
                    <a:pt x="1502" y="2066"/>
                  </a:lnTo>
                  <a:lnTo>
                    <a:pt x="1518" y="2044"/>
                  </a:lnTo>
                  <a:lnTo>
                    <a:pt x="1518" y="2044"/>
                  </a:lnTo>
                  <a:lnTo>
                    <a:pt x="1527" y="2033"/>
                  </a:lnTo>
                  <a:lnTo>
                    <a:pt x="1531" y="2029"/>
                  </a:lnTo>
                  <a:lnTo>
                    <a:pt x="1532" y="2026"/>
                  </a:lnTo>
                  <a:lnTo>
                    <a:pt x="1532" y="2025"/>
                  </a:lnTo>
                  <a:lnTo>
                    <a:pt x="1532" y="2025"/>
                  </a:lnTo>
                  <a:lnTo>
                    <a:pt x="1528" y="2019"/>
                  </a:lnTo>
                  <a:lnTo>
                    <a:pt x="1524" y="2014"/>
                  </a:lnTo>
                  <a:lnTo>
                    <a:pt x="1518" y="2009"/>
                  </a:lnTo>
                  <a:lnTo>
                    <a:pt x="1513" y="2008"/>
                  </a:lnTo>
                  <a:lnTo>
                    <a:pt x="1513" y="2008"/>
                  </a:lnTo>
                  <a:close/>
                  <a:moveTo>
                    <a:pt x="1518" y="1811"/>
                  </a:moveTo>
                  <a:lnTo>
                    <a:pt x="1518" y="1811"/>
                  </a:lnTo>
                  <a:lnTo>
                    <a:pt x="1523" y="1813"/>
                  </a:lnTo>
                  <a:lnTo>
                    <a:pt x="1527" y="1814"/>
                  </a:lnTo>
                  <a:lnTo>
                    <a:pt x="1531" y="1814"/>
                  </a:lnTo>
                  <a:lnTo>
                    <a:pt x="1535" y="1813"/>
                  </a:lnTo>
                  <a:lnTo>
                    <a:pt x="1539" y="1811"/>
                  </a:lnTo>
                  <a:lnTo>
                    <a:pt x="1542" y="1808"/>
                  </a:lnTo>
                  <a:lnTo>
                    <a:pt x="1549" y="1800"/>
                  </a:lnTo>
                  <a:lnTo>
                    <a:pt x="1549" y="1800"/>
                  </a:lnTo>
                  <a:lnTo>
                    <a:pt x="1584" y="1742"/>
                  </a:lnTo>
                  <a:lnTo>
                    <a:pt x="1584" y="1742"/>
                  </a:lnTo>
                  <a:lnTo>
                    <a:pt x="1585" y="1738"/>
                  </a:lnTo>
                  <a:lnTo>
                    <a:pt x="1586" y="1734"/>
                  </a:lnTo>
                  <a:lnTo>
                    <a:pt x="1586" y="1729"/>
                  </a:lnTo>
                  <a:lnTo>
                    <a:pt x="1585" y="1727"/>
                  </a:lnTo>
                  <a:lnTo>
                    <a:pt x="1584" y="1725"/>
                  </a:lnTo>
                  <a:lnTo>
                    <a:pt x="1579" y="1724"/>
                  </a:lnTo>
                  <a:lnTo>
                    <a:pt x="1568" y="1721"/>
                  </a:lnTo>
                  <a:lnTo>
                    <a:pt x="1568" y="1721"/>
                  </a:lnTo>
                  <a:lnTo>
                    <a:pt x="1557" y="1727"/>
                  </a:lnTo>
                  <a:lnTo>
                    <a:pt x="1552" y="1729"/>
                  </a:lnTo>
                  <a:lnTo>
                    <a:pt x="1546" y="1735"/>
                  </a:lnTo>
                  <a:lnTo>
                    <a:pt x="1546" y="1735"/>
                  </a:lnTo>
                  <a:lnTo>
                    <a:pt x="1528" y="1757"/>
                  </a:lnTo>
                  <a:lnTo>
                    <a:pt x="1511" y="1781"/>
                  </a:lnTo>
                  <a:lnTo>
                    <a:pt x="1511" y="1781"/>
                  </a:lnTo>
                  <a:lnTo>
                    <a:pt x="1507" y="1789"/>
                  </a:lnTo>
                  <a:lnTo>
                    <a:pt x="1507" y="1793"/>
                  </a:lnTo>
                  <a:lnTo>
                    <a:pt x="1507" y="1797"/>
                  </a:lnTo>
                  <a:lnTo>
                    <a:pt x="1509" y="1801"/>
                  </a:lnTo>
                  <a:lnTo>
                    <a:pt x="1510" y="1804"/>
                  </a:lnTo>
                  <a:lnTo>
                    <a:pt x="1513" y="1808"/>
                  </a:lnTo>
                  <a:lnTo>
                    <a:pt x="1518" y="1811"/>
                  </a:lnTo>
                  <a:lnTo>
                    <a:pt x="1518" y="181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55" name="Picture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37271" y="2524086"/>
              <a:ext cx="522903" cy="322002"/>
            </a:xfrm>
            <a:prstGeom prst="rect">
              <a:avLst/>
            </a:prstGeom>
          </p:spPr>
        </p:pic>
      </p:gr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3923" y="3191699"/>
            <a:ext cx="1666806" cy="937856"/>
          </a:xfrm>
          <a:prstGeom prst="rect">
            <a:avLst/>
          </a:prstGeom>
        </p:spPr>
      </p:pic>
      <p:sp>
        <p:nvSpPr>
          <p:cNvPr id="57" name="TextBox 56"/>
          <p:cNvSpPr txBox="1"/>
          <p:nvPr/>
        </p:nvSpPr>
        <p:spPr>
          <a:xfrm>
            <a:off x="8627627" y="3979338"/>
            <a:ext cx="1418377" cy="815608"/>
          </a:xfrm>
          <a:prstGeom prst="rect">
            <a:avLst/>
          </a:prstGeom>
          <a:noFill/>
        </p:spPr>
        <p:txBody>
          <a:bodyPr wrap="square" lIns="0" tIns="0" rIns="0" bIns="0" rtlCol="0">
            <a:spAutoFit/>
          </a:bodyPr>
          <a:lstStyle/>
          <a:p>
            <a:pPr>
              <a:spcAft>
                <a:spcPts val="600"/>
              </a:spcAft>
            </a:pPr>
            <a:r>
              <a:rPr lang="en-US" sz="800" b="1" dirty="0">
                <a:solidFill>
                  <a:srgbClr val="505050"/>
                </a:solidFill>
                <a:latin typeface="Segoe UI" charset="0"/>
                <a:ea typeface="Segoe UI" charset="0"/>
                <a:cs typeface="Segoe UI" charset="0"/>
              </a:rPr>
              <a:t>Surface Hub Keyboard</a:t>
            </a:r>
          </a:p>
          <a:p>
            <a:pPr>
              <a:spcAft>
                <a:spcPts val="600"/>
              </a:spcAft>
            </a:pPr>
            <a:r>
              <a:rPr lang="en-US" sz="800" dirty="0">
                <a:solidFill>
                  <a:srgbClr val="505050"/>
                </a:solidFill>
                <a:latin typeface="Segoe UI Semilight" charset="0"/>
                <a:ea typeface="Segoe UI Semilight" charset="0"/>
                <a:cs typeface="Segoe UI Semilight" charset="0"/>
              </a:rPr>
              <a:t>Connect via Bluetooth for quick typing and trackpad. Shortcuts include Skype for Business and quick connection to projector and whiteboard</a:t>
            </a:r>
          </a:p>
        </p:txBody>
      </p:sp>
    </p:spTree>
    <p:extLst>
      <p:ext uri="{BB962C8B-B14F-4D97-AF65-F5344CB8AC3E}">
        <p14:creationId xmlns:p14="http://schemas.microsoft.com/office/powerpoint/2010/main" val="418910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rmAutofit/>
          </a:bodyPr>
          <a:lstStyle/>
          <a:p>
            <a:r>
              <a:rPr lang="en-US" dirty="0"/>
              <a:t>Students at the U.S. Naval Academy studied the War of 1812 in the Chesapeake Bay on a “schoolhouse at sea,” with a whole footlocker of learning materials packed into the compact Surface Pro. </a:t>
            </a:r>
          </a:p>
          <a:p>
            <a:r>
              <a:rPr lang="en-US" dirty="0"/>
              <a:t>U.S. Naval history met modern technology in spring 2016 when 10 U.S. Naval Academy midshipmen and their instructors relived history on the Lynx, a replica Baltimore Clipper tall ship, in the Chesapeake Bay. </a:t>
            </a:r>
          </a:p>
          <a:p>
            <a:r>
              <a:rPr lang="en-US" dirty="0"/>
              <a:t>“West Point cadets [at the U.S. Military Academy] can relive history by visiting battlefields, but U.S. Naval Academy students can’t do that, because many naval battles were at sea,” explains Mary Ripley, Chief Digital Officer at the U.S. Naval Institute, a sponsor of the two-day class. “We want future military leaders to learn and understand their history so that they can make the best possible decisions in the future.”</a:t>
            </a:r>
          </a:p>
          <a:p>
            <a:r>
              <a:rPr lang="en-US" dirty="0"/>
              <a:t>The Schoolhouse at Sea team acquired 20 tablets for students and faculty, loaded them with course materials—much of it published by the Naval Institute—and loaned the devices to students two weeks before setting sail. The tablets were also loaded with the latest version of Microsoft Office, courtesy of a Naval Institute Microsoft Office 365 subscription. Students did all their advance reading and note-taking on the Surface Pro 4 devices—no paper, no clutter.</a:t>
            </a:r>
          </a:p>
        </p:txBody>
      </p:sp>
      <p:sp>
        <p:nvSpPr>
          <p:cNvPr id="3" name="Text Placeholder 2"/>
          <p:cNvSpPr>
            <a:spLocks noGrp="1"/>
          </p:cNvSpPr>
          <p:nvPr>
            <p:ph type="body" sz="quarter" idx="10"/>
          </p:nvPr>
        </p:nvSpPr>
        <p:spPr/>
        <p:txBody>
          <a:bodyPr/>
          <a:lstStyle/>
          <a:p>
            <a:r>
              <a:rPr lang="en-US" dirty="0"/>
              <a:t>“Students today are digital natives, and you have to engage them in the way they like to learn.”</a:t>
            </a:r>
          </a:p>
          <a:p>
            <a:r>
              <a:rPr lang="en-US" sz="1600" b="1" dirty="0">
                <a:solidFill>
                  <a:schemeClr val="tx1"/>
                </a:solidFill>
              </a:rPr>
              <a:t>Mary Ripley</a:t>
            </a:r>
            <a:r>
              <a:rPr lang="en-US" sz="1600" dirty="0">
                <a:solidFill>
                  <a:schemeClr val="tx1"/>
                </a:solidFill>
              </a:rPr>
              <a:t>, Chief Digital Officer </a:t>
            </a:r>
            <a:br>
              <a:rPr lang="en-US" sz="1600" dirty="0">
                <a:solidFill>
                  <a:schemeClr val="tx1"/>
                </a:solidFill>
              </a:rPr>
            </a:br>
            <a:r>
              <a:rPr lang="en-US" sz="1600" dirty="0">
                <a:solidFill>
                  <a:schemeClr val="tx1"/>
                </a:solidFill>
              </a:rPr>
              <a:t>U.S. Naval Institute</a:t>
            </a:r>
          </a:p>
        </p:txBody>
      </p:sp>
      <p:pic>
        <p:nvPicPr>
          <p:cNvPr id="1026" name="Picture 1" descr="Image result for lynx clipper 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978" y="3906981"/>
            <a:ext cx="3856168" cy="239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8001977" y="3023712"/>
            <a:ext cx="1428750" cy="1952625"/>
          </a:xfr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325" y="878027"/>
            <a:ext cx="963091" cy="990125"/>
          </a:xfrm>
          <a:prstGeom prst="rect">
            <a:avLst/>
          </a:prstGeom>
        </p:spPr>
      </p:pic>
    </p:spTree>
    <p:extLst>
      <p:ext uri="{BB962C8B-B14F-4D97-AF65-F5344CB8AC3E}">
        <p14:creationId xmlns:p14="http://schemas.microsoft.com/office/powerpoint/2010/main" val="16911614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Surface Pro users get stuff done…</a:t>
            </a:r>
          </a:p>
        </p:txBody>
      </p:sp>
      <p:sp>
        <p:nvSpPr>
          <p:cNvPr id="48" name="Text Placeholder 47"/>
          <p:cNvSpPr>
            <a:spLocks noGrp="1"/>
          </p:cNvSpPr>
          <p:nvPr>
            <p:ph type="body" sz="quarter" idx="11"/>
          </p:nvPr>
        </p:nvSpPr>
        <p:spPr>
          <a:xfrm>
            <a:off x="1396785" y="3867641"/>
            <a:ext cx="3121875" cy="477054"/>
          </a:xfrm>
        </p:spPr>
        <p:txBody>
          <a:bodyPr wrap="square">
            <a:spAutoFit/>
          </a:bodyPr>
          <a:lstStyle/>
          <a:p>
            <a:r>
              <a:rPr lang="en-US" dirty="0">
                <a:solidFill>
                  <a:schemeClr val="tx1"/>
                </a:solidFill>
              </a:rPr>
              <a:t>Agree or strongly agree they get more done away from their desk</a:t>
            </a:r>
          </a:p>
        </p:txBody>
      </p:sp>
      <p:sp>
        <p:nvSpPr>
          <p:cNvPr id="27" name="Text Placeholder 35"/>
          <p:cNvSpPr txBox="1">
            <a:spLocks/>
          </p:cNvSpPr>
          <p:nvPr/>
        </p:nvSpPr>
        <p:spPr>
          <a:xfrm>
            <a:off x="1256892" y="2463922"/>
            <a:ext cx="2992920" cy="1569660"/>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rgbClr val="0078D7"/>
                </a:solidFill>
                <a:latin typeface="Segoe UI Light" charset="0"/>
                <a:ea typeface="Segoe UI Light" charset="0"/>
                <a:cs typeface="Segoe UI Light" charset="0"/>
              </a:rPr>
              <a:t>&gt;90</a:t>
            </a:r>
            <a:endParaRPr lang="en-US" dirty="0">
              <a:solidFill>
                <a:srgbClr val="0078D7"/>
              </a:solidFill>
              <a:latin typeface="Segoe UI Light" charset="0"/>
              <a:ea typeface="Segoe UI Light" charset="0"/>
              <a:cs typeface="Segoe UI Light" charset="0"/>
            </a:endParaRPr>
          </a:p>
        </p:txBody>
      </p:sp>
      <p:sp>
        <p:nvSpPr>
          <p:cNvPr id="28" name="Text Placeholder 36"/>
          <p:cNvSpPr txBox="1">
            <a:spLocks/>
          </p:cNvSpPr>
          <p:nvPr/>
        </p:nvSpPr>
        <p:spPr>
          <a:xfrm>
            <a:off x="3474202" y="306677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78D7"/>
                </a:solidFill>
              </a:rPr>
              <a:t>%</a:t>
            </a: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rgbClr val="73737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
        <p:nvSpPr>
          <p:cNvPr id="18" name="Text Placeholder 47"/>
          <p:cNvSpPr>
            <a:spLocks noGrp="1"/>
          </p:cNvSpPr>
          <p:nvPr>
            <p:ph type="body" sz="quarter" idx="11"/>
          </p:nvPr>
        </p:nvSpPr>
        <p:spPr>
          <a:xfrm>
            <a:off x="5102916" y="3867641"/>
            <a:ext cx="2804908" cy="692497"/>
          </a:xfrm>
        </p:spPr>
        <p:txBody>
          <a:bodyPr wrap="square">
            <a:spAutoFit/>
          </a:bodyPr>
          <a:lstStyle/>
          <a:p>
            <a:r>
              <a:rPr lang="en-US" dirty="0">
                <a:solidFill>
                  <a:schemeClr val="tx1"/>
                </a:solidFill>
              </a:rPr>
              <a:t>Agree or strongly agree they are more satisfied with their ability to get things done</a:t>
            </a:r>
          </a:p>
        </p:txBody>
      </p:sp>
      <p:sp>
        <p:nvSpPr>
          <p:cNvPr id="19" name="Text Placeholder 35"/>
          <p:cNvSpPr txBox="1">
            <a:spLocks/>
          </p:cNvSpPr>
          <p:nvPr/>
        </p:nvSpPr>
        <p:spPr>
          <a:xfrm>
            <a:off x="4956060" y="2463922"/>
            <a:ext cx="2992920" cy="1569660"/>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rgbClr val="0078D7"/>
                </a:solidFill>
                <a:latin typeface="Segoe UI Light" charset="0"/>
                <a:ea typeface="Segoe UI Light" charset="0"/>
                <a:cs typeface="Segoe UI Light" charset="0"/>
              </a:rPr>
              <a:t>&gt;60</a:t>
            </a:r>
            <a:endParaRPr lang="en-US" dirty="0">
              <a:solidFill>
                <a:srgbClr val="0078D7"/>
              </a:solidFill>
              <a:latin typeface="Segoe UI Light" charset="0"/>
              <a:ea typeface="Segoe UI Light" charset="0"/>
              <a:cs typeface="Segoe UI Light" charset="0"/>
            </a:endParaRPr>
          </a:p>
        </p:txBody>
      </p:sp>
      <p:sp>
        <p:nvSpPr>
          <p:cNvPr id="20" name="Text Placeholder 36"/>
          <p:cNvSpPr txBox="1">
            <a:spLocks/>
          </p:cNvSpPr>
          <p:nvPr/>
        </p:nvSpPr>
        <p:spPr>
          <a:xfrm>
            <a:off x="7173370" y="306677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78D7"/>
                </a:solidFill>
              </a:rPr>
              <a:t>%</a:t>
            </a:r>
          </a:p>
        </p:txBody>
      </p:sp>
      <p:sp>
        <p:nvSpPr>
          <p:cNvPr id="10" name="Text Placeholder 35"/>
          <p:cNvSpPr txBox="1">
            <a:spLocks/>
          </p:cNvSpPr>
          <p:nvPr/>
        </p:nvSpPr>
        <p:spPr>
          <a:xfrm>
            <a:off x="8710643" y="2463922"/>
            <a:ext cx="1788554" cy="1600438"/>
          </a:xfrm>
          <a:prstGeom prst="rect">
            <a:avLst/>
          </a:prstGeom>
        </p:spPr>
        <p:txBody>
          <a:bodyPr vert="horz"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78D7"/>
                </a:solidFill>
                <a:latin typeface="Segoe UI Light" charset="0"/>
                <a:ea typeface="Segoe UI Light" charset="0"/>
                <a:cs typeface="Segoe UI Light" charset="0"/>
              </a:rPr>
              <a:t>10</a:t>
            </a:r>
          </a:p>
        </p:txBody>
      </p:sp>
      <p:sp>
        <p:nvSpPr>
          <p:cNvPr id="11" name="Text Placeholder 54"/>
          <p:cNvSpPr>
            <a:spLocks noGrp="1"/>
          </p:cNvSpPr>
          <p:nvPr>
            <p:ph type="body" sz="quarter" idx="18"/>
          </p:nvPr>
        </p:nvSpPr>
        <p:spPr>
          <a:xfrm>
            <a:off x="8655228" y="3867641"/>
            <a:ext cx="1946071" cy="261610"/>
          </a:xfrm>
        </p:spPr>
        <p:txBody>
          <a:bodyPr wrap="square">
            <a:spAutoFit/>
          </a:bodyPr>
          <a:lstStyle/>
          <a:p>
            <a:pPr lvl="0" algn="ctr"/>
            <a:r>
              <a:rPr lang="en-US" dirty="0">
                <a:solidFill>
                  <a:schemeClr val="tx1"/>
                </a:solidFill>
              </a:rPr>
              <a:t>increase in productivity</a:t>
            </a:r>
          </a:p>
        </p:txBody>
      </p:sp>
      <p:sp>
        <p:nvSpPr>
          <p:cNvPr id="12" name="Text Placeholder 36"/>
          <p:cNvSpPr txBox="1">
            <a:spLocks/>
          </p:cNvSpPr>
          <p:nvPr/>
        </p:nvSpPr>
        <p:spPr>
          <a:xfrm>
            <a:off x="10019850" y="306677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0078D7"/>
                </a:solidFill>
              </a:rPr>
              <a:t>%</a:t>
            </a:r>
          </a:p>
        </p:txBody>
      </p:sp>
    </p:spTree>
    <p:extLst>
      <p:ext uri="{BB962C8B-B14F-4D97-AF65-F5344CB8AC3E}">
        <p14:creationId xmlns:p14="http://schemas.microsoft.com/office/powerpoint/2010/main" val="127111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One device to to rule them…</a:t>
            </a:r>
          </a:p>
        </p:txBody>
      </p:sp>
      <p:sp>
        <p:nvSpPr>
          <p:cNvPr id="48" name="Text Placeholder 47"/>
          <p:cNvSpPr>
            <a:spLocks noGrp="1"/>
          </p:cNvSpPr>
          <p:nvPr>
            <p:ph type="body" sz="quarter" idx="11"/>
          </p:nvPr>
        </p:nvSpPr>
        <p:spPr>
          <a:xfrm>
            <a:off x="3819446" y="4308761"/>
            <a:ext cx="4362284" cy="538609"/>
          </a:xfrm>
        </p:spPr>
        <p:txBody>
          <a:bodyPr wrap="square">
            <a:spAutoFit/>
          </a:bodyPr>
          <a:lstStyle/>
          <a:p>
            <a:pPr lvl="0" algn="ctr"/>
            <a:r>
              <a:rPr lang="en-US" sz="3200" dirty="0">
                <a:solidFill>
                  <a:srgbClr val="0078D7"/>
                </a:solidFill>
                <a:latin typeface="Segoe UI Light" charset="0"/>
                <a:ea typeface="Segoe UI Light" charset="0"/>
                <a:cs typeface="Segoe UI Light" charset="0"/>
              </a:rPr>
              <a:t>saved on device spend </a:t>
            </a:r>
          </a:p>
        </p:txBody>
      </p:sp>
      <p:sp>
        <p:nvSpPr>
          <p:cNvPr id="27" name="Text Placeholder 35"/>
          <p:cNvSpPr txBox="1">
            <a:spLocks/>
          </p:cNvSpPr>
          <p:nvPr/>
        </p:nvSpPr>
        <p:spPr>
          <a:xfrm>
            <a:off x="3162884" y="2172818"/>
            <a:ext cx="5599452" cy="2400657"/>
          </a:xfrm>
          <a:prstGeom prst="rect">
            <a:avLst/>
          </a:prstGeom>
        </p:spPr>
        <p:txBody>
          <a:bodyPr vert="horz" wrap="square" lIns="91440" tIns="45720" rIns="91440" bIns="45720" rtlCol="0" anchor="t">
            <a:spAutoFit/>
          </a:bodyPr>
          <a:lstStyle>
            <a:lvl1pPr marL="0" indent="0" algn="l" defTabSz="914400" rtl="0" eaLnBrk="1" latinLnBrk="0" hangingPunct="1">
              <a:lnSpc>
                <a:spcPct val="100000"/>
              </a:lnSpc>
              <a:spcBef>
                <a:spcPts val="1000"/>
              </a:spcBef>
              <a:buFont typeface="Arial"/>
              <a:buNone/>
              <a:defRPr sz="9800" b="0" i="0" kern="1200">
                <a:solidFill>
                  <a:schemeClr val="bg2"/>
                </a:solidFill>
                <a:latin typeface="Segoe UI Semilight" charset="0"/>
                <a:ea typeface="Segoe UI Semilight" charset="0"/>
                <a:cs typeface="Segoe UI Semi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15000" dirty="0">
                <a:solidFill>
                  <a:srgbClr val="0078D7"/>
                </a:solidFill>
                <a:latin typeface="Segoe UI Light" charset="0"/>
                <a:ea typeface="Segoe UI Light" charset="0"/>
                <a:cs typeface="Segoe UI Light" charset="0"/>
              </a:rPr>
              <a:t>$615</a:t>
            </a:r>
          </a:p>
        </p:txBody>
      </p:sp>
      <p:sp>
        <p:nvSpPr>
          <p:cNvPr id="28" name="Text Placeholder 36"/>
          <p:cNvSpPr txBox="1">
            <a:spLocks/>
          </p:cNvSpPr>
          <p:nvPr/>
        </p:nvSpPr>
        <p:spPr>
          <a:xfrm>
            <a:off x="4990582" y="3066770"/>
            <a:ext cx="734454" cy="641197"/>
          </a:xfrm>
          <a:prstGeom prst="rect">
            <a:avLst/>
          </a:prstGeom>
          <a:ln>
            <a:noFill/>
          </a:ln>
        </p:spPr>
        <p:txBody>
          <a:bodyPr vert="horz" lIns="91440" tIns="45720" rIns="91440" bIns="0" rtlCol="0" anchor="t">
            <a:noAutofit/>
          </a:bodyPr>
          <a:lstStyle>
            <a:lvl1pPr marL="0" indent="0" algn="l" defTabSz="914400" rtl="0" eaLnBrk="1" latinLnBrk="0" hangingPunct="1">
              <a:lnSpc>
                <a:spcPct val="100000"/>
              </a:lnSpc>
              <a:spcBef>
                <a:spcPts val="1000"/>
              </a:spcBef>
              <a:buFont typeface="Arial"/>
              <a:buNone/>
              <a:defRPr sz="5000" b="0" i="0" kern="1200">
                <a:solidFill>
                  <a:schemeClr val="bg2"/>
                </a:solidFill>
                <a:latin typeface="Segoe UI Light" charset="0"/>
                <a:ea typeface="Segoe UI Light" charset="0"/>
                <a:cs typeface="Segoe UI Light"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srgbClr val="0078D7"/>
              </a:solidFill>
            </a:endParaRP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rgbClr val="73737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Tree>
    <p:extLst>
      <p:ext uri="{BB962C8B-B14F-4D97-AF65-F5344CB8AC3E}">
        <p14:creationId xmlns:p14="http://schemas.microsoft.com/office/powerpoint/2010/main" val="13324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Surface Hub total economic impact</a:t>
            </a: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rgbClr val="73737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
        <p:nvSpPr>
          <p:cNvPr id="14" name="Virtulization based security"/>
          <p:cNvSpPr/>
          <p:nvPr/>
        </p:nvSpPr>
        <p:spPr bwMode="auto">
          <a:xfrm rot="16200000">
            <a:off x="393993" y="3630624"/>
            <a:ext cx="2806272" cy="3350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ctr" defTabSz="914367">
              <a:lnSpc>
                <a:spcPts val="1300"/>
              </a:lnSpc>
              <a:spcBef>
                <a:spcPts val="600"/>
              </a:spcBef>
              <a:defRPr/>
            </a:pPr>
            <a:r>
              <a:rPr lang="en-US" sz="1000" dirty="0">
                <a:solidFill>
                  <a:srgbClr val="505050"/>
                </a:solidFill>
                <a:latin typeface="Segoe UI Semilight" charset="0"/>
                <a:ea typeface="Segoe UI Semilight" charset="0"/>
                <a:cs typeface="Segoe UI Semilight" charset="0"/>
              </a:rPr>
              <a:t>Millions 3-year analysis</a:t>
            </a:r>
          </a:p>
        </p:txBody>
      </p:sp>
      <p:sp>
        <p:nvSpPr>
          <p:cNvPr id="15" name="Virtulization based security"/>
          <p:cNvSpPr/>
          <p:nvPr/>
        </p:nvSpPr>
        <p:spPr bwMode="auto">
          <a:xfrm>
            <a:off x="1872261" y="2984258"/>
            <a:ext cx="591488" cy="3350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r" defTabSz="914367">
              <a:lnSpc>
                <a:spcPts val="1300"/>
              </a:lnSpc>
              <a:spcBef>
                <a:spcPts val="600"/>
              </a:spcBef>
              <a:defRPr/>
            </a:pPr>
            <a:r>
              <a:rPr lang="en-US" sz="1000" dirty="0">
                <a:solidFill>
                  <a:srgbClr val="505050"/>
                </a:solidFill>
                <a:latin typeface="Segoe UI Semilight" charset="0"/>
                <a:ea typeface="Segoe UI Semilight" charset="0"/>
                <a:cs typeface="Segoe UI Semilight" charset="0"/>
              </a:rPr>
              <a:t>$1</a:t>
            </a:r>
          </a:p>
        </p:txBody>
      </p:sp>
      <p:sp>
        <p:nvSpPr>
          <p:cNvPr id="16" name="Virtulization based security"/>
          <p:cNvSpPr/>
          <p:nvPr/>
        </p:nvSpPr>
        <p:spPr bwMode="auto">
          <a:xfrm>
            <a:off x="1767235" y="3916630"/>
            <a:ext cx="696516" cy="3350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r" defTabSz="914367">
              <a:lnSpc>
                <a:spcPts val="1300"/>
              </a:lnSpc>
              <a:spcBef>
                <a:spcPts val="600"/>
              </a:spcBef>
              <a:defRPr/>
            </a:pPr>
            <a:r>
              <a:rPr lang="en-US" sz="1000" dirty="0">
                <a:solidFill>
                  <a:srgbClr val="505050"/>
                </a:solidFill>
                <a:latin typeface="Segoe UI Semilight" charset="0"/>
                <a:ea typeface="Segoe UI Semilight" charset="0"/>
                <a:cs typeface="Segoe UI Semilight" charset="0"/>
              </a:rPr>
              <a:t>$0.5</a:t>
            </a:r>
          </a:p>
        </p:txBody>
      </p:sp>
      <p:sp>
        <p:nvSpPr>
          <p:cNvPr id="21" name="Virtulization based security"/>
          <p:cNvSpPr/>
          <p:nvPr/>
        </p:nvSpPr>
        <p:spPr bwMode="auto">
          <a:xfrm>
            <a:off x="1872261" y="4872090"/>
            <a:ext cx="591488" cy="3350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r" defTabSz="914367">
              <a:lnSpc>
                <a:spcPts val="1300"/>
              </a:lnSpc>
              <a:spcBef>
                <a:spcPts val="600"/>
              </a:spcBef>
              <a:defRPr/>
            </a:pPr>
            <a:r>
              <a:rPr lang="en-US" sz="1000" dirty="0">
                <a:solidFill>
                  <a:srgbClr val="505050"/>
                </a:solidFill>
                <a:latin typeface="Segoe UI Semilight" charset="0"/>
                <a:ea typeface="Segoe UI Semilight" charset="0"/>
                <a:cs typeface="Segoe UI Semilight" charset="0"/>
              </a:rPr>
              <a:t>$0</a:t>
            </a:r>
          </a:p>
        </p:txBody>
      </p:sp>
      <p:sp>
        <p:nvSpPr>
          <p:cNvPr id="22" name="Virtulization based security"/>
          <p:cNvSpPr/>
          <p:nvPr/>
        </p:nvSpPr>
        <p:spPr bwMode="auto">
          <a:xfrm>
            <a:off x="2267303" y="5201306"/>
            <a:ext cx="879212"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ctr" defTabSz="914367">
              <a:defRPr/>
            </a:pPr>
            <a:r>
              <a:rPr lang="en-US" sz="1000" dirty="0">
                <a:solidFill>
                  <a:srgbClr val="505050"/>
                </a:solidFill>
                <a:latin typeface="Segoe UI Semilight" charset="0"/>
                <a:ea typeface="Segoe UI Semilight" charset="0"/>
                <a:cs typeface="Segoe UI Semilight" charset="0"/>
              </a:rPr>
              <a:t>$1.4m</a:t>
            </a:r>
            <a:br>
              <a:rPr lang="en-US" sz="1000" dirty="0">
                <a:solidFill>
                  <a:srgbClr val="505050"/>
                </a:solidFill>
                <a:latin typeface="Segoe UI Semilight" charset="0"/>
                <a:ea typeface="Segoe UI Semilight" charset="0"/>
                <a:cs typeface="Segoe UI Semilight" charset="0"/>
              </a:rPr>
            </a:br>
            <a:r>
              <a:rPr lang="en-US" sz="1000" dirty="0">
                <a:solidFill>
                  <a:srgbClr val="505050"/>
                </a:solidFill>
                <a:latin typeface="Segoe UI Semilight" charset="0"/>
                <a:ea typeface="Segoe UI Semilight" charset="0"/>
                <a:cs typeface="Segoe UI Semilight" charset="0"/>
              </a:rPr>
              <a:t>Benefits</a:t>
            </a:r>
          </a:p>
        </p:txBody>
      </p:sp>
      <p:sp>
        <p:nvSpPr>
          <p:cNvPr id="23" name="Virtulization based security"/>
          <p:cNvSpPr/>
          <p:nvPr/>
        </p:nvSpPr>
        <p:spPr bwMode="auto">
          <a:xfrm>
            <a:off x="3150020" y="5213989"/>
            <a:ext cx="921889"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ctr" defTabSz="914367">
              <a:defRPr/>
            </a:pPr>
            <a:r>
              <a:rPr lang="en-US" sz="1000" dirty="0">
                <a:solidFill>
                  <a:srgbClr val="505050"/>
                </a:solidFill>
                <a:latin typeface="Segoe UI Semilight" charset="0"/>
                <a:ea typeface="Segoe UI Semilight" charset="0"/>
                <a:cs typeface="Segoe UI Semilight" charset="0"/>
              </a:rPr>
              <a:t>$620k</a:t>
            </a:r>
            <a:br>
              <a:rPr lang="en-US" sz="1000" dirty="0">
                <a:solidFill>
                  <a:srgbClr val="505050"/>
                </a:solidFill>
                <a:latin typeface="Segoe UI Semilight" charset="0"/>
                <a:ea typeface="Segoe UI Semilight" charset="0"/>
                <a:cs typeface="Segoe UI Semilight" charset="0"/>
              </a:rPr>
            </a:br>
            <a:r>
              <a:rPr lang="en-US" sz="1000" dirty="0">
                <a:solidFill>
                  <a:srgbClr val="505050"/>
                </a:solidFill>
                <a:latin typeface="Segoe UI Semilight" charset="0"/>
                <a:ea typeface="Segoe UI Semilight" charset="0"/>
                <a:cs typeface="Segoe UI Semilight" charset="0"/>
              </a:rPr>
              <a:t>Costs</a:t>
            </a:r>
          </a:p>
        </p:txBody>
      </p:sp>
      <p:sp>
        <p:nvSpPr>
          <p:cNvPr id="26" name="Virtulization based security"/>
          <p:cNvSpPr/>
          <p:nvPr/>
        </p:nvSpPr>
        <p:spPr bwMode="auto">
          <a:xfrm>
            <a:off x="4681117" y="3613795"/>
            <a:ext cx="2218762" cy="3425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defRPr/>
            </a:pPr>
            <a:r>
              <a:rPr lang="en-US" sz="1000" dirty="0">
                <a:solidFill>
                  <a:srgbClr val="505050"/>
                </a:solidFill>
                <a:latin typeface="Segoe UI Semilight" charset="0"/>
                <a:ea typeface="Segoe UI Semilight" charset="0"/>
                <a:cs typeface="Segoe UI Semilight" charset="0"/>
              </a:rPr>
              <a:t>Device costs</a:t>
            </a:r>
          </a:p>
        </p:txBody>
      </p:sp>
      <p:sp>
        <p:nvSpPr>
          <p:cNvPr id="29" name="Virtulization based security"/>
          <p:cNvSpPr/>
          <p:nvPr/>
        </p:nvSpPr>
        <p:spPr bwMode="auto">
          <a:xfrm>
            <a:off x="4681117" y="3179196"/>
            <a:ext cx="2663213" cy="3425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defRPr/>
            </a:pPr>
            <a:r>
              <a:rPr lang="en-US" sz="1000" dirty="0">
                <a:solidFill>
                  <a:srgbClr val="505050"/>
                </a:solidFill>
                <a:latin typeface="Segoe UI Semilight" charset="0"/>
                <a:ea typeface="Segoe UI Semilight" charset="0"/>
                <a:cs typeface="Segoe UI Semilight" charset="0"/>
              </a:rPr>
              <a:t>Installation and ongoing costs</a:t>
            </a:r>
          </a:p>
        </p:txBody>
      </p:sp>
      <p:sp>
        <p:nvSpPr>
          <p:cNvPr id="30" name="Virtulization based security"/>
          <p:cNvSpPr/>
          <p:nvPr/>
        </p:nvSpPr>
        <p:spPr bwMode="auto">
          <a:xfrm>
            <a:off x="4681117" y="4969049"/>
            <a:ext cx="2463933" cy="3425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defRPr/>
            </a:pPr>
            <a:r>
              <a:rPr lang="en-US" sz="1000" dirty="0">
                <a:solidFill>
                  <a:srgbClr val="505050"/>
                </a:solidFill>
                <a:latin typeface="Segoe UI Semilight" charset="0"/>
                <a:ea typeface="Segoe UI Semilight" charset="0"/>
                <a:cs typeface="Segoe UI Semilight" charset="0"/>
              </a:rPr>
              <a:t>Meeting productivity</a:t>
            </a:r>
          </a:p>
        </p:txBody>
      </p:sp>
      <p:sp>
        <p:nvSpPr>
          <p:cNvPr id="32" name="Virtulization based security"/>
          <p:cNvSpPr/>
          <p:nvPr/>
        </p:nvSpPr>
        <p:spPr bwMode="auto">
          <a:xfrm>
            <a:off x="4681117" y="4016031"/>
            <a:ext cx="2641051" cy="4887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defRPr/>
            </a:pPr>
            <a:r>
              <a:rPr lang="en-US" sz="1000" dirty="0">
                <a:solidFill>
                  <a:srgbClr val="505050"/>
                </a:solidFill>
                <a:latin typeface="Segoe UI Semilight" charset="0"/>
                <a:ea typeface="Segoe UI Semilight" charset="0"/>
                <a:cs typeface="Segoe UI Semilight" charset="0"/>
              </a:rPr>
              <a:t>Sales improvement enabled </a:t>
            </a:r>
            <a:br>
              <a:rPr lang="en-US" sz="1000" dirty="0">
                <a:solidFill>
                  <a:srgbClr val="505050"/>
                </a:solidFill>
                <a:latin typeface="Segoe UI Semilight" charset="0"/>
                <a:ea typeface="Segoe UI Semilight" charset="0"/>
                <a:cs typeface="Segoe UI Semilight" charset="0"/>
              </a:rPr>
            </a:br>
            <a:r>
              <a:rPr lang="en-US" sz="1000" dirty="0">
                <a:solidFill>
                  <a:srgbClr val="505050"/>
                </a:solidFill>
                <a:latin typeface="Segoe UI Semilight" charset="0"/>
                <a:ea typeface="Segoe UI Semilight" charset="0"/>
                <a:cs typeface="Segoe UI Semilight" charset="0"/>
              </a:rPr>
              <a:t>by Surface Hub client meetings</a:t>
            </a:r>
          </a:p>
        </p:txBody>
      </p:sp>
      <p:sp>
        <p:nvSpPr>
          <p:cNvPr id="33" name="Virtulization based security"/>
          <p:cNvSpPr/>
          <p:nvPr/>
        </p:nvSpPr>
        <p:spPr bwMode="auto">
          <a:xfrm>
            <a:off x="4681117" y="4520207"/>
            <a:ext cx="2641051" cy="3425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defRPr/>
            </a:pPr>
            <a:r>
              <a:rPr lang="en-US" sz="1000" dirty="0">
                <a:solidFill>
                  <a:srgbClr val="505050"/>
                </a:solidFill>
                <a:latin typeface="Segoe UI Semilight" charset="0"/>
                <a:ea typeface="Segoe UI Semilight" charset="0"/>
                <a:cs typeface="Segoe UI Semilight" charset="0"/>
              </a:rPr>
              <a:t>Meeting productivity</a:t>
            </a:r>
          </a:p>
        </p:txBody>
      </p:sp>
      <p:sp>
        <p:nvSpPr>
          <p:cNvPr id="25" name="Virtulization based security"/>
          <p:cNvSpPr/>
          <p:nvPr/>
        </p:nvSpPr>
        <p:spPr bwMode="auto">
          <a:xfrm>
            <a:off x="1872261" y="2094211"/>
            <a:ext cx="591488" cy="3350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r" defTabSz="914367">
              <a:lnSpc>
                <a:spcPts val="1300"/>
              </a:lnSpc>
              <a:spcBef>
                <a:spcPts val="600"/>
              </a:spcBef>
              <a:defRPr/>
            </a:pPr>
            <a:r>
              <a:rPr lang="en-US" sz="1000" dirty="0">
                <a:solidFill>
                  <a:srgbClr val="505050"/>
                </a:solidFill>
                <a:latin typeface="Segoe UI Semilight" charset="0"/>
                <a:ea typeface="Segoe UI Semilight" charset="0"/>
                <a:cs typeface="Segoe UI Semilight" charset="0"/>
              </a:rPr>
              <a:t>$1.5</a:t>
            </a:r>
          </a:p>
        </p:txBody>
      </p:sp>
      <p:sp>
        <p:nvSpPr>
          <p:cNvPr id="35" name="Rectangle 34"/>
          <p:cNvSpPr/>
          <p:nvPr/>
        </p:nvSpPr>
        <p:spPr>
          <a:xfrm>
            <a:off x="7930192" y="3239147"/>
            <a:ext cx="2995375" cy="738664"/>
          </a:xfrm>
          <a:prstGeom prst="rect">
            <a:avLst/>
          </a:prstGeom>
        </p:spPr>
        <p:txBody>
          <a:bodyPr wrap="square" lIns="0" tIns="0" rIns="0" bIns="0">
            <a:spAutoFit/>
          </a:bodyPr>
          <a:lstStyle/>
          <a:p>
            <a:r>
              <a:rPr lang="en-US" sz="4800" dirty="0">
                <a:solidFill>
                  <a:srgbClr val="0078D7"/>
                </a:solidFill>
                <a:latin typeface="Segoe UI Semilight" charset="0"/>
                <a:ea typeface="Segoe UI Semilight" charset="0"/>
                <a:cs typeface="Segoe UI Semilight" charset="0"/>
              </a:rPr>
              <a:t>$1,065,697</a:t>
            </a:r>
          </a:p>
        </p:txBody>
      </p:sp>
      <p:sp>
        <p:nvSpPr>
          <p:cNvPr id="37" name="Rectangle 36"/>
          <p:cNvSpPr/>
          <p:nvPr/>
        </p:nvSpPr>
        <p:spPr>
          <a:xfrm>
            <a:off x="7946094" y="3876104"/>
            <a:ext cx="1768447" cy="492443"/>
          </a:xfrm>
          <a:prstGeom prst="rect">
            <a:avLst/>
          </a:prstGeom>
        </p:spPr>
        <p:txBody>
          <a:bodyPr wrap="square" lIns="0" tIns="0" rIns="0" bIns="0">
            <a:spAutoFit/>
          </a:bodyPr>
          <a:lstStyle/>
          <a:p>
            <a:r>
              <a:rPr lang="en-US" sz="3200" dirty="0">
                <a:solidFill>
                  <a:srgbClr val="0078D7"/>
                </a:solidFill>
                <a:latin typeface="Segoe UI Semilight" charset="0"/>
                <a:ea typeface="Segoe UI Semilight" charset="0"/>
                <a:cs typeface="Segoe UI Semilight" charset="0"/>
              </a:rPr>
              <a:t>in year 3</a:t>
            </a:r>
          </a:p>
        </p:txBody>
      </p:sp>
      <p:sp>
        <p:nvSpPr>
          <p:cNvPr id="38" name="Virtulization based security"/>
          <p:cNvSpPr/>
          <p:nvPr/>
        </p:nvSpPr>
        <p:spPr bwMode="auto">
          <a:xfrm>
            <a:off x="7946094" y="4420969"/>
            <a:ext cx="2610146" cy="4308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367">
              <a:spcBef>
                <a:spcPts val="600"/>
              </a:spcBef>
              <a:defRPr/>
            </a:pPr>
            <a:r>
              <a:rPr lang="en-US" sz="1400" dirty="0">
                <a:solidFill>
                  <a:srgbClr val="505050"/>
                </a:solidFill>
                <a:latin typeface="Segoe UI Semilight" charset="0"/>
                <a:ea typeface="Segoe UI Semilight" charset="0"/>
                <a:cs typeface="Segoe UI Semilight" charset="0"/>
              </a:rPr>
              <a:t>Annual benefit after full ramp up </a:t>
            </a:r>
            <a:br>
              <a:rPr lang="en-US" sz="1400" dirty="0">
                <a:solidFill>
                  <a:srgbClr val="505050"/>
                </a:solidFill>
                <a:latin typeface="Segoe UI Semilight" charset="0"/>
                <a:ea typeface="Segoe UI Semilight" charset="0"/>
                <a:cs typeface="Segoe UI Semilight" charset="0"/>
              </a:rPr>
            </a:br>
            <a:r>
              <a:rPr lang="en-US" sz="1400" dirty="0">
                <a:solidFill>
                  <a:srgbClr val="505050"/>
                </a:solidFill>
                <a:latin typeface="Segoe UI Semilight" charset="0"/>
                <a:ea typeface="Segoe UI Semilight" charset="0"/>
                <a:cs typeface="Segoe UI Semilight" charset="0"/>
              </a:rPr>
              <a:t>of Surface Hub devices</a:t>
            </a: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607" y="2247270"/>
            <a:ext cx="1281807" cy="296672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340" y="3258821"/>
            <a:ext cx="177493" cy="1959594"/>
          </a:xfrm>
          <a:prstGeom prst="rect">
            <a:avLst/>
          </a:prstGeom>
        </p:spPr>
      </p:pic>
    </p:spTree>
    <p:extLst>
      <p:ext uri="{BB962C8B-B14F-4D97-AF65-F5344CB8AC3E}">
        <p14:creationId xmlns:p14="http://schemas.microsoft.com/office/powerpoint/2010/main" val="27772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14" y="1446469"/>
            <a:ext cx="3890982" cy="985232"/>
          </a:xfrm>
        </p:spPr>
        <p:txBody>
          <a:bodyPr/>
          <a:lstStyle/>
          <a:p>
            <a:r>
              <a:rPr lang="en-GB" dirty="0"/>
              <a:t>Digital transformation in government</a:t>
            </a:r>
          </a:p>
        </p:txBody>
      </p:sp>
      <p:sp>
        <p:nvSpPr>
          <p:cNvPr id="5" name="Text Placeholder 4"/>
          <p:cNvSpPr>
            <a:spLocks noGrp="1"/>
          </p:cNvSpPr>
          <p:nvPr>
            <p:ph type="body" sz="quarter" idx="10"/>
          </p:nvPr>
        </p:nvSpPr>
        <p:spPr>
          <a:xfrm>
            <a:off x="409712" y="2668240"/>
            <a:ext cx="3669919" cy="2785378"/>
          </a:xfrm>
        </p:spPr>
        <p:txBody>
          <a:bodyPr/>
          <a:lstStyle/>
          <a:p>
            <a:pPr>
              <a:spcAft>
                <a:spcPts val="1800"/>
              </a:spcAft>
            </a:pPr>
            <a:r>
              <a:rPr lang="en-GB" dirty="0">
                <a:latin typeface="Segoe UI Semilight" charset="0"/>
                <a:ea typeface="Segoe UI Semilight" charset="0"/>
                <a:cs typeface="Segoe UI Semilight" charset="0"/>
              </a:rPr>
              <a:t>Government understands the need to digitally transform because of the potential to deliver vast benefits to the them in the form of;</a:t>
            </a:r>
          </a:p>
          <a:p>
            <a:pPr marL="177750" indent="-177750">
              <a:spcAft>
                <a:spcPts val="1200"/>
              </a:spcAft>
              <a:buFont typeface="Arial" charset="0"/>
              <a:buChar char="•"/>
            </a:pPr>
            <a:r>
              <a:rPr lang="en-GB" dirty="0">
                <a:latin typeface="Segoe UI Semilight" charset="0"/>
                <a:ea typeface="Segoe UI Semilight" charset="0"/>
                <a:cs typeface="Segoe UI Semilight" charset="0"/>
              </a:rPr>
              <a:t>Innovation</a:t>
            </a:r>
          </a:p>
          <a:p>
            <a:pPr marL="177750" indent="-177750">
              <a:spcAft>
                <a:spcPts val="1200"/>
              </a:spcAft>
              <a:buFont typeface="Arial" charset="0"/>
              <a:buChar char="•"/>
            </a:pPr>
            <a:r>
              <a:rPr lang="en-GB" dirty="0">
                <a:latin typeface="Segoe UI Semilight" charset="0"/>
                <a:ea typeface="Segoe UI Semilight" charset="0"/>
                <a:cs typeface="Segoe UI Semilight" charset="0"/>
              </a:rPr>
              <a:t>Collaboration</a:t>
            </a:r>
          </a:p>
          <a:p>
            <a:pPr marL="177750" indent="-177750">
              <a:spcAft>
                <a:spcPts val="1200"/>
              </a:spcAft>
              <a:buFont typeface="Arial" charset="0"/>
              <a:buChar char="•"/>
            </a:pPr>
            <a:r>
              <a:rPr lang="en-GB" dirty="0">
                <a:latin typeface="Segoe UI Semilight" charset="0"/>
                <a:ea typeface="Segoe UI Semilight" charset="0"/>
                <a:cs typeface="Segoe UI Semilight" charset="0"/>
              </a:rPr>
              <a:t>Cost efficiencies</a:t>
            </a:r>
          </a:p>
          <a:p>
            <a:pPr marL="177750" indent="-177750">
              <a:spcAft>
                <a:spcPts val="1200"/>
              </a:spcAft>
              <a:buFont typeface="Arial" charset="0"/>
              <a:buChar char="•"/>
            </a:pPr>
            <a:r>
              <a:rPr lang="en-GB" dirty="0">
                <a:latin typeface="Segoe UI Semilight" charset="0"/>
                <a:ea typeface="Segoe UI Semilight" charset="0"/>
                <a:cs typeface="Segoe UI Semilight" charset="0"/>
              </a:rPr>
              <a:t>Communication</a:t>
            </a:r>
          </a:p>
          <a:p>
            <a:pPr marL="177750" indent="-177750">
              <a:spcAft>
                <a:spcPts val="1200"/>
              </a:spcAft>
              <a:buFont typeface="Arial" charset="0"/>
              <a:buChar char="•"/>
            </a:pPr>
            <a:r>
              <a:rPr lang="en-GB" dirty="0">
                <a:latin typeface="Segoe UI Semilight" charset="0"/>
                <a:ea typeface="Segoe UI Semilight" charset="0"/>
                <a:cs typeface="Segoe UI Semilight" charset="0"/>
              </a:rPr>
              <a:t>Meeting the growing expectation of the public to deliver a better service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60758" y="0"/>
            <a:ext cx="7331242" cy="6858000"/>
          </a:xfrm>
          <a:prstGeom prst="rect">
            <a:avLst/>
          </a:prstGeom>
        </p:spPr>
      </p:pic>
    </p:spTree>
    <p:extLst>
      <p:ext uri="{BB962C8B-B14F-4D97-AF65-F5344CB8AC3E}">
        <p14:creationId xmlns:p14="http://schemas.microsoft.com/office/powerpoint/2010/main" val="4009258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Surface Hub ROI</a:t>
            </a:r>
          </a:p>
        </p:txBody>
      </p:sp>
      <p:grpSp>
        <p:nvGrpSpPr>
          <p:cNvPr id="28" name="Group 27"/>
          <p:cNvGrpSpPr/>
          <p:nvPr/>
        </p:nvGrpSpPr>
        <p:grpSpPr>
          <a:xfrm>
            <a:off x="2715891" y="2370441"/>
            <a:ext cx="3589179" cy="1737935"/>
            <a:chOff x="576584" y="3707259"/>
            <a:chExt cx="2274741" cy="1101464"/>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4" y="3707259"/>
              <a:ext cx="935497" cy="935497"/>
            </a:xfrm>
            <a:prstGeom prst="rect">
              <a:avLst/>
            </a:prstGeom>
          </p:spPr>
        </p:pic>
        <p:sp>
          <p:nvSpPr>
            <p:cNvPr id="34" name="Rectangle 33"/>
            <p:cNvSpPr/>
            <p:nvPr/>
          </p:nvSpPr>
          <p:spPr>
            <a:xfrm>
              <a:off x="1475313" y="4047982"/>
              <a:ext cx="1331009" cy="760741"/>
            </a:xfrm>
            <a:prstGeom prst="rect">
              <a:avLst/>
            </a:prstGeom>
          </p:spPr>
          <p:txBody>
            <a:bodyPr wrap="square">
              <a:spAutoFit/>
            </a:bodyPr>
            <a:lstStyle/>
            <a:p>
              <a:r>
                <a:rPr lang="en-US" sz="7200" dirty="0">
                  <a:solidFill>
                    <a:srgbClr val="0078D7"/>
                  </a:solidFill>
                  <a:latin typeface="Segoe UI Semilight" charset="0"/>
                  <a:ea typeface="Segoe UI Semilight" charset="0"/>
                  <a:cs typeface="Segoe UI Semilight" charset="0"/>
                </a:rPr>
                <a:t>138</a:t>
              </a:r>
            </a:p>
          </p:txBody>
        </p:sp>
        <p:sp>
          <p:nvSpPr>
            <p:cNvPr id="36" name="Rectangle 35"/>
            <p:cNvSpPr/>
            <p:nvPr/>
          </p:nvSpPr>
          <p:spPr>
            <a:xfrm>
              <a:off x="2342698" y="4351343"/>
              <a:ext cx="414820" cy="370617"/>
            </a:xfrm>
            <a:prstGeom prst="rect">
              <a:avLst/>
            </a:prstGeom>
          </p:spPr>
          <p:txBody>
            <a:bodyPr wrap="square">
              <a:spAutoFit/>
            </a:bodyPr>
            <a:lstStyle/>
            <a:p>
              <a:r>
                <a:rPr lang="en-US" sz="3200" dirty="0">
                  <a:solidFill>
                    <a:srgbClr val="0078D7"/>
                  </a:solidFill>
                  <a:latin typeface="Segoe UI Light" charset="0"/>
                  <a:ea typeface="Segoe UI Light" charset="0"/>
                  <a:cs typeface="Segoe UI Light" charset="0"/>
                </a:rPr>
                <a:t>%</a:t>
              </a:r>
            </a:p>
          </p:txBody>
        </p:sp>
        <p:sp>
          <p:nvSpPr>
            <p:cNvPr id="39" name="Rectangle 38"/>
            <p:cNvSpPr/>
            <p:nvPr/>
          </p:nvSpPr>
          <p:spPr>
            <a:xfrm>
              <a:off x="1520316" y="3856788"/>
              <a:ext cx="1331009" cy="370617"/>
            </a:xfrm>
            <a:prstGeom prst="rect">
              <a:avLst/>
            </a:prstGeom>
          </p:spPr>
          <p:txBody>
            <a:bodyPr wrap="square">
              <a:spAutoFit/>
            </a:bodyPr>
            <a:lstStyle/>
            <a:p>
              <a:r>
                <a:rPr lang="en-US" sz="3200" dirty="0">
                  <a:solidFill>
                    <a:srgbClr val="0078D7"/>
                  </a:solidFill>
                  <a:latin typeface="Segoe UI Semilight" charset="0"/>
                  <a:ea typeface="Segoe UI Semilight" charset="0"/>
                  <a:cs typeface="Segoe UI Semilight" charset="0"/>
                </a:rPr>
                <a:t>ROI</a:t>
              </a:r>
            </a:p>
          </p:txBody>
        </p:sp>
      </p:grpSp>
      <p:grpSp>
        <p:nvGrpSpPr>
          <p:cNvPr id="40" name="Group 39"/>
          <p:cNvGrpSpPr/>
          <p:nvPr/>
        </p:nvGrpSpPr>
        <p:grpSpPr>
          <a:xfrm>
            <a:off x="6987836" y="2939402"/>
            <a:ext cx="2303978" cy="915493"/>
            <a:chOff x="1100219" y="4738991"/>
            <a:chExt cx="1173435" cy="466268"/>
          </a:xfrm>
        </p:grpSpPr>
        <p:grpSp>
          <p:nvGrpSpPr>
            <p:cNvPr id="41" name="Group 40"/>
            <p:cNvGrpSpPr/>
            <p:nvPr/>
          </p:nvGrpSpPr>
          <p:grpSpPr>
            <a:xfrm>
              <a:off x="1100219" y="4738991"/>
              <a:ext cx="486541" cy="466268"/>
              <a:chOff x="5372858" y="2980417"/>
              <a:chExt cx="486541" cy="466268"/>
            </a:xfrm>
          </p:grpSpPr>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858" y="2980417"/>
                <a:ext cx="486541" cy="466268"/>
              </a:xfrm>
              <a:prstGeom prst="rect">
                <a:avLst/>
              </a:prstGeom>
            </p:spPr>
          </p:pic>
          <p:sp>
            <p:nvSpPr>
              <p:cNvPr id="44" name="Rectangle 43"/>
              <p:cNvSpPr/>
              <p:nvPr/>
            </p:nvSpPr>
            <p:spPr>
              <a:xfrm>
                <a:off x="5500532" y="3085999"/>
                <a:ext cx="232028" cy="360532"/>
              </a:xfrm>
              <a:prstGeom prst="rect">
                <a:avLst/>
              </a:prstGeom>
            </p:spPr>
            <p:txBody>
              <a:bodyPr wrap="none">
                <a:spAutoFit/>
              </a:bodyPr>
              <a:lstStyle/>
              <a:p>
                <a:r>
                  <a:rPr lang="en-US" sz="4000" dirty="0">
                    <a:solidFill>
                      <a:srgbClr val="0078D7"/>
                    </a:solidFill>
                    <a:latin typeface="Segoe UI Semilight" charset="0"/>
                    <a:ea typeface="Segoe UI Semilight" charset="0"/>
                    <a:cs typeface="Segoe UI Semilight" charset="0"/>
                  </a:rPr>
                  <a:t>9</a:t>
                </a:r>
              </a:p>
            </p:txBody>
          </p:sp>
        </p:grpSp>
        <p:sp>
          <p:nvSpPr>
            <p:cNvPr id="42" name="Rectangle 41"/>
            <p:cNvSpPr/>
            <p:nvPr/>
          </p:nvSpPr>
          <p:spPr>
            <a:xfrm>
              <a:off x="1595342" y="4849239"/>
              <a:ext cx="678312" cy="266480"/>
            </a:xfrm>
            <a:prstGeom prst="rect">
              <a:avLst/>
            </a:prstGeom>
          </p:spPr>
          <p:txBody>
            <a:bodyPr wrap="square">
              <a:spAutoFit/>
            </a:bodyPr>
            <a:lstStyle/>
            <a:p>
              <a:r>
                <a:rPr lang="en-US" sz="1400" dirty="0">
                  <a:solidFill>
                    <a:srgbClr val="505050"/>
                  </a:solidFill>
                  <a:latin typeface="Segoe UI Semilight" charset="0"/>
                  <a:ea typeface="Segoe UI Semilight" charset="0"/>
                  <a:cs typeface="Segoe UI Semilight" charset="0"/>
                </a:rPr>
                <a:t>Months payback</a:t>
              </a:r>
            </a:p>
          </p:txBody>
        </p:sp>
      </p:grpSp>
    </p:spTree>
    <p:extLst>
      <p:ext uri="{BB962C8B-B14F-4D97-AF65-F5344CB8AC3E}">
        <p14:creationId xmlns:p14="http://schemas.microsoft.com/office/powerpoint/2010/main" val="115207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Surface Hub users say…</a:t>
            </a: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rgbClr val="73737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
        <p:nvSpPr>
          <p:cNvPr id="38" name="Virtulization based security"/>
          <p:cNvSpPr/>
          <p:nvPr/>
        </p:nvSpPr>
        <p:spPr bwMode="auto">
          <a:xfrm>
            <a:off x="3021551" y="2556110"/>
            <a:ext cx="6198842" cy="11197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ctr" defTabSz="914367">
              <a:spcBef>
                <a:spcPts val="600"/>
              </a:spcBef>
              <a:defRPr/>
            </a:pPr>
            <a:r>
              <a:rPr lang="en-US" sz="1400" dirty="0">
                <a:solidFill>
                  <a:srgbClr val="505050"/>
                </a:solidFill>
                <a:latin typeface="Segoe UI Semilight" charset="0"/>
                <a:ea typeface="Segoe UI Semilight" charset="0"/>
                <a:cs typeface="Segoe UI Semilight" charset="0"/>
              </a:rPr>
              <a:t>“We had a client meeting to propose a project. Instead of using the whiteboard, we used the Surface Hub, and it was incredibly successful.“</a:t>
            </a:r>
          </a:p>
          <a:p>
            <a:pPr algn="ctr" defTabSz="914367">
              <a:spcBef>
                <a:spcPts val="600"/>
              </a:spcBef>
              <a:defRPr/>
            </a:pPr>
            <a:r>
              <a:rPr lang="en-US" sz="1400" dirty="0">
                <a:solidFill>
                  <a:srgbClr val="0078D7"/>
                </a:solidFill>
                <a:latin typeface="Segoe UI Semilight" charset="0"/>
                <a:ea typeface="Segoe UI Semilight" charset="0"/>
                <a:cs typeface="Segoe UI Semilight" charset="0"/>
              </a:rPr>
              <a:t>Director of Design and Construction,</a:t>
            </a:r>
            <a:br>
              <a:rPr lang="en-US" sz="1400" dirty="0">
                <a:solidFill>
                  <a:srgbClr val="0078D7"/>
                </a:solidFill>
                <a:latin typeface="Segoe UI Semilight" charset="0"/>
                <a:ea typeface="Segoe UI Semilight" charset="0"/>
                <a:cs typeface="Segoe UI Semilight" charset="0"/>
              </a:rPr>
            </a:br>
            <a:r>
              <a:rPr lang="en-US" sz="1400" dirty="0">
                <a:solidFill>
                  <a:srgbClr val="0078D7"/>
                </a:solidFill>
                <a:latin typeface="Segoe UI Semilight" charset="0"/>
                <a:ea typeface="Segoe UI Semilight" charset="0"/>
                <a:cs typeface="Segoe UI Semilight" charset="0"/>
              </a:rPr>
              <a:t>Architecture Firm</a:t>
            </a:r>
          </a:p>
        </p:txBody>
      </p:sp>
      <p:sp>
        <p:nvSpPr>
          <p:cNvPr id="39" name="Virtulization based security"/>
          <p:cNvSpPr/>
          <p:nvPr/>
        </p:nvSpPr>
        <p:spPr bwMode="auto">
          <a:xfrm>
            <a:off x="2940284" y="3983353"/>
            <a:ext cx="6361376" cy="11197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algn="ctr" defTabSz="914367">
              <a:spcBef>
                <a:spcPts val="600"/>
              </a:spcBef>
              <a:defRPr/>
            </a:pPr>
            <a:r>
              <a:rPr lang="en-US" sz="1400" dirty="0">
                <a:solidFill>
                  <a:srgbClr val="505050"/>
                </a:solidFill>
                <a:latin typeface="Segoe UI Semilight" charset="0"/>
                <a:ea typeface="Segoe UI Semilight" charset="0"/>
                <a:cs typeface="Segoe UI Semilight" charset="0"/>
              </a:rPr>
              <a:t>“Emailing the OneNote files after a meeting saved time </a:t>
            </a:r>
            <a:br>
              <a:rPr lang="en-US" sz="1400" dirty="0">
                <a:solidFill>
                  <a:srgbClr val="505050"/>
                </a:solidFill>
                <a:latin typeface="Segoe UI Semilight" charset="0"/>
                <a:ea typeface="Segoe UI Semilight" charset="0"/>
                <a:cs typeface="Segoe UI Semilight" charset="0"/>
              </a:rPr>
            </a:br>
            <a:r>
              <a:rPr lang="en-US" sz="1400" dirty="0">
                <a:solidFill>
                  <a:srgbClr val="505050"/>
                </a:solidFill>
                <a:latin typeface="Segoe UI Semilight" charset="0"/>
                <a:ea typeface="Segoe UI Semilight" charset="0"/>
                <a:cs typeface="Segoe UI Semilight" charset="0"/>
              </a:rPr>
              <a:t>on every meeting that uses the Surface Hub.“</a:t>
            </a:r>
          </a:p>
          <a:p>
            <a:pPr algn="ctr" defTabSz="914367">
              <a:spcBef>
                <a:spcPts val="600"/>
              </a:spcBef>
              <a:defRPr/>
            </a:pPr>
            <a:r>
              <a:rPr lang="en-US" sz="1400" dirty="0">
                <a:solidFill>
                  <a:srgbClr val="0078D7"/>
                </a:solidFill>
                <a:latin typeface="Segoe UI Semilight" charset="0"/>
                <a:ea typeface="Segoe UI Semilight" charset="0"/>
                <a:cs typeface="Segoe UI Semilight" charset="0"/>
              </a:rPr>
              <a:t>COO,</a:t>
            </a:r>
            <a:br>
              <a:rPr lang="en-US" sz="1400" dirty="0">
                <a:solidFill>
                  <a:srgbClr val="0078D7"/>
                </a:solidFill>
                <a:latin typeface="Segoe UI Semilight" charset="0"/>
                <a:ea typeface="Segoe UI Semilight" charset="0"/>
                <a:cs typeface="Segoe UI Semilight" charset="0"/>
              </a:rPr>
            </a:br>
            <a:r>
              <a:rPr lang="en-US" sz="1400" dirty="0">
                <a:solidFill>
                  <a:srgbClr val="0078D7"/>
                </a:solidFill>
                <a:latin typeface="Segoe UI Semilight" charset="0"/>
                <a:ea typeface="Segoe UI Semilight" charset="0"/>
                <a:cs typeface="Segoe UI Semilight" charset="0"/>
              </a:rPr>
              <a:t>US law firm</a:t>
            </a:r>
          </a:p>
        </p:txBody>
      </p:sp>
    </p:spTree>
    <p:extLst>
      <p:ext uri="{BB962C8B-B14F-4D97-AF65-F5344CB8AC3E}">
        <p14:creationId xmlns:p14="http://schemas.microsoft.com/office/powerpoint/2010/main" val="10618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Surface Hub productivity</a:t>
            </a:r>
          </a:p>
        </p:txBody>
      </p:sp>
      <p:sp>
        <p:nvSpPr>
          <p:cNvPr id="17" name="Rectangle 16"/>
          <p:cNvSpPr/>
          <p:nvPr/>
        </p:nvSpPr>
        <p:spPr>
          <a:xfrm>
            <a:off x="3914858" y="6419008"/>
            <a:ext cx="4362284" cy="338554"/>
          </a:xfrm>
          <a:prstGeom prst="rect">
            <a:avLst/>
          </a:prstGeom>
        </p:spPr>
        <p:txBody>
          <a:bodyPr wrap="square">
            <a:spAutoFit/>
          </a:bodyPr>
          <a:lstStyle/>
          <a:p>
            <a:pPr algn="ctr"/>
            <a:r>
              <a:rPr lang="en-GB" sz="800" dirty="0">
                <a:solidFill>
                  <a:srgbClr val="737373"/>
                </a:solidFill>
                <a:latin typeface="Segoe UI Semilight" charset="0"/>
                <a:ea typeface="Segoe UI Semilight" charset="0"/>
                <a:cs typeface="Segoe UI Semilight" charset="0"/>
              </a:rPr>
              <a:t>Forrester Research, Microsoft Surface Pro 3 Delivers Reduced Device Costs And Improved Revenue, June 2015. Statistics based on using a Surface Pro 3 device.</a:t>
            </a:r>
          </a:p>
        </p:txBody>
      </p:sp>
      <p:sp>
        <p:nvSpPr>
          <p:cNvPr id="22" name="Rectangle 21"/>
          <p:cNvSpPr/>
          <p:nvPr/>
        </p:nvSpPr>
        <p:spPr>
          <a:xfrm>
            <a:off x="3306159" y="2546732"/>
            <a:ext cx="1151277" cy="584775"/>
          </a:xfrm>
          <a:prstGeom prst="rect">
            <a:avLst/>
          </a:prstGeom>
        </p:spPr>
        <p:txBody>
          <a:bodyPr wrap="none">
            <a:spAutoFit/>
          </a:bodyPr>
          <a:lstStyle/>
          <a:p>
            <a:r>
              <a:rPr lang="en-US" sz="3200" dirty="0">
                <a:solidFill>
                  <a:srgbClr val="0078D7"/>
                </a:solidFill>
                <a:latin typeface="Segoe UI Semilight" charset="0"/>
                <a:ea typeface="Segoe UI Semilight" charset="0"/>
                <a:cs typeface="Segoe UI Semilight" charset="0"/>
              </a:rPr>
              <a:t>15-23</a:t>
            </a:r>
          </a:p>
        </p:txBody>
      </p:sp>
      <p:sp>
        <p:nvSpPr>
          <p:cNvPr id="23" name="Virtulization based security"/>
          <p:cNvSpPr/>
          <p:nvPr/>
        </p:nvSpPr>
        <p:spPr bwMode="auto">
          <a:xfrm>
            <a:off x="3337963" y="2953540"/>
            <a:ext cx="2405005" cy="6118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spcBef>
                <a:spcPts val="600"/>
              </a:spcBef>
              <a:defRPr/>
            </a:pPr>
            <a:r>
              <a:rPr lang="en-US" sz="1400" spc="-20" dirty="0">
                <a:solidFill>
                  <a:srgbClr val="505050"/>
                </a:solidFill>
                <a:latin typeface="Segoe UI Semilight" charset="0"/>
                <a:ea typeface="Segoe UI Semilight" charset="0"/>
                <a:cs typeface="Segoe UI Semilight" charset="0"/>
              </a:rPr>
              <a:t>Minutes saved on pre </a:t>
            </a:r>
            <a:br>
              <a:rPr lang="en-US" sz="1400" spc="-20" dirty="0">
                <a:solidFill>
                  <a:srgbClr val="505050"/>
                </a:solidFill>
                <a:latin typeface="Segoe UI Semilight" charset="0"/>
                <a:ea typeface="Segoe UI Semilight" charset="0"/>
                <a:cs typeface="Segoe UI Semilight" charset="0"/>
              </a:rPr>
            </a:br>
            <a:r>
              <a:rPr lang="en-US" sz="1400" spc="-20" dirty="0">
                <a:solidFill>
                  <a:srgbClr val="505050"/>
                </a:solidFill>
                <a:latin typeface="Segoe UI Semilight" charset="0"/>
                <a:ea typeface="Segoe UI Semilight" charset="0"/>
                <a:cs typeface="Segoe UI Semilight" charset="0"/>
              </a:rPr>
              <a:t>and post meeting tasks</a:t>
            </a:r>
          </a:p>
        </p:txBody>
      </p:sp>
      <p:sp>
        <p:nvSpPr>
          <p:cNvPr id="28" name="Rectangle 27"/>
          <p:cNvSpPr/>
          <p:nvPr/>
        </p:nvSpPr>
        <p:spPr>
          <a:xfrm>
            <a:off x="7849861" y="2533460"/>
            <a:ext cx="779381" cy="584775"/>
          </a:xfrm>
          <a:prstGeom prst="rect">
            <a:avLst/>
          </a:prstGeom>
        </p:spPr>
        <p:txBody>
          <a:bodyPr wrap="none">
            <a:spAutoFit/>
          </a:bodyPr>
          <a:lstStyle/>
          <a:p>
            <a:r>
              <a:rPr lang="en-US" sz="2400" dirty="0">
                <a:solidFill>
                  <a:srgbClr val="0078D7"/>
                </a:solidFill>
                <a:latin typeface="Segoe UI Semilight" charset="0"/>
                <a:ea typeface="Segoe UI Semilight" charset="0"/>
                <a:cs typeface="Segoe UI Semilight" charset="0"/>
              </a:rPr>
              <a:t>$</a:t>
            </a:r>
            <a:r>
              <a:rPr lang="en-US" sz="3200" dirty="0">
                <a:solidFill>
                  <a:srgbClr val="0078D7"/>
                </a:solidFill>
                <a:latin typeface="Segoe UI Semilight" charset="0"/>
                <a:ea typeface="Segoe UI Semilight" charset="0"/>
                <a:cs typeface="Segoe UI Semilight" charset="0"/>
              </a:rPr>
              <a:t>25</a:t>
            </a:r>
          </a:p>
        </p:txBody>
      </p:sp>
      <p:sp>
        <p:nvSpPr>
          <p:cNvPr id="29" name="Virtulization based security"/>
          <p:cNvSpPr/>
          <p:nvPr/>
        </p:nvSpPr>
        <p:spPr bwMode="auto">
          <a:xfrm>
            <a:off x="7881665" y="2940268"/>
            <a:ext cx="2405005" cy="6118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spcBef>
                <a:spcPts val="600"/>
              </a:spcBef>
              <a:defRPr/>
            </a:pPr>
            <a:r>
              <a:rPr lang="en-US" sz="1400" spc="-20" dirty="0">
                <a:solidFill>
                  <a:srgbClr val="505050"/>
                </a:solidFill>
                <a:latin typeface="Segoe UI Semilight" charset="0"/>
                <a:ea typeface="Segoe UI Semilight" charset="0"/>
                <a:cs typeface="Segoe UI Semilight" charset="0"/>
              </a:rPr>
              <a:t>In printing costs </a:t>
            </a:r>
            <a:br>
              <a:rPr lang="en-US" sz="1400" spc="-20" dirty="0">
                <a:solidFill>
                  <a:srgbClr val="505050"/>
                </a:solidFill>
                <a:latin typeface="Segoe UI Semilight" charset="0"/>
                <a:ea typeface="Segoe UI Semilight" charset="0"/>
                <a:cs typeface="Segoe UI Semilight" charset="0"/>
              </a:rPr>
            </a:br>
            <a:r>
              <a:rPr lang="en-US" sz="1400" spc="-20" dirty="0">
                <a:solidFill>
                  <a:srgbClr val="505050"/>
                </a:solidFill>
                <a:latin typeface="Segoe UI Semilight" charset="0"/>
                <a:ea typeface="Segoe UI Semilight" charset="0"/>
                <a:cs typeface="Segoe UI Semilight" charset="0"/>
              </a:rPr>
              <a:t>saved per meeting</a:t>
            </a:r>
          </a:p>
        </p:txBody>
      </p:sp>
      <p:sp>
        <p:nvSpPr>
          <p:cNvPr id="43" name="Virtulization based security"/>
          <p:cNvSpPr/>
          <p:nvPr/>
        </p:nvSpPr>
        <p:spPr bwMode="auto">
          <a:xfrm>
            <a:off x="5226994" y="4456183"/>
            <a:ext cx="2754003" cy="6118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t" anchorCtr="0" forceAA="0" compatLnSpc="1">
            <a:prstTxWarp prst="textNoShape">
              <a:avLst/>
            </a:prstTxWarp>
            <a:spAutoFit/>
          </a:bodyPr>
          <a:lstStyle/>
          <a:p>
            <a:pPr defTabSz="914367">
              <a:spcBef>
                <a:spcPts val="600"/>
              </a:spcBef>
              <a:defRPr/>
            </a:pPr>
            <a:r>
              <a:rPr lang="en-US" sz="1400" spc="-20" dirty="0">
                <a:solidFill>
                  <a:srgbClr val="505050"/>
                </a:solidFill>
                <a:latin typeface="Segoe UI Semilight" charset="0"/>
                <a:ea typeface="Segoe UI Semilight" charset="0"/>
                <a:cs typeface="Segoe UI Semilight" charset="0"/>
              </a:rPr>
              <a:t>Increase in sales from client meetings leveraging Surface Hub</a:t>
            </a:r>
          </a:p>
        </p:txBody>
      </p:sp>
      <p:sp>
        <p:nvSpPr>
          <p:cNvPr id="44" name="Rectangle 43"/>
          <p:cNvSpPr/>
          <p:nvPr/>
        </p:nvSpPr>
        <p:spPr>
          <a:xfrm>
            <a:off x="5242899" y="4049375"/>
            <a:ext cx="864339" cy="584775"/>
          </a:xfrm>
          <a:prstGeom prst="rect">
            <a:avLst/>
          </a:prstGeom>
        </p:spPr>
        <p:txBody>
          <a:bodyPr wrap="none">
            <a:spAutoFit/>
          </a:bodyPr>
          <a:lstStyle/>
          <a:p>
            <a:r>
              <a:rPr lang="en-US" sz="3200" dirty="0">
                <a:solidFill>
                  <a:srgbClr val="0078D7"/>
                </a:solidFill>
                <a:latin typeface="Segoe UI Semilight" charset="0"/>
                <a:ea typeface="Segoe UI Semilight" charset="0"/>
                <a:cs typeface="Segoe UI Semilight" charset="0"/>
              </a:rPr>
              <a:t>20</a:t>
            </a:r>
            <a:r>
              <a:rPr lang="en-US" sz="2400" dirty="0">
                <a:solidFill>
                  <a:srgbClr val="0078D7"/>
                </a:solidFill>
                <a:latin typeface="Segoe UI Semilight" charset="0"/>
                <a:ea typeface="Segoe UI Semilight" charset="0"/>
                <a:cs typeface="Segoe UI Semilight" charset="0"/>
              </a:rPr>
              <a: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861" y="4277260"/>
            <a:ext cx="944924" cy="58495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6743" y="2757128"/>
            <a:ext cx="677381" cy="67738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3246" y="2764345"/>
            <a:ext cx="943423" cy="662946"/>
          </a:xfrm>
          <a:prstGeom prst="rect">
            <a:avLst/>
          </a:prstGeom>
        </p:spPr>
      </p:pic>
    </p:spTree>
    <p:extLst>
      <p:ext uri="{BB962C8B-B14F-4D97-AF65-F5344CB8AC3E}">
        <p14:creationId xmlns:p14="http://schemas.microsoft.com/office/powerpoint/2010/main" val="2719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8799" y="1390755"/>
            <a:ext cx="3880800" cy="535531"/>
          </a:xfrm>
        </p:spPr>
        <p:txBody>
          <a:bodyPr>
            <a:spAutoFit/>
          </a:bodyPr>
          <a:lstStyle/>
          <a:p>
            <a:r>
              <a:rPr lang="en-US" dirty="0"/>
              <a:t>Next Steps</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94279470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009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7331242" cy="6858000"/>
          </a:xfrm>
          <a:prstGeom prst="rect">
            <a:avLst/>
          </a:prstGeom>
        </p:spPr>
      </p:pic>
      <p:sp>
        <p:nvSpPr>
          <p:cNvPr id="2" name="Title 1"/>
          <p:cNvSpPr>
            <a:spLocks noGrp="1"/>
          </p:cNvSpPr>
          <p:nvPr>
            <p:ph type="title"/>
          </p:nvPr>
        </p:nvSpPr>
        <p:spPr>
          <a:xfrm>
            <a:off x="7773039" y="1446469"/>
            <a:ext cx="3890982" cy="985232"/>
          </a:xfrm>
        </p:spPr>
        <p:txBody>
          <a:bodyPr/>
          <a:lstStyle/>
          <a:p>
            <a:r>
              <a:rPr lang="en-GB" dirty="0"/>
              <a:t>Digital transformation in government</a:t>
            </a:r>
          </a:p>
        </p:txBody>
      </p:sp>
      <p:sp>
        <p:nvSpPr>
          <p:cNvPr id="5" name="Text Placeholder 4"/>
          <p:cNvSpPr>
            <a:spLocks noGrp="1"/>
          </p:cNvSpPr>
          <p:nvPr>
            <p:ph type="body" sz="quarter" idx="10"/>
          </p:nvPr>
        </p:nvSpPr>
        <p:spPr>
          <a:xfrm>
            <a:off x="7773037" y="2668241"/>
            <a:ext cx="3456437" cy="3216265"/>
          </a:xfrm>
        </p:spPr>
        <p:txBody>
          <a:bodyPr/>
          <a:lstStyle/>
          <a:p>
            <a:pPr>
              <a:spcAft>
                <a:spcPts val="1800"/>
              </a:spcAft>
            </a:pPr>
            <a:r>
              <a:rPr lang="en-GB" dirty="0">
                <a:latin typeface="Segoe UI Semilight" charset="0"/>
                <a:ea typeface="Segoe UI Semilight" charset="0"/>
                <a:cs typeface="Segoe UI Semilight" charset="0"/>
              </a:rPr>
              <a:t>Government are currently unable to reap those rewards because of security concerns – well founded because;</a:t>
            </a:r>
          </a:p>
          <a:p>
            <a:pPr marL="177750" indent="-177750">
              <a:spcAft>
                <a:spcPts val="1200"/>
              </a:spcAft>
              <a:buFont typeface="Arial" charset="0"/>
              <a:buChar char="•"/>
            </a:pPr>
            <a:r>
              <a:rPr lang="en-GB" dirty="0">
                <a:latin typeface="Segoe UI Semilight" charset="0"/>
                <a:ea typeface="Segoe UI Semilight" charset="0"/>
                <a:cs typeface="Segoe UI Semilight" charset="0"/>
              </a:rPr>
              <a:t>By 2020 there will be 30b devices with unique IP addresses connected to the Internet </a:t>
            </a:r>
          </a:p>
          <a:p>
            <a:pPr marL="177750" indent="-177750">
              <a:spcAft>
                <a:spcPts val="1200"/>
              </a:spcAft>
              <a:buFont typeface="Arial" charset="0"/>
              <a:buChar char="•"/>
            </a:pPr>
            <a:r>
              <a:rPr lang="en-GB" dirty="0">
                <a:latin typeface="Segoe UI Semilight" charset="0"/>
                <a:ea typeface="Segoe UI Semilight" charset="0"/>
                <a:cs typeface="Segoe UI Semilight" charset="0"/>
              </a:rPr>
              <a:t>and 10b mobile connected devices </a:t>
            </a:r>
          </a:p>
          <a:p>
            <a:pPr marL="177750" indent="-177750">
              <a:spcAft>
                <a:spcPts val="1200"/>
              </a:spcAft>
              <a:buFont typeface="Arial" charset="0"/>
              <a:buChar char="•"/>
            </a:pPr>
            <a:r>
              <a:rPr lang="en-GB" dirty="0">
                <a:latin typeface="Segoe UI Semilight" charset="0"/>
                <a:ea typeface="Segoe UI Semilight" charset="0"/>
                <a:cs typeface="Segoe UI Semilight" charset="0"/>
              </a:rPr>
              <a:t>The average global cost of a single data breach is $4m </a:t>
            </a:r>
          </a:p>
          <a:p>
            <a:pPr marL="177750" indent="-177750">
              <a:spcAft>
                <a:spcPts val="1200"/>
              </a:spcAft>
              <a:buFont typeface="Arial" charset="0"/>
              <a:buChar char="•"/>
            </a:pPr>
            <a:r>
              <a:rPr lang="en-GB" dirty="0">
                <a:latin typeface="Segoe UI Semilight" charset="0"/>
                <a:ea typeface="Segoe UI Semilight" charset="0"/>
                <a:cs typeface="Segoe UI Semilight" charset="0"/>
              </a:rPr>
              <a:t>Ransomware is evolving</a:t>
            </a:r>
          </a:p>
          <a:p>
            <a:pPr marL="177750" indent="-177750">
              <a:spcAft>
                <a:spcPts val="1200"/>
              </a:spcAft>
              <a:buFont typeface="Arial" charset="0"/>
              <a:buChar char="•"/>
            </a:pPr>
            <a:r>
              <a:rPr lang="en-GB" dirty="0">
                <a:latin typeface="Segoe UI Semilight" charset="0"/>
                <a:ea typeface="Segoe UI Semilight" charset="0"/>
                <a:cs typeface="Segoe UI Semilight" charset="0"/>
              </a:rPr>
              <a:t>Compliance complexity is increasing</a:t>
            </a:r>
          </a:p>
        </p:txBody>
      </p:sp>
    </p:spTree>
    <p:extLst>
      <p:ext uri="{BB962C8B-B14F-4D97-AF65-F5344CB8AC3E}">
        <p14:creationId xmlns:p14="http://schemas.microsoft.com/office/powerpoint/2010/main" val="766347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39486" y="1397000"/>
            <a:ext cx="11713029" cy="535531"/>
          </a:xfrm>
        </p:spPr>
        <p:txBody>
          <a:bodyPr>
            <a:spAutoFit/>
          </a:bodyPr>
          <a:lstStyle/>
          <a:p>
            <a:pPr algn="ctr"/>
            <a:r>
              <a:rPr lang="en-US" sz="3200" dirty="0">
                <a:latin typeface="Segoe UI Light" charset="0"/>
                <a:ea typeface="Segoe UI Light" charset="0"/>
                <a:cs typeface="Segoe UI Light" charset="0"/>
              </a:rPr>
              <a:t>Windows 10: the most secure Windows ever</a:t>
            </a:r>
          </a:p>
        </p:txBody>
      </p:sp>
      <p:sp>
        <p:nvSpPr>
          <p:cNvPr id="50" name="Text Placeholder 32"/>
          <p:cNvSpPr txBox="1">
            <a:spLocks/>
          </p:cNvSpPr>
          <p:nvPr/>
        </p:nvSpPr>
        <p:spPr>
          <a:xfrm>
            <a:off x="1968137" y="2164707"/>
            <a:ext cx="8255726" cy="286232"/>
          </a:xfrm>
          <a:prstGeom prst="rect">
            <a:avLst/>
          </a:prstGeom>
        </p:spPr>
        <p:txBody>
          <a:bodyPr vert="horz" wrap="square" lIns="91440" tIns="45720" rIns="91440" bIns="45720" numCol="1" rtlCol="0">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Semibold" charset="0"/>
                <a:ea typeface="Segoe UI Semibold" charset="0"/>
                <a:cs typeface="Segoe UI Semibold"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GB" sz="1400" b="1" i="0" u="none" strike="noStrike" kern="1200" cap="none" spc="0" normalizeH="0" baseline="0" noProof="0" dirty="0">
                <a:ln>
                  <a:noFill/>
                </a:ln>
                <a:solidFill>
                  <a:srgbClr val="505050"/>
                </a:solidFill>
                <a:effectLst/>
                <a:uLnTx/>
                <a:uFillTx/>
                <a:latin typeface="Segoe UI Semibold" charset="0"/>
                <a:cs typeface="Segoe UI Semibold" charset="0"/>
              </a:rPr>
              <a:t>PROTECT, DETECT, and RESPOND</a:t>
            </a:r>
          </a:p>
        </p:txBody>
      </p:sp>
      <p:cxnSp>
        <p:nvCxnSpPr>
          <p:cNvPr id="56" name="Straight Arrow Connector 55"/>
          <p:cNvCxnSpPr/>
          <p:nvPr/>
        </p:nvCxnSpPr>
        <p:spPr>
          <a:xfrm>
            <a:off x="9465870" y="5372848"/>
            <a:ext cx="2395771" cy="0"/>
          </a:xfrm>
          <a:prstGeom prst="straightConnector1">
            <a:avLst/>
          </a:prstGeom>
          <a:noFill/>
          <a:ln w="38100" cap="flat" cmpd="sng" algn="ctr">
            <a:solidFill>
              <a:schemeClr val="tx2"/>
            </a:solidFill>
            <a:prstDash val="solid"/>
            <a:headEnd type="none"/>
            <a:tailEnd type="triangle"/>
          </a:ln>
          <a:effectLst/>
        </p:spPr>
      </p:cxnSp>
      <p:sp>
        <p:nvSpPr>
          <p:cNvPr id="57" name="TextBox 56"/>
          <p:cNvSpPr txBox="1"/>
          <p:nvPr/>
        </p:nvSpPr>
        <p:spPr>
          <a:xfrm>
            <a:off x="9486035" y="5514932"/>
            <a:ext cx="2375606"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rgbClr val="0078D7"/>
                </a:solidFill>
                <a:effectLst/>
                <a:uLnTx/>
                <a:uFillTx/>
                <a:latin typeface="Calibri Light" panose="020F0302020204030204"/>
                <a:ea typeface="Segoe UI" pitchFamily="34" charset="0"/>
                <a:cs typeface="Segoe UI Semibold" panose="020B0702040204020203" pitchFamily="34" charset="0"/>
              </a:rPr>
              <a:t>Post-breach</a:t>
            </a:r>
          </a:p>
        </p:txBody>
      </p:sp>
      <p:sp>
        <p:nvSpPr>
          <p:cNvPr id="59" name="TextBox 58"/>
          <p:cNvSpPr txBox="1"/>
          <p:nvPr/>
        </p:nvSpPr>
        <p:spPr>
          <a:xfrm>
            <a:off x="587829" y="5514932"/>
            <a:ext cx="8538202"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rgbClr val="737373"/>
                </a:solidFill>
                <a:effectLst/>
                <a:uLnTx/>
                <a:uFillTx/>
                <a:latin typeface="Calibri Light" panose="020F0302020204030204"/>
                <a:ea typeface="Segoe UI" pitchFamily="34" charset="0"/>
                <a:cs typeface="Segoe UI Semibold" panose="020B0702040204020203" pitchFamily="34" charset="0"/>
              </a:rPr>
              <a:t>Pre-breach</a:t>
            </a:r>
          </a:p>
        </p:txBody>
      </p:sp>
      <p:cxnSp>
        <p:nvCxnSpPr>
          <p:cNvPr id="66" name="Straight Arrow Connector 65"/>
          <p:cNvCxnSpPr/>
          <p:nvPr/>
        </p:nvCxnSpPr>
        <p:spPr>
          <a:xfrm>
            <a:off x="587829" y="5372848"/>
            <a:ext cx="8538201" cy="0"/>
          </a:xfrm>
          <a:prstGeom prst="straightConnector1">
            <a:avLst/>
          </a:prstGeom>
          <a:noFill/>
          <a:ln w="38100" cap="flat" cmpd="sng" algn="ctr">
            <a:solidFill>
              <a:schemeClr val="bg2"/>
            </a:solidFill>
            <a:prstDash val="solid"/>
            <a:headEnd type="none"/>
            <a:tailEnd type="triangle"/>
          </a:ln>
          <a:effectLst/>
        </p:spPr>
      </p:cxnSp>
      <p:sp>
        <p:nvSpPr>
          <p:cNvPr id="67" name="TextBox 66"/>
          <p:cNvSpPr txBox="1"/>
          <p:nvPr/>
        </p:nvSpPr>
        <p:spPr>
          <a:xfrm>
            <a:off x="9310595" y="4132703"/>
            <a:ext cx="2706320" cy="615422"/>
          </a:xfrm>
          <a:prstGeom prst="rect">
            <a:avLst/>
          </a:prstGeom>
        </p:spPr>
        <p:txBody>
          <a:bodyPr vert="horz" wrap="square" lIns="91375" tIns="91375" rIns="91375" bIns="91375" rtlCol="0" anchor="ctr">
            <a:spAutoFit/>
          </a:bodyPr>
          <a:lstStyle/>
          <a:p>
            <a:pPr marL="0" marR="0" lvl="0" indent="0" algn="ctr" defTabSz="89531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Detect, investigate, and respond to breaches</a:t>
            </a:r>
          </a:p>
        </p:txBody>
      </p:sp>
      <p:sp>
        <p:nvSpPr>
          <p:cNvPr id="69" name="TextBox 68"/>
          <p:cNvSpPr txBox="1"/>
          <p:nvPr/>
        </p:nvSpPr>
        <p:spPr>
          <a:xfrm>
            <a:off x="632312" y="4161617"/>
            <a:ext cx="1553540"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charset="0"/>
                <a:ea typeface="Segoe UI" charset="0"/>
                <a:cs typeface="Segoe UI" charset="0"/>
              </a:rPr>
              <a:t>Secure your identities</a:t>
            </a:r>
          </a:p>
        </p:txBody>
      </p:sp>
      <p:sp>
        <p:nvSpPr>
          <p:cNvPr id="72" name="TextBox 71"/>
          <p:cNvSpPr txBox="1"/>
          <p:nvPr/>
        </p:nvSpPr>
        <p:spPr>
          <a:xfrm>
            <a:off x="4663715" y="4161617"/>
            <a:ext cx="1856481"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Enhance threat resistance</a:t>
            </a:r>
          </a:p>
        </p:txBody>
      </p:sp>
      <p:sp>
        <p:nvSpPr>
          <p:cNvPr id="73" name="TextBox 72"/>
          <p:cNvSpPr txBox="1"/>
          <p:nvPr/>
        </p:nvSpPr>
        <p:spPr>
          <a:xfrm>
            <a:off x="6873167" y="4161617"/>
            <a:ext cx="2252863" cy="843177"/>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Secure your devices </a:t>
            </a:r>
            <a:b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br>
            <a: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and connections</a:t>
            </a:r>
          </a:p>
          <a:p>
            <a:pPr marL="0" marR="0" lvl="0" indent="0" algn="ctr" defTabSz="931575" rtl="0" eaLnBrk="1" fontAlgn="auto" latinLnBrk="0" hangingPunct="1">
              <a:lnSpc>
                <a:spcPct val="90000"/>
              </a:lnSpc>
              <a:spcBef>
                <a:spcPts val="0"/>
              </a:spcBef>
              <a:spcAft>
                <a:spcPts val="600"/>
              </a:spcAft>
              <a:buClrTx/>
              <a:buSzTx/>
              <a:buFontTx/>
              <a:buNone/>
              <a:tabLst/>
              <a:defRPr/>
            </a:pPr>
            <a:endPar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endParaRPr>
          </a:p>
        </p:txBody>
      </p:sp>
      <p:sp>
        <p:nvSpPr>
          <p:cNvPr id="75" name="TextBox 74"/>
          <p:cNvSpPr txBox="1"/>
          <p:nvPr/>
        </p:nvSpPr>
        <p:spPr>
          <a:xfrm>
            <a:off x="2818734" y="4161617"/>
            <a:ext cx="1396216" cy="572333"/>
          </a:xfrm>
          <a:prstGeom prst="rect">
            <a:avLst/>
          </a:prstGeom>
        </p:spPr>
        <p:txBody>
          <a:bodyPr vert="horz" wrap="square" lIns="91375" tIns="91375" rIns="91375" bIns="91375" rtlCol="0" anchor="t">
            <a:sp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Segoe UI" pitchFamily="34" charset="0"/>
                <a:cs typeface="Segoe UI Semibold" panose="020B0702040204020203" pitchFamily="34" charset="0"/>
              </a:rPr>
              <a:t>Protect enterprise data</a:t>
            </a: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041" y="3419358"/>
            <a:ext cx="643965" cy="482974"/>
          </a:xfrm>
          <a:prstGeom prst="rect">
            <a:avLst/>
          </a:prstGeom>
        </p:spPr>
      </p:pic>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55" y="3419358"/>
            <a:ext cx="461508" cy="482974"/>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2666" y="3419358"/>
            <a:ext cx="418577" cy="482974"/>
          </a:xfrm>
          <a:prstGeom prst="rect">
            <a:avLst/>
          </a:prstGeom>
        </p:spPr>
      </p:pic>
      <p:pic>
        <p:nvPicPr>
          <p:cNvPr id="81" name="Picture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949" y="3419358"/>
            <a:ext cx="311250" cy="482974"/>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8213" y="3419358"/>
            <a:ext cx="311250" cy="482974"/>
          </a:xfrm>
          <a:prstGeom prst="rect">
            <a:avLst/>
          </a:prstGeom>
        </p:spPr>
      </p:pic>
      <p:cxnSp>
        <p:nvCxnSpPr>
          <p:cNvPr id="18" name="Straight Arrow Connector 17"/>
          <p:cNvCxnSpPr/>
          <p:nvPr/>
        </p:nvCxnSpPr>
        <p:spPr>
          <a:xfrm>
            <a:off x="587829" y="6022554"/>
            <a:ext cx="11273812" cy="0"/>
          </a:xfrm>
          <a:prstGeom prst="straightConnector1">
            <a:avLst/>
          </a:prstGeom>
          <a:noFill/>
          <a:ln w="38100" cap="flat" cmpd="sng" algn="ctr">
            <a:solidFill>
              <a:schemeClr val="tx1"/>
            </a:solidFill>
            <a:prstDash val="solid"/>
            <a:headEnd type="none"/>
            <a:tailEnd type="triangle"/>
          </a:ln>
          <a:effectLst/>
        </p:spPr>
      </p:cxnSp>
      <p:sp>
        <p:nvSpPr>
          <p:cNvPr id="20" name="TextBox 19"/>
          <p:cNvSpPr txBox="1"/>
          <p:nvPr/>
        </p:nvSpPr>
        <p:spPr>
          <a:xfrm>
            <a:off x="587827" y="6202134"/>
            <a:ext cx="11273813" cy="256669"/>
          </a:xfrm>
          <a:prstGeom prst="rect">
            <a:avLst/>
          </a:prstGeom>
          <a:ln>
            <a:noFill/>
          </a:ln>
        </p:spPr>
        <p:txBody>
          <a:bodyPr vert="horz" wrap="none" lIns="91375" tIns="91375" rIns="91375" bIns="91375" rtlCol="0" anchor="ctr">
            <a:noAutofit/>
          </a:bodyPr>
          <a:lstStyle/>
          <a:p>
            <a:pPr lvl="0" algn="ctr" defTabSz="931575">
              <a:lnSpc>
                <a:spcPct val="90000"/>
              </a:lnSpc>
              <a:spcAft>
                <a:spcPts val="600"/>
              </a:spcAft>
              <a:defRPr/>
            </a:pPr>
            <a:r>
              <a:rPr lang="en-US" sz="1172" kern="0" dirty="0">
                <a:solidFill>
                  <a:srgbClr val="737373"/>
                </a:solidFill>
                <a:latin typeface="Calibri Light" panose="020F0302020204030204"/>
                <a:ea typeface="Segoe UI" pitchFamily="34" charset="0"/>
                <a:cs typeface="Segoe UI Semibold" panose="020B0702040204020203" pitchFamily="34" charset="0"/>
              </a:rPr>
              <a:t>Surface management mode</a:t>
            </a:r>
          </a:p>
        </p:txBody>
      </p:sp>
    </p:spTree>
    <p:extLst>
      <p:ext uri="{BB962C8B-B14F-4D97-AF65-F5344CB8AC3E}">
        <p14:creationId xmlns:p14="http://schemas.microsoft.com/office/powerpoint/2010/main" val="60460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52"/>
          <p:cNvSpPr/>
          <p:nvPr/>
        </p:nvSpPr>
        <p:spPr bwMode="auto">
          <a:xfrm>
            <a:off x="9571228" y="3559527"/>
            <a:ext cx="839134" cy="1028101"/>
          </a:xfrm>
          <a:custGeom>
            <a:avLst/>
            <a:gdLst>
              <a:gd name="connsiteX0" fmla="*/ 870933 w 870933"/>
              <a:gd name="connsiteY0" fmla="*/ 0 h 772070"/>
              <a:gd name="connsiteX1" fmla="*/ 870933 w 870933"/>
              <a:gd name="connsiteY1" fmla="*/ 772070 h 772070"/>
              <a:gd name="connsiteX2" fmla="*/ 841963 w 870933"/>
              <a:gd name="connsiteY2" fmla="*/ 772070 h 772070"/>
              <a:gd name="connsiteX3" fmla="*/ 841963 w 870933"/>
              <a:gd name="connsiteY3" fmla="*/ 661650 h 772070"/>
              <a:gd name="connsiteX4" fmla="*/ 0 w 870933"/>
              <a:gd name="connsiteY4" fmla="*/ 661650 h 772070"/>
              <a:gd name="connsiteX5" fmla="*/ 0 w 870933"/>
              <a:gd name="connsiteY5" fmla="*/ 605982 h 772070"/>
              <a:gd name="connsiteX6" fmla="*/ 130489 w 870933"/>
              <a:gd name="connsiteY6" fmla="*/ 535055 h 772070"/>
              <a:gd name="connsiteX7" fmla="*/ 810404 w 870933"/>
              <a:gd name="connsiteY7" fmla="*/ 54553 h 772070"/>
              <a:gd name="connsiteX0" fmla="*/ 870933 w 870933"/>
              <a:gd name="connsiteY0" fmla="*/ 0 h 772070"/>
              <a:gd name="connsiteX1" fmla="*/ 870933 w 870933"/>
              <a:gd name="connsiteY1" fmla="*/ 772070 h 772070"/>
              <a:gd name="connsiteX2" fmla="*/ 841963 w 870933"/>
              <a:gd name="connsiteY2" fmla="*/ 661650 h 772070"/>
              <a:gd name="connsiteX3" fmla="*/ 0 w 870933"/>
              <a:gd name="connsiteY3" fmla="*/ 661650 h 772070"/>
              <a:gd name="connsiteX4" fmla="*/ 0 w 870933"/>
              <a:gd name="connsiteY4" fmla="*/ 605982 h 772070"/>
              <a:gd name="connsiteX5" fmla="*/ 130489 w 870933"/>
              <a:gd name="connsiteY5" fmla="*/ 535055 h 772070"/>
              <a:gd name="connsiteX6" fmla="*/ 810404 w 870933"/>
              <a:gd name="connsiteY6" fmla="*/ 54553 h 772070"/>
              <a:gd name="connsiteX7" fmla="*/ 870933 w 870933"/>
              <a:gd name="connsiteY7" fmla="*/ 0 h 772070"/>
              <a:gd name="connsiteX0" fmla="*/ 870933 w 870933"/>
              <a:gd name="connsiteY0" fmla="*/ 0 h 661650"/>
              <a:gd name="connsiteX1" fmla="*/ 841963 w 870933"/>
              <a:gd name="connsiteY1" fmla="*/ 661650 h 661650"/>
              <a:gd name="connsiteX2" fmla="*/ 0 w 870933"/>
              <a:gd name="connsiteY2" fmla="*/ 661650 h 661650"/>
              <a:gd name="connsiteX3" fmla="*/ 0 w 870933"/>
              <a:gd name="connsiteY3" fmla="*/ 605982 h 661650"/>
              <a:gd name="connsiteX4" fmla="*/ 130489 w 870933"/>
              <a:gd name="connsiteY4" fmla="*/ 535055 h 661650"/>
              <a:gd name="connsiteX5" fmla="*/ 810404 w 870933"/>
              <a:gd name="connsiteY5" fmla="*/ 54553 h 661650"/>
              <a:gd name="connsiteX6" fmla="*/ 870933 w 870933"/>
              <a:gd name="connsiteY6" fmla="*/ 0 h 661650"/>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05982 h 666412"/>
              <a:gd name="connsiteX4" fmla="*/ 130489 w 877002"/>
              <a:gd name="connsiteY4" fmla="*/ 535055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30489 w 877002"/>
              <a:gd name="connsiteY4" fmla="*/ 535055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99591 w 877002"/>
              <a:gd name="connsiteY4" fmla="*/ 512746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99591 w 877002"/>
              <a:gd name="connsiteY4" fmla="*/ 512746 h 666412"/>
              <a:gd name="connsiteX5" fmla="*/ 804645 w 877002"/>
              <a:gd name="connsiteY5" fmla="*/ 65708 h 666412"/>
              <a:gd name="connsiteX6" fmla="*/ 870933 w 877002"/>
              <a:gd name="connsiteY6" fmla="*/ 0 h 666412"/>
              <a:gd name="connsiteX0" fmla="*/ 870933 w 877002"/>
              <a:gd name="connsiteY0" fmla="*/ 0 h 660834"/>
              <a:gd name="connsiteX1" fmla="*/ 877002 w 877002"/>
              <a:gd name="connsiteY1" fmla="*/ 660834 h 660834"/>
              <a:gd name="connsiteX2" fmla="*/ 0 w 877002"/>
              <a:gd name="connsiteY2" fmla="*/ 656072 h 660834"/>
              <a:gd name="connsiteX3" fmla="*/ 0 w 877002"/>
              <a:gd name="connsiteY3" fmla="*/ 639443 h 660834"/>
              <a:gd name="connsiteX4" fmla="*/ 199591 w 877002"/>
              <a:gd name="connsiteY4" fmla="*/ 507168 h 660834"/>
              <a:gd name="connsiteX5" fmla="*/ 804645 w 877002"/>
              <a:gd name="connsiteY5" fmla="*/ 60130 h 660834"/>
              <a:gd name="connsiteX6" fmla="*/ 870933 w 877002"/>
              <a:gd name="connsiteY6" fmla="*/ 0 h 660834"/>
              <a:gd name="connsiteX0" fmla="*/ 899726 w 899726"/>
              <a:gd name="connsiteY0" fmla="*/ 0 h 1107003"/>
              <a:gd name="connsiteX1" fmla="*/ 877002 w 899726"/>
              <a:gd name="connsiteY1" fmla="*/ 1107003 h 1107003"/>
              <a:gd name="connsiteX2" fmla="*/ 0 w 899726"/>
              <a:gd name="connsiteY2" fmla="*/ 1102241 h 1107003"/>
              <a:gd name="connsiteX3" fmla="*/ 0 w 899726"/>
              <a:gd name="connsiteY3" fmla="*/ 1085612 h 1107003"/>
              <a:gd name="connsiteX4" fmla="*/ 199591 w 899726"/>
              <a:gd name="connsiteY4" fmla="*/ 953337 h 1107003"/>
              <a:gd name="connsiteX5" fmla="*/ 804645 w 899726"/>
              <a:gd name="connsiteY5" fmla="*/ 506299 h 1107003"/>
              <a:gd name="connsiteX6" fmla="*/ 899726 w 899726"/>
              <a:gd name="connsiteY6" fmla="*/ 0 h 1107003"/>
              <a:gd name="connsiteX0" fmla="*/ 899726 w 899726"/>
              <a:gd name="connsiteY0" fmla="*/ 0 h 1107003"/>
              <a:gd name="connsiteX1" fmla="*/ 877002 w 899726"/>
              <a:gd name="connsiteY1" fmla="*/ 1107003 h 1107003"/>
              <a:gd name="connsiteX2" fmla="*/ 0 w 899726"/>
              <a:gd name="connsiteY2" fmla="*/ 1102241 h 1107003"/>
              <a:gd name="connsiteX3" fmla="*/ 0 w 899726"/>
              <a:gd name="connsiteY3" fmla="*/ 1085612 h 1107003"/>
              <a:gd name="connsiteX4" fmla="*/ 199591 w 899726"/>
              <a:gd name="connsiteY4" fmla="*/ 953337 h 1107003"/>
              <a:gd name="connsiteX5" fmla="*/ 649163 w 899726"/>
              <a:gd name="connsiteY5" fmla="*/ 394756 h 1107003"/>
              <a:gd name="connsiteX6" fmla="*/ 899726 w 899726"/>
              <a:gd name="connsiteY6" fmla="*/ 0 h 1107003"/>
              <a:gd name="connsiteX0" fmla="*/ 899726 w 899726"/>
              <a:gd name="connsiteY0" fmla="*/ 0 h 1107003"/>
              <a:gd name="connsiteX1" fmla="*/ 877002 w 899726"/>
              <a:gd name="connsiteY1" fmla="*/ 1107003 h 1107003"/>
              <a:gd name="connsiteX2" fmla="*/ 0 w 899726"/>
              <a:gd name="connsiteY2" fmla="*/ 1102241 h 1107003"/>
              <a:gd name="connsiteX3" fmla="*/ 0 w 899726"/>
              <a:gd name="connsiteY3" fmla="*/ 1085612 h 1107003"/>
              <a:gd name="connsiteX4" fmla="*/ 262936 w 899726"/>
              <a:gd name="connsiteY4" fmla="*/ 841794 h 1107003"/>
              <a:gd name="connsiteX5" fmla="*/ 649163 w 899726"/>
              <a:gd name="connsiteY5" fmla="*/ 394756 h 1107003"/>
              <a:gd name="connsiteX6" fmla="*/ 899726 w 899726"/>
              <a:gd name="connsiteY6" fmla="*/ 0 h 1107003"/>
              <a:gd name="connsiteX0" fmla="*/ 899726 w 899726"/>
              <a:gd name="connsiteY0" fmla="*/ 0 h 1107003"/>
              <a:gd name="connsiteX1" fmla="*/ 877002 w 899726"/>
              <a:gd name="connsiteY1" fmla="*/ 1107003 h 1107003"/>
              <a:gd name="connsiteX2" fmla="*/ 0 w 899726"/>
              <a:gd name="connsiteY2" fmla="*/ 1102241 h 1107003"/>
              <a:gd name="connsiteX3" fmla="*/ 0 w 899726"/>
              <a:gd name="connsiteY3" fmla="*/ 1085612 h 1107003"/>
              <a:gd name="connsiteX4" fmla="*/ 262936 w 899726"/>
              <a:gd name="connsiteY4" fmla="*/ 841794 h 1107003"/>
              <a:gd name="connsiteX5" fmla="*/ 649163 w 899726"/>
              <a:gd name="connsiteY5" fmla="*/ 394756 h 1107003"/>
              <a:gd name="connsiteX6" fmla="*/ 899726 w 899726"/>
              <a:gd name="connsiteY6" fmla="*/ 0 h 1107003"/>
              <a:gd name="connsiteX0" fmla="*/ 899726 w 899726"/>
              <a:gd name="connsiteY0" fmla="*/ 0 h 1107003"/>
              <a:gd name="connsiteX1" fmla="*/ 877002 w 899726"/>
              <a:gd name="connsiteY1" fmla="*/ 1107003 h 1107003"/>
              <a:gd name="connsiteX2" fmla="*/ 0 w 899726"/>
              <a:gd name="connsiteY2" fmla="*/ 1102241 h 1107003"/>
              <a:gd name="connsiteX3" fmla="*/ 0 w 899726"/>
              <a:gd name="connsiteY3" fmla="*/ 1085612 h 1107003"/>
              <a:gd name="connsiteX4" fmla="*/ 262936 w 899726"/>
              <a:gd name="connsiteY4" fmla="*/ 841794 h 1107003"/>
              <a:gd name="connsiteX5" fmla="*/ 649163 w 899726"/>
              <a:gd name="connsiteY5" fmla="*/ 394756 h 1107003"/>
              <a:gd name="connsiteX6" fmla="*/ 899726 w 899726"/>
              <a:gd name="connsiteY6" fmla="*/ 0 h 1107003"/>
              <a:gd name="connsiteX0" fmla="*/ 899726 w 899726"/>
              <a:gd name="connsiteY0" fmla="*/ 0 h 1107003"/>
              <a:gd name="connsiteX1" fmla="*/ 877002 w 899726"/>
              <a:gd name="connsiteY1" fmla="*/ 1107003 h 1107003"/>
              <a:gd name="connsiteX2" fmla="*/ 0 w 899726"/>
              <a:gd name="connsiteY2" fmla="*/ 1102241 h 1107003"/>
              <a:gd name="connsiteX3" fmla="*/ 11517 w 899726"/>
              <a:gd name="connsiteY3" fmla="*/ 1085612 h 1107003"/>
              <a:gd name="connsiteX4" fmla="*/ 262936 w 899726"/>
              <a:gd name="connsiteY4" fmla="*/ 841794 h 1107003"/>
              <a:gd name="connsiteX5" fmla="*/ 649163 w 899726"/>
              <a:gd name="connsiteY5" fmla="*/ 394756 h 1107003"/>
              <a:gd name="connsiteX6" fmla="*/ 899726 w 899726"/>
              <a:gd name="connsiteY6" fmla="*/ 0 h 1107003"/>
              <a:gd name="connsiteX0" fmla="*/ 899726 w 899726"/>
              <a:gd name="connsiteY0" fmla="*/ 0 h 1090271"/>
              <a:gd name="connsiteX1" fmla="*/ 877002 w 899726"/>
              <a:gd name="connsiteY1" fmla="*/ 1090271 h 1090271"/>
              <a:gd name="connsiteX2" fmla="*/ 0 w 899726"/>
              <a:gd name="connsiteY2" fmla="*/ 1085509 h 1090271"/>
              <a:gd name="connsiteX3" fmla="*/ 11517 w 899726"/>
              <a:gd name="connsiteY3" fmla="*/ 1068880 h 1090271"/>
              <a:gd name="connsiteX4" fmla="*/ 262936 w 899726"/>
              <a:gd name="connsiteY4" fmla="*/ 825062 h 1090271"/>
              <a:gd name="connsiteX5" fmla="*/ 649163 w 899726"/>
              <a:gd name="connsiteY5" fmla="*/ 378024 h 1090271"/>
              <a:gd name="connsiteX6" fmla="*/ 899726 w 899726"/>
              <a:gd name="connsiteY6" fmla="*/ 0 h 1090271"/>
              <a:gd name="connsiteX0" fmla="*/ 899726 w 899726"/>
              <a:gd name="connsiteY0" fmla="*/ 0 h 1085509"/>
              <a:gd name="connsiteX1" fmla="*/ 891744 w 899726"/>
              <a:gd name="connsiteY1" fmla="*/ 1076517 h 1085509"/>
              <a:gd name="connsiteX2" fmla="*/ 0 w 899726"/>
              <a:gd name="connsiteY2" fmla="*/ 1085509 h 1085509"/>
              <a:gd name="connsiteX3" fmla="*/ 11517 w 899726"/>
              <a:gd name="connsiteY3" fmla="*/ 1068880 h 1085509"/>
              <a:gd name="connsiteX4" fmla="*/ 262936 w 899726"/>
              <a:gd name="connsiteY4" fmla="*/ 825062 h 1085509"/>
              <a:gd name="connsiteX5" fmla="*/ 649163 w 899726"/>
              <a:gd name="connsiteY5" fmla="*/ 378024 h 1085509"/>
              <a:gd name="connsiteX6" fmla="*/ 899726 w 899726"/>
              <a:gd name="connsiteY6" fmla="*/ 0 h 1085509"/>
              <a:gd name="connsiteX0" fmla="*/ 899726 w 899726"/>
              <a:gd name="connsiteY0" fmla="*/ 0 h 1090271"/>
              <a:gd name="connsiteX1" fmla="*/ 891744 w 899726"/>
              <a:gd name="connsiteY1" fmla="*/ 1090271 h 1090271"/>
              <a:gd name="connsiteX2" fmla="*/ 0 w 899726"/>
              <a:gd name="connsiteY2" fmla="*/ 1085509 h 1090271"/>
              <a:gd name="connsiteX3" fmla="*/ 11517 w 899726"/>
              <a:gd name="connsiteY3" fmla="*/ 1068880 h 1090271"/>
              <a:gd name="connsiteX4" fmla="*/ 262936 w 899726"/>
              <a:gd name="connsiteY4" fmla="*/ 825062 h 1090271"/>
              <a:gd name="connsiteX5" fmla="*/ 649163 w 899726"/>
              <a:gd name="connsiteY5" fmla="*/ 378024 h 1090271"/>
              <a:gd name="connsiteX6" fmla="*/ 899726 w 899726"/>
              <a:gd name="connsiteY6" fmla="*/ 0 h 1090271"/>
              <a:gd name="connsiteX0" fmla="*/ 899726 w 899726"/>
              <a:gd name="connsiteY0" fmla="*/ 0 h 1028377"/>
              <a:gd name="connsiteX1" fmla="*/ 891744 w 899726"/>
              <a:gd name="connsiteY1" fmla="*/ 1028377 h 1028377"/>
              <a:gd name="connsiteX2" fmla="*/ 0 w 899726"/>
              <a:gd name="connsiteY2" fmla="*/ 1023615 h 1028377"/>
              <a:gd name="connsiteX3" fmla="*/ 11517 w 899726"/>
              <a:gd name="connsiteY3" fmla="*/ 1006986 h 1028377"/>
              <a:gd name="connsiteX4" fmla="*/ 262936 w 899726"/>
              <a:gd name="connsiteY4" fmla="*/ 763168 h 1028377"/>
              <a:gd name="connsiteX5" fmla="*/ 649163 w 899726"/>
              <a:gd name="connsiteY5" fmla="*/ 316130 h 1028377"/>
              <a:gd name="connsiteX6" fmla="*/ 899726 w 899726"/>
              <a:gd name="connsiteY6" fmla="*/ 0 h 1028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726" h="1028377">
                <a:moveTo>
                  <a:pt x="899726" y="0"/>
                </a:moveTo>
                <a:cubicBezTo>
                  <a:pt x="897065" y="358839"/>
                  <a:pt x="894405" y="669538"/>
                  <a:pt x="891744" y="1028377"/>
                </a:cubicBezTo>
                <a:lnTo>
                  <a:pt x="0" y="1023615"/>
                </a:lnTo>
                <a:lnTo>
                  <a:pt x="11517" y="1006986"/>
                </a:lnTo>
                <a:cubicBezTo>
                  <a:pt x="55013" y="983344"/>
                  <a:pt x="219440" y="786810"/>
                  <a:pt x="262936" y="763168"/>
                </a:cubicBezTo>
                <a:cubicBezTo>
                  <a:pt x="408033" y="623594"/>
                  <a:pt x="497451" y="507111"/>
                  <a:pt x="649163" y="316130"/>
                </a:cubicBezTo>
                <a:lnTo>
                  <a:pt x="899726" y="0"/>
                </a:lnTo>
                <a:close/>
              </a:path>
            </a:pathLst>
          </a:custGeom>
          <a:pattFill prst="ltUpDiag">
            <a:fgClr>
              <a:schemeClr val="bg2"/>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0" name="Rectangle 49"/>
          <p:cNvSpPr/>
          <p:nvPr/>
        </p:nvSpPr>
        <p:spPr bwMode="auto">
          <a:xfrm>
            <a:off x="10992246" y="1781703"/>
            <a:ext cx="208134" cy="412314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1" name="Rectangle 50"/>
          <p:cNvSpPr/>
          <p:nvPr/>
        </p:nvSpPr>
        <p:spPr bwMode="auto">
          <a:xfrm>
            <a:off x="10732671" y="2632373"/>
            <a:ext cx="196487" cy="32724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52" name="Rectangle 51"/>
          <p:cNvSpPr/>
          <p:nvPr/>
        </p:nvSpPr>
        <p:spPr bwMode="auto">
          <a:xfrm>
            <a:off x="10468325" y="3260061"/>
            <a:ext cx="208134" cy="264597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nvGrpSpPr>
          <p:cNvPr id="23" name="Group 22"/>
          <p:cNvGrpSpPr/>
          <p:nvPr/>
        </p:nvGrpSpPr>
        <p:grpSpPr>
          <a:xfrm>
            <a:off x="6945423" y="4625407"/>
            <a:ext cx="2570535" cy="1126493"/>
            <a:chOff x="6944899" y="4361952"/>
            <a:chExt cx="2571230" cy="1126796"/>
          </a:xfrm>
        </p:grpSpPr>
        <p:sp>
          <p:nvSpPr>
            <p:cNvPr id="72" name="Freeform 71"/>
            <p:cNvSpPr/>
            <p:nvPr/>
          </p:nvSpPr>
          <p:spPr bwMode="auto">
            <a:xfrm>
              <a:off x="6944899" y="5320394"/>
              <a:ext cx="850688" cy="168354"/>
            </a:xfrm>
            <a:custGeom>
              <a:avLst/>
              <a:gdLst>
                <a:gd name="connsiteX0" fmla="*/ 870933 w 870933"/>
                <a:gd name="connsiteY0" fmla="*/ 0 h 248442"/>
                <a:gd name="connsiteX1" fmla="*/ 870933 w 870933"/>
                <a:gd name="connsiteY1" fmla="*/ 248442 h 248442"/>
                <a:gd name="connsiteX2" fmla="*/ 0 w 870933"/>
                <a:gd name="connsiteY2" fmla="*/ 248442 h 248442"/>
                <a:gd name="connsiteX3" fmla="*/ 0 w 870933"/>
                <a:gd name="connsiteY3" fmla="*/ 223111 h 248442"/>
                <a:gd name="connsiteX4" fmla="*/ 210052 w 870933"/>
                <a:gd name="connsiteY4" fmla="*/ 190232 h 248442"/>
                <a:gd name="connsiteX5" fmla="*/ 851244 w 870933"/>
                <a:gd name="connsiteY5" fmla="*/ 8206 h 248442"/>
                <a:gd name="connsiteX0" fmla="*/ 876681 w 876681"/>
                <a:gd name="connsiteY0" fmla="*/ 0 h 248442"/>
                <a:gd name="connsiteX1" fmla="*/ 876681 w 876681"/>
                <a:gd name="connsiteY1" fmla="*/ 248442 h 248442"/>
                <a:gd name="connsiteX2" fmla="*/ 5748 w 876681"/>
                <a:gd name="connsiteY2" fmla="*/ 248442 h 248442"/>
                <a:gd name="connsiteX3" fmla="*/ 0 w 876681"/>
                <a:gd name="connsiteY3" fmla="*/ 194041 h 248442"/>
                <a:gd name="connsiteX4" fmla="*/ 215800 w 876681"/>
                <a:gd name="connsiteY4" fmla="*/ 190232 h 248442"/>
                <a:gd name="connsiteX5" fmla="*/ 856992 w 876681"/>
                <a:gd name="connsiteY5" fmla="*/ 8206 h 248442"/>
                <a:gd name="connsiteX6" fmla="*/ 876681 w 876681"/>
                <a:gd name="connsiteY6" fmla="*/ 0 h 248442"/>
                <a:gd name="connsiteX0" fmla="*/ 876681 w 876681"/>
                <a:gd name="connsiteY0" fmla="*/ 0 h 248442"/>
                <a:gd name="connsiteX1" fmla="*/ 876681 w 876681"/>
                <a:gd name="connsiteY1" fmla="*/ 248442 h 248442"/>
                <a:gd name="connsiteX2" fmla="*/ 5748 w 876681"/>
                <a:gd name="connsiteY2" fmla="*/ 248442 h 248442"/>
                <a:gd name="connsiteX3" fmla="*/ 0 w 876681"/>
                <a:gd name="connsiteY3" fmla="*/ 194041 h 248442"/>
                <a:gd name="connsiteX4" fmla="*/ 215800 w 876681"/>
                <a:gd name="connsiteY4" fmla="*/ 190232 h 248442"/>
                <a:gd name="connsiteX5" fmla="*/ 856992 w 876681"/>
                <a:gd name="connsiteY5" fmla="*/ 8206 h 248442"/>
                <a:gd name="connsiteX6" fmla="*/ 876681 w 876681"/>
                <a:gd name="connsiteY6" fmla="*/ 0 h 248442"/>
                <a:gd name="connsiteX0" fmla="*/ 876681 w 876681"/>
                <a:gd name="connsiteY0" fmla="*/ 49932 h 240236"/>
                <a:gd name="connsiteX1" fmla="*/ 876681 w 876681"/>
                <a:gd name="connsiteY1" fmla="*/ 240236 h 240236"/>
                <a:gd name="connsiteX2" fmla="*/ 5748 w 876681"/>
                <a:gd name="connsiteY2" fmla="*/ 240236 h 240236"/>
                <a:gd name="connsiteX3" fmla="*/ 0 w 876681"/>
                <a:gd name="connsiteY3" fmla="*/ 185835 h 240236"/>
                <a:gd name="connsiteX4" fmla="*/ 215800 w 876681"/>
                <a:gd name="connsiteY4" fmla="*/ 182026 h 240236"/>
                <a:gd name="connsiteX5" fmla="*/ 856992 w 876681"/>
                <a:gd name="connsiteY5" fmla="*/ 0 h 240236"/>
                <a:gd name="connsiteX6" fmla="*/ 876681 w 876681"/>
                <a:gd name="connsiteY6" fmla="*/ 49932 h 240236"/>
                <a:gd name="connsiteX0" fmla="*/ 876681 w 876681"/>
                <a:gd name="connsiteY0" fmla="*/ 0 h 190304"/>
                <a:gd name="connsiteX1" fmla="*/ 876681 w 876681"/>
                <a:gd name="connsiteY1" fmla="*/ 190304 h 190304"/>
                <a:gd name="connsiteX2" fmla="*/ 5748 w 876681"/>
                <a:gd name="connsiteY2" fmla="*/ 190304 h 190304"/>
                <a:gd name="connsiteX3" fmla="*/ 0 w 876681"/>
                <a:gd name="connsiteY3" fmla="*/ 135903 h 190304"/>
                <a:gd name="connsiteX4" fmla="*/ 215800 w 876681"/>
                <a:gd name="connsiteY4" fmla="*/ 132094 h 190304"/>
                <a:gd name="connsiteX5" fmla="*/ 724798 w 876681"/>
                <a:gd name="connsiteY5" fmla="*/ 15472 h 190304"/>
                <a:gd name="connsiteX6" fmla="*/ 876681 w 876681"/>
                <a:gd name="connsiteY6" fmla="*/ 0 h 190304"/>
                <a:gd name="connsiteX0" fmla="*/ 882428 w 882428"/>
                <a:gd name="connsiteY0" fmla="*/ 0 h 219372"/>
                <a:gd name="connsiteX1" fmla="*/ 876681 w 882428"/>
                <a:gd name="connsiteY1" fmla="*/ 219372 h 219372"/>
                <a:gd name="connsiteX2" fmla="*/ 5748 w 882428"/>
                <a:gd name="connsiteY2" fmla="*/ 219372 h 219372"/>
                <a:gd name="connsiteX3" fmla="*/ 0 w 882428"/>
                <a:gd name="connsiteY3" fmla="*/ 164971 h 219372"/>
                <a:gd name="connsiteX4" fmla="*/ 215800 w 882428"/>
                <a:gd name="connsiteY4" fmla="*/ 161162 h 219372"/>
                <a:gd name="connsiteX5" fmla="*/ 724798 w 882428"/>
                <a:gd name="connsiteY5" fmla="*/ 44540 h 219372"/>
                <a:gd name="connsiteX6" fmla="*/ 882428 w 882428"/>
                <a:gd name="connsiteY6" fmla="*/ 0 h 219372"/>
                <a:gd name="connsiteX0" fmla="*/ 882428 w 882428"/>
                <a:gd name="connsiteY0" fmla="*/ 0 h 219372"/>
                <a:gd name="connsiteX1" fmla="*/ 876681 w 882428"/>
                <a:gd name="connsiteY1" fmla="*/ 219372 h 219372"/>
                <a:gd name="connsiteX2" fmla="*/ 5748 w 882428"/>
                <a:gd name="connsiteY2" fmla="*/ 219372 h 219372"/>
                <a:gd name="connsiteX3" fmla="*/ 0 w 882428"/>
                <a:gd name="connsiteY3" fmla="*/ 164971 h 219372"/>
                <a:gd name="connsiteX4" fmla="*/ 215800 w 882428"/>
                <a:gd name="connsiteY4" fmla="*/ 161162 h 219372"/>
                <a:gd name="connsiteX5" fmla="*/ 724798 w 882428"/>
                <a:gd name="connsiteY5" fmla="*/ 44540 h 219372"/>
                <a:gd name="connsiteX6" fmla="*/ 882428 w 882428"/>
                <a:gd name="connsiteY6" fmla="*/ 0 h 219372"/>
                <a:gd name="connsiteX0" fmla="*/ 882428 w 882428"/>
                <a:gd name="connsiteY0" fmla="*/ 0 h 219372"/>
                <a:gd name="connsiteX1" fmla="*/ 876681 w 882428"/>
                <a:gd name="connsiteY1" fmla="*/ 219372 h 219372"/>
                <a:gd name="connsiteX2" fmla="*/ 5748 w 882428"/>
                <a:gd name="connsiteY2" fmla="*/ 219372 h 219372"/>
                <a:gd name="connsiteX3" fmla="*/ 0 w 882428"/>
                <a:gd name="connsiteY3" fmla="*/ 164971 h 219372"/>
                <a:gd name="connsiteX4" fmla="*/ 215800 w 882428"/>
                <a:gd name="connsiteY4" fmla="*/ 161162 h 219372"/>
                <a:gd name="connsiteX5" fmla="*/ 724798 w 882428"/>
                <a:gd name="connsiteY5" fmla="*/ 59073 h 219372"/>
                <a:gd name="connsiteX6" fmla="*/ 882428 w 882428"/>
                <a:gd name="connsiteY6" fmla="*/ 0 h 219372"/>
                <a:gd name="connsiteX0" fmla="*/ 882428 w 882428"/>
                <a:gd name="connsiteY0" fmla="*/ 0 h 219372"/>
                <a:gd name="connsiteX1" fmla="*/ 876681 w 882428"/>
                <a:gd name="connsiteY1" fmla="*/ 219372 h 219372"/>
                <a:gd name="connsiteX2" fmla="*/ 5748 w 882428"/>
                <a:gd name="connsiteY2" fmla="*/ 219372 h 219372"/>
                <a:gd name="connsiteX3" fmla="*/ 0 w 882428"/>
                <a:gd name="connsiteY3" fmla="*/ 164971 h 219372"/>
                <a:gd name="connsiteX4" fmla="*/ 215800 w 882428"/>
                <a:gd name="connsiteY4" fmla="*/ 161162 h 219372"/>
                <a:gd name="connsiteX5" fmla="*/ 724798 w 882428"/>
                <a:gd name="connsiteY5" fmla="*/ 59073 h 219372"/>
                <a:gd name="connsiteX6" fmla="*/ 882428 w 882428"/>
                <a:gd name="connsiteY6" fmla="*/ 0 h 21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428" h="219372">
                  <a:moveTo>
                    <a:pt x="882428" y="0"/>
                  </a:moveTo>
                  <a:lnTo>
                    <a:pt x="876681" y="219372"/>
                  </a:lnTo>
                  <a:lnTo>
                    <a:pt x="5748" y="219372"/>
                  </a:lnTo>
                  <a:lnTo>
                    <a:pt x="0" y="164971"/>
                  </a:lnTo>
                  <a:cubicBezTo>
                    <a:pt x="70017" y="175813"/>
                    <a:pt x="145783" y="172122"/>
                    <a:pt x="215800" y="161162"/>
                  </a:cubicBezTo>
                  <a:cubicBezTo>
                    <a:pt x="435259" y="119857"/>
                    <a:pt x="494222" y="124072"/>
                    <a:pt x="724798" y="59073"/>
                  </a:cubicBezTo>
                  <a:cubicBezTo>
                    <a:pt x="777341" y="44226"/>
                    <a:pt x="812642" y="36649"/>
                    <a:pt x="882428" y="0"/>
                  </a:cubicBezTo>
                  <a:close/>
                </a:path>
              </a:pathLst>
            </a:custGeom>
            <a:pattFill prst="ltUpDiag">
              <a:fgClr>
                <a:schemeClr val="bg2"/>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3" name="Freeform 72"/>
            <p:cNvSpPr/>
            <p:nvPr/>
          </p:nvSpPr>
          <p:spPr bwMode="auto">
            <a:xfrm>
              <a:off x="7821506" y="4994900"/>
              <a:ext cx="838529" cy="364171"/>
            </a:xfrm>
            <a:custGeom>
              <a:avLst/>
              <a:gdLst>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357407 h 446010"/>
                <a:gd name="connsiteX5" fmla="*/ 194529 w 870933"/>
                <a:gd name="connsiteY5" fmla="*/ 276329 h 446010"/>
                <a:gd name="connsiteX6" fmla="*/ 591001 w 870933"/>
                <a:gd name="connsiteY6" fmla="*/ 69830 h 446010"/>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405219 h 446010"/>
                <a:gd name="connsiteX5" fmla="*/ 194529 w 870933"/>
                <a:gd name="connsiteY5" fmla="*/ 276329 h 446010"/>
                <a:gd name="connsiteX6" fmla="*/ 591001 w 870933"/>
                <a:gd name="connsiteY6" fmla="*/ 69830 h 446010"/>
                <a:gd name="connsiteX7" fmla="*/ 701686 w 870933"/>
                <a:gd name="connsiteY7" fmla="*/ 0 h 446010"/>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405219 h 446010"/>
                <a:gd name="connsiteX5" fmla="*/ 350931 w 870933"/>
                <a:gd name="connsiteY5" fmla="*/ 269498 h 446010"/>
                <a:gd name="connsiteX6" fmla="*/ 591001 w 870933"/>
                <a:gd name="connsiteY6" fmla="*/ 69830 h 446010"/>
                <a:gd name="connsiteX7" fmla="*/ 701686 w 870933"/>
                <a:gd name="connsiteY7" fmla="*/ 0 h 446010"/>
                <a:gd name="connsiteX0" fmla="*/ 701686 w 870933"/>
                <a:gd name="connsiteY0" fmla="*/ 0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405219 h 446010"/>
                <a:gd name="connsiteX5" fmla="*/ 350931 w 870933"/>
                <a:gd name="connsiteY5" fmla="*/ 269498 h 446010"/>
                <a:gd name="connsiteX6" fmla="*/ 683684 w 870933"/>
                <a:gd name="connsiteY6" fmla="*/ 103982 h 446010"/>
                <a:gd name="connsiteX7" fmla="*/ 701686 w 870933"/>
                <a:gd name="connsiteY7" fmla="*/ 0 h 446010"/>
                <a:gd name="connsiteX0" fmla="*/ 788575 w 870933"/>
                <a:gd name="connsiteY0" fmla="*/ 34152 h 446010"/>
                <a:gd name="connsiteX1" fmla="*/ 870933 w 870933"/>
                <a:gd name="connsiteY1" fmla="*/ 0 h 446010"/>
                <a:gd name="connsiteX2" fmla="*/ 870933 w 870933"/>
                <a:gd name="connsiteY2" fmla="*/ 446010 h 446010"/>
                <a:gd name="connsiteX3" fmla="*/ 0 w 870933"/>
                <a:gd name="connsiteY3" fmla="*/ 446010 h 446010"/>
                <a:gd name="connsiteX4" fmla="*/ 0 w 870933"/>
                <a:gd name="connsiteY4" fmla="*/ 405219 h 446010"/>
                <a:gd name="connsiteX5" fmla="*/ 350931 w 870933"/>
                <a:gd name="connsiteY5" fmla="*/ 269498 h 446010"/>
                <a:gd name="connsiteX6" fmla="*/ 683684 w 870933"/>
                <a:gd name="connsiteY6" fmla="*/ 103982 h 446010"/>
                <a:gd name="connsiteX7" fmla="*/ 788575 w 870933"/>
                <a:gd name="connsiteY7" fmla="*/ 34152 h 44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0933" h="446010">
                  <a:moveTo>
                    <a:pt x="788575" y="34152"/>
                  </a:moveTo>
                  <a:lnTo>
                    <a:pt x="870933" y="0"/>
                  </a:lnTo>
                  <a:lnTo>
                    <a:pt x="870933" y="446010"/>
                  </a:lnTo>
                  <a:lnTo>
                    <a:pt x="0" y="446010"/>
                  </a:lnTo>
                  <a:lnTo>
                    <a:pt x="0" y="405219"/>
                  </a:lnTo>
                  <a:cubicBezTo>
                    <a:pt x="64843" y="378193"/>
                    <a:pt x="286088" y="296524"/>
                    <a:pt x="350931" y="269498"/>
                  </a:cubicBezTo>
                  <a:cubicBezTo>
                    <a:pt x="486313" y="208437"/>
                    <a:pt x="554875" y="180435"/>
                    <a:pt x="683684" y="103982"/>
                  </a:cubicBezTo>
                  <a:lnTo>
                    <a:pt x="788575" y="34152"/>
                  </a:lnTo>
                  <a:close/>
                </a:path>
              </a:pathLst>
            </a:custGeom>
            <a:pattFill prst="ltUpDiag">
              <a:fgClr>
                <a:schemeClr val="bg2"/>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8" name="Freeform 77"/>
            <p:cNvSpPr/>
            <p:nvPr/>
          </p:nvSpPr>
          <p:spPr bwMode="auto">
            <a:xfrm>
              <a:off x="8696733" y="4361952"/>
              <a:ext cx="819396" cy="628185"/>
            </a:xfrm>
            <a:custGeom>
              <a:avLst/>
              <a:gdLst>
                <a:gd name="connsiteX0" fmla="*/ 870933 w 870933"/>
                <a:gd name="connsiteY0" fmla="*/ 0 h 772070"/>
                <a:gd name="connsiteX1" fmla="*/ 870933 w 870933"/>
                <a:gd name="connsiteY1" fmla="*/ 772070 h 772070"/>
                <a:gd name="connsiteX2" fmla="*/ 841963 w 870933"/>
                <a:gd name="connsiteY2" fmla="*/ 772070 h 772070"/>
                <a:gd name="connsiteX3" fmla="*/ 841963 w 870933"/>
                <a:gd name="connsiteY3" fmla="*/ 661650 h 772070"/>
                <a:gd name="connsiteX4" fmla="*/ 0 w 870933"/>
                <a:gd name="connsiteY4" fmla="*/ 661650 h 772070"/>
                <a:gd name="connsiteX5" fmla="*/ 0 w 870933"/>
                <a:gd name="connsiteY5" fmla="*/ 605982 h 772070"/>
                <a:gd name="connsiteX6" fmla="*/ 130489 w 870933"/>
                <a:gd name="connsiteY6" fmla="*/ 535055 h 772070"/>
                <a:gd name="connsiteX7" fmla="*/ 810404 w 870933"/>
                <a:gd name="connsiteY7" fmla="*/ 54553 h 772070"/>
                <a:gd name="connsiteX0" fmla="*/ 870933 w 870933"/>
                <a:gd name="connsiteY0" fmla="*/ 0 h 772070"/>
                <a:gd name="connsiteX1" fmla="*/ 870933 w 870933"/>
                <a:gd name="connsiteY1" fmla="*/ 772070 h 772070"/>
                <a:gd name="connsiteX2" fmla="*/ 841963 w 870933"/>
                <a:gd name="connsiteY2" fmla="*/ 661650 h 772070"/>
                <a:gd name="connsiteX3" fmla="*/ 0 w 870933"/>
                <a:gd name="connsiteY3" fmla="*/ 661650 h 772070"/>
                <a:gd name="connsiteX4" fmla="*/ 0 w 870933"/>
                <a:gd name="connsiteY4" fmla="*/ 605982 h 772070"/>
                <a:gd name="connsiteX5" fmla="*/ 130489 w 870933"/>
                <a:gd name="connsiteY5" fmla="*/ 535055 h 772070"/>
                <a:gd name="connsiteX6" fmla="*/ 810404 w 870933"/>
                <a:gd name="connsiteY6" fmla="*/ 54553 h 772070"/>
                <a:gd name="connsiteX7" fmla="*/ 870933 w 870933"/>
                <a:gd name="connsiteY7" fmla="*/ 0 h 772070"/>
                <a:gd name="connsiteX0" fmla="*/ 870933 w 870933"/>
                <a:gd name="connsiteY0" fmla="*/ 0 h 661650"/>
                <a:gd name="connsiteX1" fmla="*/ 841963 w 870933"/>
                <a:gd name="connsiteY1" fmla="*/ 661650 h 661650"/>
                <a:gd name="connsiteX2" fmla="*/ 0 w 870933"/>
                <a:gd name="connsiteY2" fmla="*/ 661650 h 661650"/>
                <a:gd name="connsiteX3" fmla="*/ 0 w 870933"/>
                <a:gd name="connsiteY3" fmla="*/ 605982 h 661650"/>
                <a:gd name="connsiteX4" fmla="*/ 130489 w 870933"/>
                <a:gd name="connsiteY4" fmla="*/ 535055 h 661650"/>
                <a:gd name="connsiteX5" fmla="*/ 810404 w 870933"/>
                <a:gd name="connsiteY5" fmla="*/ 54553 h 661650"/>
                <a:gd name="connsiteX6" fmla="*/ 870933 w 870933"/>
                <a:gd name="connsiteY6" fmla="*/ 0 h 661650"/>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05982 h 666412"/>
                <a:gd name="connsiteX4" fmla="*/ 130489 w 877002"/>
                <a:gd name="connsiteY4" fmla="*/ 535055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30489 w 877002"/>
                <a:gd name="connsiteY4" fmla="*/ 535055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99591 w 877002"/>
                <a:gd name="connsiteY4" fmla="*/ 512746 h 666412"/>
                <a:gd name="connsiteX5" fmla="*/ 810404 w 877002"/>
                <a:gd name="connsiteY5" fmla="*/ 54553 h 666412"/>
                <a:gd name="connsiteX6" fmla="*/ 870933 w 877002"/>
                <a:gd name="connsiteY6" fmla="*/ 0 h 666412"/>
                <a:gd name="connsiteX0" fmla="*/ 870933 w 877002"/>
                <a:gd name="connsiteY0" fmla="*/ 0 h 666412"/>
                <a:gd name="connsiteX1" fmla="*/ 877002 w 877002"/>
                <a:gd name="connsiteY1" fmla="*/ 666412 h 666412"/>
                <a:gd name="connsiteX2" fmla="*/ 0 w 877002"/>
                <a:gd name="connsiteY2" fmla="*/ 661650 h 666412"/>
                <a:gd name="connsiteX3" fmla="*/ 0 w 877002"/>
                <a:gd name="connsiteY3" fmla="*/ 645021 h 666412"/>
                <a:gd name="connsiteX4" fmla="*/ 199591 w 877002"/>
                <a:gd name="connsiteY4" fmla="*/ 512746 h 666412"/>
                <a:gd name="connsiteX5" fmla="*/ 804645 w 877002"/>
                <a:gd name="connsiteY5" fmla="*/ 65708 h 666412"/>
                <a:gd name="connsiteX6" fmla="*/ 870933 w 877002"/>
                <a:gd name="connsiteY6" fmla="*/ 0 h 666412"/>
                <a:gd name="connsiteX0" fmla="*/ 870933 w 877002"/>
                <a:gd name="connsiteY0" fmla="*/ 0 h 660834"/>
                <a:gd name="connsiteX1" fmla="*/ 877002 w 877002"/>
                <a:gd name="connsiteY1" fmla="*/ 660834 h 660834"/>
                <a:gd name="connsiteX2" fmla="*/ 0 w 877002"/>
                <a:gd name="connsiteY2" fmla="*/ 656072 h 660834"/>
                <a:gd name="connsiteX3" fmla="*/ 0 w 877002"/>
                <a:gd name="connsiteY3" fmla="*/ 639443 h 660834"/>
                <a:gd name="connsiteX4" fmla="*/ 199591 w 877002"/>
                <a:gd name="connsiteY4" fmla="*/ 507168 h 660834"/>
                <a:gd name="connsiteX5" fmla="*/ 804645 w 877002"/>
                <a:gd name="connsiteY5" fmla="*/ 60130 h 660834"/>
                <a:gd name="connsiteX6" fmla="*/ 870933 w 877002"/>
                <a:gd name="connsiteY6" fmla="*/ 0 h 660834"/>
                <a:gd name="connsiteX0" fmla="*/ 870933 w 877002"/>
                <a:gd name="connsiteY0" fmla="*/ 0 h 660834"/>
                <a:gd name="connsiteX1" fmla="*/ 877002 w 877002"/>
                <a:gd name="connsiteY1" fmla="*/ 660834 h 660834"/>
                <a:gd name="connsiteX2" fmla="*/ 0 w 877002"/>
                <a:gd name="connsiteY2" fmla="*/ 656072 h 660834"/>
                <a:gd name="connsiteX3" fmla="*/ 0 w 877002"/>
                <a:gd name="connsiteY3" fmla="*/ 626091 h 660834"/>
                <a:gd name="connsiteX4" fmla="*/ 199591 w 877002"/>
                <a:gd name="connsiteY4" fmla="*/ 507168 h 660834"/>
                <a:gd name="connsiteX5" fmla="*/ 804645 w 877002"/>
                <a:gd name="connsiteY5" fmla="*/ 60130 h 660834"/>
                <a:gd name="connsiteX6" fmla="*/ 870933 w 877002"/>
                <a:gd name="connsiteY6" fmla="*/ 0 h 660834"/>
                <a:gd name="connsiteX0" fmla="*/ 874380 w 880449"/>
                <a:gd name="connsiteY0" fmla="*/ 0 h 660834"/>
                <a:gd name="connsiteX1" fmla="*/ 880449 w 880449"/>
                <a:gd name="connsiteY1" fmla="*/ 660834 h 660834"/>
                <a:gd name="connsiteX2" fmla="*/ 3447 w 880449"/>
                <a:gd name="connsiteY2" fmla="*/ 656072 h 660834"/>
                <a:gd name="connsiteX3" fmla="*/ 0 w 880449"/>
                <a:gd name="connsiteY3" fmla="*/ 616076 h 660834"/>
                <a:gd name="connsiteX4" fmla="*/ 203038 w 880449"/>
                <a:gd name="connsiteY4" fmla="*/ 507168 h 660834"/>
                <a:gd name="connsiteX5" fmla="*/ 808092 w 880449"/>
                <a:gd name="connsiteY5" fmla="*/ 60130 h 660834"/>
                <a:gd name="connsiteX6" fmla="*/ 874380 w 880449"/>
                <a:gd name="connsiteY6" fmla="*/ 0 h 660834"/>
                <a:gd name="connsiteX0" fmla="*/ 874380 w 874380"/>
                <a:gd name="connsiteY0" fmla="*/ 0 h 656072"/>
                <a:gd name="connsiteX1" fmla="*/ 873555 w 874380"/>
                <a:gd name="connsiteY1" fmla="*/ 647481 h 656072"/>
                <a:gd name="connsiteX2" fmla="*/ 3447 w 874380"/>
                <a:gd name="connsiteY2" fmla="*/ 656072 h 656072"/>
                <a:gd name="connsiteX3" fmla="*/ 0 w 874380"/>
                <a:gd name="connsiteY3" fmla="*/ 616076 h 656072"/>
                <a:gd name="connsiteX4" fmla="*/ 203038 w 874380"/>
                <a:gd name="connsiteY4" fmla="*/ 507168 h 656072"/>
                <a:gd name="connsiteX5" fmla="*/ 808092 w 874380"/>
                <a:gd name="connsiteY5" fmla="*/ 60130 h 656072"/>
                <a:gd name="connsiteX6" fmla="*/ 874380 w 874380"/>
                <a:gd name="connsiteY6" fmla="*/ 0 h 656072"/>
                <a:gd name="connsiteX0" fmla="*/ 874380 w 874380"/>
                <a:gd name="connsiteY0" fmla="*/ 0 h 656072"/>
                <a:gd name="connsiteX1" fmla="*/ 870108 w 874380"/>
                <a:gd name="connsiteY1" fmla="*/ 654157 h 656072"/>
                <a:gd name="connsiteX2" fmla="*/ 3447 w 874380"/>
                <a:gd name="connsiteY2" fmla="*/ 656072 h 656072"/>
                <a:gd name="connsiteX3" fmla="*/ 0 w 874380"/>
                <a:gd name="connsiteY3" fmla="*/ 616076 h 656072"/>
                <a:gd name="connsiteX4" fmla="*/ 203038 w 874380"/>
                <a:gd name="connsiteY4" fmla="*/ 507168 h 656072"/>
                <a:gd name="connsiteX5" fmla="*/ 808092 w 874380"/>
                <a:gd name="connsiteY5" fmla="*/ 60130 h 656072"/>
                <a:gd name="connsiteX6" fmla="*/ 874380 w 874380"/>
                <a:gd name="connsiteY6" fmla="*/ 0 h 65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80" h="656072">
                  <a:moveTo>
                    <a:pt x="874380" y="0"/>
                  </a:moveTo>
                  <a:lnTo>
                    <a:pt x="870108" y="654157"/>
                  </a:lnTo>
                  <a:lnTo>
                    <a:pt x="3447" y="656072"/>
                  </a:lnTo>
                  <a:lnTo>
                    <a:pt x="0" y="616076"/>
                  </a:lnTo>
                  <a:lnTo>
                    <a:pt x="203038" y="507168"/>
                  </a:lnTo>
                  <a:cubicBezTo>
                    <a:pt x="446030" y="367594"/>
                    <a:pt x="598795" y="239957"/>
                    <a:pt x="808092" y="60130"/>
                  </a:cubicBezTo>
                  <a:lnTo>
                    <a:pt x="874380" y="0"/>
                  </a:lnTo>
                  <a:close/>
                </a:path>
              </a:pathLst>
            </a:custGeom>
            <a:pattFill prst="ltUpDiag">
              <a:fgClr>
                <a:schemeClr val="bg2"/>
              </a:fgClr>
              <a:bgClr>
                <a:schemeClr val="bg1">
                  <a:lumMod val="95000"/>
                </a:schemeClr>
              </a:bgClr>
            </a:patt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26" name="Rectangle 25"/>
          <p:cNvSpPr/>
          <p:nvPr/>
        </p:nvSpPr>
        <p:spPr>
          <a:xfrm>
            <a:off x="7821793" y="6098692"/>
            <a:ext cx="1233307" cy="244682"/>
          </a:xfrm>
          <a:prstGeom prst="rect">
            <a:avLst/>
          </a:prstGeom>
        </p:spPr>
        <p:txBody>
          <a:bodyPr wrap="square">
            <a:spAutoFit/>
          </a:bodyPr>
          <a:lstStyle/>
          <a:p>
            <a:pPr marL="0" marR="0" lvl="0" indent="0" algn="l" defTabSz="896386" rtl="0" eaLnBrk="1" fontAlgn="auto" latinLnBrk="0" hangingPunct="1">
              <a:lnSpc>
                <a:spcPct val="90000"/>
              </a:lnSpc>
              <a:spcBef>
                <a:spcPts val="0"/>
              </a:spcBef>
              <a:spcAft>
                <a:spcPts val="600"/>
              </a:spcAft>
              <a:buClrTx/>
              <a:buSzTx/>
              <a:buFontTx/>
              <a:buNone/>
              <a:tabLst/>
              <a:defRPr/>
            </a:pPr>
            <a:r>
              <a:rPr kumimoji="0" lang="en-US" sz="1100" b="0" i="0" u="none" strike="noStrike" kern="0" normalizeH="0" baseline="0" noProof="0" dirty="0">
                <a:ln w="3175">
                  <a:noFill/>
                </a:ln>
                <a:solidFill>
                  <a:schemeClr val="bg2"/>
                </a:solidFill>
                <a:effectLst/>
                <a:uLnTx/>
                <a:uFillTx/>
                <a:ea typeface="+mn-ea"/>
                <a:cs typeface="Segoe UI" pitchFamily="34" charset="0"/>
              </a:rPr>
              <a:t>Product release</a:t>
            </a:r>
          </a:p>
        </p:txBody>
      </p:sp>
      <p:sp>
        <p:nvSpPr>
          <p:cNvPr id="28" name="Rectangle 27"/>
          <p:cNvSpPr/>
          <p:nvPr/>
        </p:nvSpPr>
        <p:spPr bwMode="auto">
          <a:xfrm>
            <a:off x="7537289" y="6097832"/>
            <a:ext cx="234164" cy="24227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7" name="Rectangle 26"/>
          <p:cNvSpPr/>
          <p:nvPr/>
        </p:nvSpPr>
        <p:spPr>
          <a:xfrm>
            <a:off x="9590456" y="6098691"/>
            <a:ext cx="2092083" cy="244682"/>
          </a:xfrm>
          <a:prstGeom prst="rect">
            <a:avLst/>
          </a:prstGeom>
        </p:spPr>
        <p:txBody>
          <a:bodyPr wrap="square">
            <a:spAutoFit/>
          </a:bodyPr>
          <a:lstStyle/>
          <a:p>
            <a:pPr marL="0" marR="0" lvl="0" indent="0" algn="l" defTabSz="896386" rtl="0" eaLnBrk="1" fontAlgn="auto" latinLnBrk="0" hangingPunct="1">
              <a:lnSpc>
                <a:spcPct val="90000"/>
              </a:lnSpc>
              <a:spcBef>
                <a:spcPts val="0"/>
              </a:spcBef>
              <a:spcAft>
                <a:spcPts val="600"/>
              </a:spcAft>
              <a:buClrTx/>
              <a:buSzTx/>
              <a:buFontTx/>
              <a:buNone/>
              <a:tabLst/>
              <a:defRPr/>
            </a:pPr>
            <a:r>
              <a:rPr kumimoji="0" lang="en-US" sz="1100" b="0" i="0" u="none" strike="noStrike" kern="0" normalizeH="0" baseline="0" noProof="0" dirty="0">
                <a:ln w="3175">
                  <a:noFill/>
                </a:ln>
                <a:solidFill>
                  <a:schemeClr val="bg2"/>
                </a:solidFill>
                <a:effectLst/>
                <a:uLnTx/>
                <a:uFillTx/>
                <a:ea typeface="+mn-ea"/>
                <a:cs typeface="Segoe UI" pitchFamily="34" charset="0"/>
              </a:rPr>
              <a:t>Threat sophistication</a:t>
            </a:r>
          </a:p>
        </p:txBody>
      </p:sp>
      <p:sp>
        <p:nvSpPr>
          <p:cNvPr id="29" name="Rectangle 28"/>
          <p:cNvSpPr/>
          <p:nvPr/>
        </p:nvSpPr>
        <p:spPr bwMode="auto">
          <a:xfrm>
            <a:off x="9305949" y="6097832"/>
            <a:ext cx="234164" cy="242274"/>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16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 name="Rectangle 1"/>
          <p:cNvSpPr/>
          <p:nvPr/>
        </p:nvSpPr>
        <p:spPr bwMode="auto">
          <a:xfrm>
            <a:off x="6951004" y="5788267"/>
            <a:ext cx="844877" cy="11917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1" name="Rectangle 20"/>
          <p:cNvSpPr/>
          <p:nvPr/>
        </p:nvSpPr>
        <p:spPr bwMode="auto">
          <a:xfrm>
            <a:off x="7821795" y="5659936"/>
            <a:ext cx="838300" cy="2472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2" name="Rectangle 21"/>
          <p:cNvSpPr/>
          <p:nvPr/>
        </p:nvSpPr>
        <p:spPr bwMode="auto">
          <a:xfrm>
            <a:off x="8694582" y="5291641"/>
            <a:ext cx="821377" cy="614401"/>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0" name="Rectangle 29"/>
          <p:cNvSpPr/>
          <p:nvPr/>
        </p:nvSpPr>
        <p:spPr bwMode="auto">
          <a:xfrm>
            <a:off x="9561223" y="4625405"/>
            <a:ext cx="849138" cy="1280634"/>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5" rIns="182831" bIns="146265"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1" name="TextBox 30"/>
          <p:cNvSpPr txBox="1"/>
          <p:nvPr/>
        </p:nvSpPr>
        <p:spPr>
          <a:xfrm rot="16200000">
            <a:off x="4516039" y="3501497"/>
            <a:ext cx="4448847" cy="447736"/>
          </a:xfrm>
          <a:prstGeom prst="rect">
            <a:avLst/>
          </a:prstGeom>
          <a:noFill/>
        </p:spPr>
        <p:txBody>
          <a:bodyPr wrap="square" lIns="182831" tIns="146265" rIns="182831" bIns="146265" rtlCol="0">
            <a:spAutoFit/>
          </a:bodyPr>
          <a:lstStyle/>
          <a:p>
            <a:pPr marL="0" marR="0" lvl="0" indent="0" algn="ctr" defTabSz="896386" rtl="0" eaLnBrk="1" fontAlgn="auto" latinLnBrk="0" hangingPunct="1">
              <a:lnSpc>
                <a:spcPct val="90000"/>
              </a:lnSpc>
              <a:spcBef>
                <a:spcPts val="0"/>
              </a:spcBef>
              <a:spcAft>
                <a:spcPts val="600"/>
              </a:spcAft>
              <a:buClrTx/>
              <a:buSzTx/>
              <a:buFontTx/>
              <a:buNone/>
              <a:tabLst/>
              <a:defRPr/>
            </a:pPr>
            <a:r>
              <a:rPr kumimoji="0" lang="en-US" sz="1100" b="0" i="0" u="none" strike="noStrike" kern="0" normalizeH="0" baseline="0" noProof="0" dirty="0">
                <a:ln w="3175">
                  <a:noFill/>
                </a:ln>
                <a:solidFill>
                  <a:schemeClr val="bg2"/>
                </a:solidFill>
                <a:effectLst/>
                <a:uLnTx/>
                <a:uFillTx/>
                <a:ea typeface="+mn-ea"/>
                <a:cs typeface="Segoe UI" pitchFamily="34" charset="0"/>
              </a:rPr>
              <a:t>Capability</a:t>
            </a:r>
          </a:p>
        </p:txBody>
      </p:sp>
      <p:sp>
        <p:nvSpPr>
          <p:cNvPr id="46" name="Arc 45"/>
          <p:cNvSpPr/>
          <p:nvPr/>
        </p:nvSpPr>
        <p:spPr>
          <a:xfrm flipV="1">
            <a:off x="2345889" y="-5462171"/>
            <a:ext cx="9003884" cy="11176292"/>
          </a:xfrm>
          <a:prstGeom prst="arc">
            <a:avLst>
              <a:gd name="adj1" fmla="val 16264885"/>
              <a:gd name="adj2" fmla="val 20586874"/>
            </a:avLst>
          </a:prstGeom>
          <a:ln w="19050">
            <a:solidFill>
              <a:schemeClr val="tx1"/>
            </a:solidFill>
            <a:headEnd type="none"/>
            <a:tailEnd type="arrow" w="sm"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2" name="Group 11"/>
          <p:cNvGrpSpPr/>
          <p:nvPr/>
        </p:nvGrpSpPr>
        <p:grpSpPr>
          <a:xfrm>
            <a:off x="7750028" y="3685608"/>
            <a:ext cx="2274152" cy="1423668"/>
            <a:chOff x="7737021" y="3448103"/>
            <a:chExt cx="2319753" cy="1452215"/>
          </a:xfrm>
        </p:grpSpPr>
        <p:cxnSp>
          <p:nvCxnSpPr>
            <p:cNvPr id="8" name="Straight Arrow Connector 7"/>
            <p:cNvCxnSpPr>
              <a:cxnSpLocks/>
            </p:cNvCxnSpPr>
            <p:nvPr/>
          </p:nvCxnSpPr>
          <p:spPr>
            <a:xfrm>
              <a:off x="8718263" y="3857043"/>
              <a:ext cx="572360" cy="1043275"/>
            </a:xfrm>
            <a:prstGeom prst="straightConnector1">
              <a:avLst/>
            </a:prstGeom>
            <a:ln w="38100">
              <a:solidFill>
                <a:schemeClr val="tx1">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37021" y="3448103"/>
              <a:ext cx="2319753" cy="521508"/>
            </a:xfrm>
            <a:prstGeom prst="rect">
              <a:avLst/>
            </a:prstGeom>
            <a:noFill/>
          </p:spPr>
          <p:txBody>
            <a:bodyPr wrap="square" lIns="179285" tIns="143428" rIns="179285" bIns="143428" rtlCol="0">
              <a:spAutoFit/>
            </a:bodyPr>
            <a:lstStyle/>
            <a:p>
              <a:pPr marL="0" marR="0" lvl="0" indent="0" algn="l" defTabSz="914400" rtl="0" eaLnBrk="1" fontAlgn="auto" latinLnBrk="0" hangingPunct="1">
                <a:lnSpc>
                  <a:spcPct val="90000"/>
                </a:lnSpc>
                <a:spcBef>
                  <a:spcPts val="0"/>
                </a:spcBef>
                <a:spcAft>
                  <a:spcPts val="588"/>
                </a:spcAft>
                <a:buClrTx/>
                <a:buSzTx/>
                <a:buFontTx/>
                <a:buNone/>
                <a:tabLst/>
                <a:defRPr/>
              </a:pPr>
              <a:r>
                <a:rPr kumimoji="0" lang="en-US" sz="1600" b="0" i="0" u="none" strike="noStrike" kern="1200" cap="none" spc="0" normalizeH="0" baseline="0" noProof="0" dirty="0">
                  <a:ln>
                    <a:noFill/>
                  </a:ln>
                  <a:solidFill>
                    <a:prstClr val="black">
                      <a:lumMod val="50000"/>
                    </a:prstClr>
                  </a:solidFill>
                  <a:effectLst/>
                  <a:uLnTx/>
                  <a:uFillTx/>
                  <a:latin typeface="+mj-lt"/>
                  <a:ea typeface="+mn-ea"/>
                  <a:cs typeface="+mn-cs"/>
                </a:rPr>
                <a:t>Protection Gap</a:t>
              </a:r>
            </a:p>
          </p:txBody>
        </p:sp>
      </p:grpSp>
      <p:cxnSp>
        <p:nvCxnSpPr>
          <p:cNvPr id="34" name="Straight Connector 33"/>
          <p:cNvCxnSpPr/>
          <p:nvPr/>
        </p:nvCxnSpPr>
        <p:spPr>
          <a:xfrm flipV="1">
            <a:off x="6951001" y="1500942"/>
            <a:ext cx="1" cy="4480649"/>
          </a:xfrm>
          <a:prstGeom prst="line">
            <a:avLst/>
          </a:prstGeom>
          <a:ln>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08708" y="5904843"/>
            <a:ext cx="4541065" cy="0"/>
          </a:xfrm>
          <a:prstGeom prst="line">
            <a:avLst/>
          </a:prstGeom>
          <a:ln>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Title 41"/>
          <p:cNvSpPr>
            <a:spLocks noGrp="1"/>
          </p:cNvSpPr>
          <p:nvPr>
            <p:ph type="title"/>
          </p:nvPr>
        </p:nvSpPr>
        <p:spPr>
          <a:xfrm>
            <a:off x="409714" y="1446469"/>
            <a:ext cx="5506212" cy="886397"/>
          </a:xfrm>
        </p:spPr>
        <p:txBody>
          <a:bodyPr/>
          <a:lstStyle/>
          <a:p>
            <a:pPr lvl="0"/>
            <a:r>
              <a:rPr lang="en-GB" dirty="0"/>
              <a:t>Game change with Windows and Software as a Service</a:t>
            </a:r>
          </a:p>
        </p:txBody>
      </p:sp>
      <p:sp>
        <p:nvSpPr>
          <p:cNvPr id="43" name="Text Placeholder 42"/>
          <p:cNvSpPr>
            <a:spLocks noGrp="1"/>
          </p:cNvSpPr>
          <p:nvPr>
            <p:ph type="body" sz="quarter" idx="10"/>
          </p:nvPr>
        </p:nvSpPr>
        <p:spPr>
          <a:xfrm>
            <a:off x="409712" y="2750638"/>
            <a:ext cx="4543288" cy="1384995"/>
          </a:xfrm>
        </p:spPr>
        <p:txBody>
          <a:bodyPr/>
          <a:lstStyle/>
          <a:p>
            <a:pPr>
              <a:spcAft>
                <a:spcPts val="1200"/>
              </a:spcAft>
            </a:pPr>
            <a:r>
              <a:rPr lang="en-GB" dirty="0">
                <a:solidFill>
                  <a:schemeClr val="accent1"/>
                </a:solidFill>
                <a:latin typeface="Segoe UI Semibold" charset="0"/>
                <a:ea typeface="Segoe UI Semibold" charset="0"/>
                <a:cs typeface="Segoe UI Semibold" charset="0"/>
              </a:rPr>
              <a:t>Threat protection over time</a:t>
            </a:r>
          </a:p>
          <a:p>
            <a:pPr marL="285750" indent="-285750">
              <a:spcAft>
                <a:spcPts val="1200"/>
              </a:spcAft>
              <a:buFont typeface="Arial" charset="0"/>
              <a:buChar char="•"/>
            </a:pPr>
            <a:r>
              <a:rPr lang="en-GB" dirty="0">
                <a:latin typeface="Segoe UI Semilight" charset="0"/>
                <a:ea typeface="Segoe UI Semilight" charset="0"/>
                <a:cs typeface="Segoe UI Semilight" charset="0"/>
              </a:rPr>
              <a:t>Attackers take of periods between releases</a:t>
            </a:r>
          </a:p>
          <a:p>
            <a:pPr marL="285750" indent="-285750">
              <a:spcAft>
                <a:spcPts val="1200"/>
              </a:spcAft>
              <a:buFont typeface="Arial" charset="0"/>
              <a:buChar char="•"/>
            </a:pPr>
            <a:r>
              <a:rPr lang="en-GB" dirty="0">
                <a:latin typeface="Segoe UI Semilight" charset="0"/>
                <a:ea typeface="Segoe UI Semilight" charset="0"/>
                <a:cs typeface="Segoe UI Semilight" charset="0"/>
              </a:rPr>
              <a:t>Disrupt and out innovate our adversaries by design</a:t>
            </a:r>
          </a:p>
        </p:txBody>
      </p:sp>
    </p:spTree>
    <p:extLst>
      <p:ext uri="{BB962C8B-B14F-4D97-AF65-F5344CB8AC3E}">
        <p14:creationId xmlns:p14="http://schemas.microsoft.com/office/powerpoint/2010/main" val="23021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500"/>
                                        <p:tgtEl>
                                          <p:spTgt spid="51"/>
                                        </p:tgtEl>
                                      </p:cBhvr>
                                    </p:animEffect>
                                  </p:childTnLst>
                                </p:cTn>
                              </p:par>
                            </p:childTnLst>
                          </p:cTn>
                        </p:par>
                        <p:par>
                          <p:cTn id="42" fill="hold">
                            <p:stCondLst>
                              <p:cond delay="2500"/>
                            </p:stCondLst>
                            <p:childTnLst>
                              <p:par>
                                <p:cTn id="43" presetID="10" presetClass="entr" presetSubtype="0" fill="hold" grpId="0"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wipe(down)">
                                      <p:cBhvr>
                                        <p:cTn id="48"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27" grpId="0"/>
      <p:bldP spid="29" grpId="0" animBg="1"/>
      <p:bldP spid="2" grpId="0" animBg="1"/>
      <p:bldP spid="21" grpId="0" animBg="1"/>
      <p:bldP spid="22" grpId="0" animBg="1"/>
      <p:bldP spid="3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984273" y="827042"/>
            <a:ext cx="8223454" cy="535531"/>
          </a:xfrm>
        </p:spPr>
        <p:txBody>
          <a:bodyPr wrap="square">
            <a:spAutoFit/>
          </a:bodyPr>
          <a:lstStyle/>
          <a:p>
            <a:pPr algn="ctr"/>
            <a:r>
              <a:rPr lang="en-US" sz="3200" dirty="0">
                <a:latin typeface="Segoe UI Light" charset="0"/>
                <a:ea typeface="Segoe UI Light" charset="0"/>
                <a:cs typeface="Segoe UI Light" charset="0"/>
              </a:rPr>
              <a:t>Windows 10: the most secure Windows ever</a:t>
            </a:r>
          </a:p>
        </p:txBody>
      </p:sp>
      <p:sp>
        <p:nvSpPr>
          <p:cNvPr id="50" name="Text Placeholder 32"/>
          <p:cNvSpPr txBox="1">
            <a:spLocks/>
          </p:cNvSpPr>
          <p:nvPr/>
        </p:nvSpPr>
        <p:spPr>
          <a:xfrm>
            <a:off x="3197921" y="1488631"/>
            <a:ext cx="5796159" cy="286232"/>
          </a:xfrm>
          <a:prstGeom prst="rect">
            <a:avLst/>
          </a:prstGeom>
        </p:spPr>
        <p:txBody>
          <a:bodyPr vert="horz" wrap="square" lIns="91440" tIns="45720" rIns="91440" bIns="45720" numCol="1" rtlCol="0">
            <a:spAutoFit/>
          </a:bodyPr>
          <a:lstStyle>
            <a:lvl1pPr marL="0" indent="0" algn="l" defTabSz="914400" rtl="0" eaLnBrk="1" latinLnBrk="0" hangingPunct="1">
              <a:lnSpc>
                <a:spcPct val="90000"/>
              </a:lnSpc>
              <a:spcBef>
                <a:spcPts val="1000"/>
              </a:spcBef>
              <a:buFont typeface="Arial"/>
              <a:buNone/>
              <a:defRPr sz="1400" b="1" i="0" kern="1200">
                <a:solidFill>
                  <a:schemeClr val="tx1"/>
                </a:solidFill>
                <a:latin typeface="Segoe UI Semibold" charset="0"/>
                <a:ea typeface="Segoe UI Semibold" charset="0"/>
                <a:cs typeface="Segoe UI Semibold" charset="0"/>
              </a:defRPr>
            </a:lvl1pPr>
            <a:lvl2pPr marL="11113" indent="0" algn="l" defTabSz="914400" rtl="0" eaLnBrk="1" latinLnBrk="0" hangingPunct="1">
              <a:lnSpc>
                <a:spcPct val="90000"/>
              </a:lnSpc>
              <a:spcBef>
                <a:spcPts val="500"/>
              </a:spcBef>
              <a:buFont typeface="Arial"/>
              <a:buNone/>
              <a:tabLst/>
              <a:defRPr sz="1400" b="0" i="0" kern="1200">
                <a:solidFill>
                  <a:schemeClr val="tx1"/>
                </a:solidFill>
                <a:latin typeface="Segoe UI Semilight" charset="0"/>
                <a:ea typeface="Segoe UI Semilight" charset="0"/>
                <a:cs typeface="Segoe UI Semilight" charset="0"/>
              </a:defRPr>
            </a:lvl2pPr>
            <a:lvl3pPr marL="182563"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3pPr>
            <a:lvl4pPr marL="365125" indent="-182563"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4pPr>
            <a:lvl5pPr marL="536575" indent="-171450" algn="l" defTabSz="914400" rtl="0" eaLnBrk="1" latinLnBrk="0" hangingPunct="1">
              <a:lnSpc>
                <a:spcPct val="90000"/>
              </a:lnSpc>
              <a:spcBef>
                <a:spcPts val="500"/>
              </a:spcBef>
              <a:buFont typeface="Arial"/>
              <a:buChar char="•"/>
              <a:tabLst/>
              <a:defRPr sz="1400" b="0" i="0" kern="1200">
                <a:solidFill>
                  <a:schemeClr val="tx1"/>
                </a:solidFill>
                <a:latin typeface="Segoe UI Semilight" charset="0"/>
                <a:ea typeface="Segoe UI Semilight" charset="0"/>
                <a:cs typeface="Segoe UI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0" algn="ctr">
              <a:defRPr/>
            </a:pPr>
            <a:r>
              <a:rPr lang="en-GB" dirty="0">
                <a:solidFill>
                  <a:srgbClr val="505050"/>
                </a:solidFill>
              </a:rPr>
              <a:t>(Fresh Install or upgraded from 64-bit Windows 8)</a:t>
            </a:r>
          </a:p>
        </p:txBody>
      </p:sp>
      <p:cxnSp>
        <p:nvCxnSpPr>
          <p:cNvPr id="56" name="Straight Arrow Connector 55"/>
          <p:cNvCxnSpPr/>
          <p:nvPr/>
        </p:nvCxnSpPr>
        <p:spPr>
          <a:xfrm>
            <a:off x="9677872" y="6227228"/>
            <a:ext cx="2183769" cy="0"/>
          </a:xfrm>
          <a:prstGeom prst="straightConnector1">
            <a:avLst/>
          </a:prstGeom>
          <a:noFill/>
          <a:ln w="38100" cap="flat" cmpd="sng" algn="ctr">
            <a:solidFill>
              <a:schemeClr val="tx2"/>
            </a:solidFill>
            <a:prstDash val="solid"/>
            <a:headEnd type="none"/>
            <a:tailEnd type="triangle"/>
          </a:ln>
          <a:effectLst/>
        </p:spPr>
      </p:cxnSp>
      <p:sp>
        <p:nvSpPr>
          <p:cNvPr id="57" name="TextBox 56"/>
          <p:cNvSpPr txBox="1"/>
          <p:nvPr/>
        </p:nvSpPr>
        <p:spPr>
          <a:xfrm>
            <a:off x="9486035" y="6369312"/>
            <a:ext cx="2375606"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rgbClr val="0078D7"/>
                </a:solidFill>
                <a:effectLst/>
                <a:uLnTx/>
                <a:uFillTx/>
                <a:latin typeface="Calibri Light" panose="020F0302020204030204"/>
                <a:ea typeface="Segoe UI" pitchFamily="34" charset="0"/>
                <a:cs typeface="Segoe UI Semibold" panose="020B0702040204020203" pitchFamily="34" charset="0"/>
              </a:rPr>
              <a:t>Post-breach</a:t>
            </a:r>
          </a:p>
        </p:txBody>
      </p:sp>
      <p:sp>
        <p:nvSpPr>
          <p:cNvPr id="59" name="TextBox 58"/>
          <p:cNvSpPr txBox="1"/>
          <p:nvPr/>
        </p:nvSpPr>
        <p:spPr>
          <a:xfrm>
            <a:off x="587829" y="6369312"/>
            <a:ext cx="8538202" cy="228267"/>
          </a:xfrm>
          <a:prstGeom prst="rect">
            <a:avLst/>
          </a:prstGeom>
          <a:ln>
            <a:noFill/>
          </a:ln>
        </p:spPr>
        <p:txBody>
          <a:bodyPr vert="horz" wrap="none" lIns="91375" tIns="91375" rIns="91375" bIns="91375" rtlCol="0" anchor="ctr">
            <a:noAutofit/>
          </a:bodyPr>
          <a:lstStyle/>
          <a:p>
            <a:pPr marL="0" marR="0" lvl="0" indent="0" algn="ctr" defTabSz="931575" rtl="0" eaLnBrk="1" fontAlgn="auto" latinLnBrk="0" hangingPunct="1">
              <a:lnSpc>
                <a:spcPct val="90000"/>
              </a:lnSpc>
              <a:spcBef>
                <a:spcPts val="0"/>
              </a:spcBef>
              <a:spcAft>
                <a:spcPts val="600"/>
              </a:spcAft>
              <a:buClrTx/>
              <a:buSzTx/>
              <a:buFontTx/>
              <a:buNone/>
              <a:tabLst/>
              <a:defRPr/>
            </a:pPr>
            <a:r>
              <a:rPr kumimoji="0" lang="en-US" sz="1172" b="0" i="0" u="none" strike="noStrike" kern="0" cap="none" spc="0" normalizeH="0" baseline="0" noProof="0" dirty="0">
                <a:ln>
                  <a:noFill/>
                </a:ln>
                <a:solidFill>
                  <a:srgbClr val="737373"/>
                </a:solidFill>
                <a:effectLst/>
                <a:uLnTx/>
                <a:uFillTx/>
                <a:latin typeface="Calibri Light" panose="020F0302020204030204"/>
                <a:ea typeface="Segoe UI" pitchFamily="34" charset="0"/>
                <a:cs typeface="Segoe UI Semibold" panose="020B0702040204020203" pitchFamily="34" charset="0"/>
              </a:rPr>
              <a:t>Pre-breach</a:t>
            </a:r>
          </a:p>
        </p:txBody>
      </p:sp>
      <p:cxnSp>
        <p:nvCxnSpPr>
          <p:cNvPr id="66" name="Straight Arrow Connector 65"/>
          <p:cNvCxnSpPr/>
          <p:nvPr/>
        </p:nvCxnSpPr>
        <p:spPr>
          <a:xfrm>
            <a:off x="587829" y="6227228"/>
            <a:ext cx="8983219" cy="0"/>
          </a:xfrm>
          <a:prstGeom prst="straightConnector1">
            <a:avLst/>
          </a:prstGeom>
          <a:noFill/>
          <a:ln w="38100" cap="flat" cmpd="sng" algn="ctr">
            <a:solidFill>
              <a:schemeClr val="bg2"/>
            </a:solidFill>
            <a:prstDash val="solid"/>
            <a:headEnd type="none"/>
            <a:tailEnd type="triangle"/>
          </a:ln>
          <a:effectLst/>
        </p:spPr>
      </p:cxnSp>
      <p:sp>
        <p:nvSpPr>
          <p:cNvPr id="67" name="TextBox 66"/>
          <p:cNvSpPr txBox="1"/>
          <p:nvPr/>
        </p:nvSpPr>
        <p:spPr>
          <a:xfrm>
            <a:off x="9719551" y="5499656"/>
            <a:ext cx="2142090" cy="615422"/>
          </a:xfrm>
          <a:prstGeom prst="rect">
            <a:avLst/>
          </a:prstGeom>
        </p:spPr>
        <p:txBody>
          <a:bodyPr vert="horz" wrap="square" lIns="91375" tIns="91375" rIns="91375" bIns="91375" rtlCol="0" anchor="t" anchorCtr="0">
            <a:spAutoFit/>
          </a:bodyPr>
          <a:lstStyle/>
          <a:p>
            <a:pPr lvl="0" algn="ctr" defTabSz="895315">
              <a:defRPr/>
            </a:pPr>
            <a:r>
              <a:rPr lang="en-US" sz="1400">
                <a:solidFill>
                  <a:srgbClr val="505050"/>
                </a:solidFill>
                <a:ea typeface="Segoe UI" pitchFamily="34" charset="0"/>
                <a:cs typeface="Segoe UI Semibold" panose="020B0702040204020203" pitchFamily="34" charset="0"/>
              </a:rPr>
              <a:t>Breach detection investigation &amp; response</a:t>
            </a:r>
          </a:p>
        </p:txBody>
      </p:sp>
      <p:sp>
        <p:nvSpPr>
          <p:cNvPr id="69" name="TextBox 68"/>
          <p:cNvSpPr txBox="1"/>
          <p:nvPr/>
        </p:nvSpPr>
        <p:spPr>
          <a:xfrm>
            <a:off x="632312" y="5528570"/>
            <a:ext cx="1553540" cy="572333"/>
          </a:xfrm>
          <a:prstGeom prst="rect">
            <a:avLst/>
          </a:prstGeom>
        </p:spPr>
        <p:txBody>
          <a:bodyPr vert="horz" wrap="square" lIns="91375" tIns="91375" rIns="91375" bIns="91375" rtlCol="0" anchor="t" anchorCtr="0">
            <a:spAutoFit/>
          </a:bodyPr>
          <a:lstStyle/>
          <a:p>
            <a:pPr lvl="0" algn="ctr" defTabSz="931575">
              <a:lnSpc>
                <a:spcPct val="90000"/>
              </a:lnSpc>
              <a:spcAft>
                <a:spcPts val="600"/>
              </a:spcAft>
              <a:defRPr/>
            </a:pPr>
            <a:r>
              <a:rPr lang="en-US" sz="1400" dirty="0">
                <a:solidFill>
                  <a:srgbClr val="505050"/>
                </a:solidFill>
                <a:latin typeface="Segoe UI" charset="0"/>
                <a:ea typeface="Segoe UI" charset="0"/>
                <a:cs typeface="Segoe UI" charset="0"/>
              </a:rPr>
              <a:t>Device protection</a:t>
            </a:r>
          </a:p>
        </p:txBody>
      </p:sp>
      <p:sp>
        <p:nvSpPr>
          <p:cNvPr id="72" name="TextBox 71"/>
          <p:cNvSpPr txBox="1"/>
          <p:nvPr/>
        </p:nvSpPr>
        <p:spPr>
          <a:xfrm>
            <a:off x="5105329" y="5528570"/>
            <a:ext cx="1856481" cy="378434"/>
          </a:xfrm>
          <a:prstGeom prst="rect">
            <a:avLst/>
          </a:prstGeom>
        </p:spPr>
        <p:txBody>
          <a:bodyPr vert="horz" wrap="square" lIns="91375" tIns="91375" rIns="91375" bIns="91375" rtlCol="0" anchor="t" anchorCtr="0">
            <a:spAutoFit/>
          </a:bodyPr>
          <a:lstStyle/>
          <a:p>
            <a:pPr lvl="0" algn="ctr" defTabSz="931575">
              <a:lnSpc>
                <a:spcPct val="90000"/>
              </a:lnSpc>
              <a:spcAft>
                <a:spcPts val="600"/>
              </a:spcAft>
              <a:defRPr/>
            </a:pPr>
            <a:r>
              <a:rPr lang="en-US" sz="1400" dirty="0">
                <a:solidFill>
                  <a:srgbClr val="505050"/>
                </a:solidFill>
                <a:ea typeface="Segoe UI" pitchFamily="34" charset="0"/>
                <a:cs typeface="Segoe UI Semibold" panose="020B0702040204020203" pitchFamily="34" charset="0"/>
              </a:rPr>
              <a:t>Identity protection</a:t>
            </a:r>
          </a:p>
        </p:txBody>
      </p:sp>
      <p:sp>
        <p:nvSpPr>
          <p:cNvPr id="73" name="TextBox 72"/>
          <p:cNvSpPr txBox="1"/>
          <p:nvPr/>
        </p:nvSpPr>
        <p:spPr>
          <a:xfrm>
            <a:off x="7292550" y="5528570"/>
            <a:ext cx="2252863" cy="378434"/>
          </a:xfrm>
          <a:prstGeom prst="rect">
            <a:avLst/>
          </a:prstGeom>
        </p:spPr>
        <p:txBody>
          <a:bodyPr vert="horz" wrap="square" lIns="91375" tIns="91375" rIns="91375" bIns="91375" rtlCol="0" anchor="t" anchorCtr="0">
            <a:spAutoFit/>
          </a:bodyPr>
          <a:lstStyle/>
          <a:p>
            <a:pPr lvl="0" algn="ctr" defTabSz="931575">
              <a:lnSpc>
                <a:spcPct val="90000"/>
              </a:lnSpc>
              <a:spcAft>
                <a:spcPts val="600"/>
              </a:spcAft>
              <a:defRPr/>
            </a:pPr>
            <a:r>
              <a:rPr lang="en-US" sz="1400" dirty="0">
                <a:solidFill>
                  <a:srgbClr val="505050"/>
                </a:solidFill>
                <a:ea typeface="Segoe UI" pitchFamily="34" charset="0"/>
                <a:cs typeface="Segoe UI Semibold" panose="020B0702040204020203" pitchFamily="34" charset="0"/>
              </a:rPr>
              <a:t>Information protection</a:t>
            </a:r>
          </a:p>
        </p:txBody>
      </p:sp>
      <p:sp>
        <p:nvSpPr>
          <p:cNvPr id="75" name="TextBox 74"/>
          <p:cNvSpPr txBox="1"/>
          <p:nvPr/>
        </p:nvSpPr>
        <p:spPr>
          <a:xfrm>
            <a:off x="3035971" y="5528570"/>
            <a:ext cx="1396216" cy="572333"/>
          </a:xfrm>
          <a:prstGeom prst="rect">
            <a:avLst/>
          </a:prstGeom>
        </p:spPr>
        <p:txBody>
          <a:bodyPr vert="horz" wrap="square" lIns="91375" tIns="91375" rIns="91375" bIns="91375" rtlCol="0" anchor="t" anchorCtr="0">
            <a:spAutoFit/>
          </a:bodyPr>
          <a:lstStyle/>
          <a:p>
            <a:pPr lvl="0" algn="ctr" defTabSz="931575">
              <a:lnSpc>
                <a:spcPct val="90000"/>
              </a:lnSpc>
              <a:spcAft>
                <a:spcPts val="600"/>
              </a:spcAft>
              <a:defRPr/>
            </a:pPr>
            <a:r>
              <a:rPr lang="en-US" sz="1400" dirty="0">
                <a:solidFill>
                  <a:srgbClr val="505050"/>
                </a:solidFill>
                <a:ea typeface="Segoe UI" pitchFamily="34" charset="0"/>
                <a:cs typeface="Segoe UI Semibold" panose="020B0702040204020203" pitchFamily="34" charset="0"/>
              </a:rPr>
              <a:t>Threat resistance</a:t>
            </a: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587" y="4995079"/>
            <a:ext cx="643965" cy="482974"/>
          </a:xfrm>
          <a:prstGeom prst="rect">
            <a:avLst/>
          </a:prstGeom>
        </p:spPr>
      </p:pic>
      <p:pic>
        <p:nvPicPr>
          <p:cNvPr id="79" name="Picture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950" y="4995079"/>
            <a:ext cx="461508" cy="482974"/>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791" y="4995079"/>
            <a:ext cx="418577" cy="482974"/>
          </a:xfrm>
          <a:prstGeom prst="rect">
            <a:avLst/>
          </a:prstGeom>
        </p:spPr>
      </p:pic>
      <p:pic>
        <p:nvPicPr>
          <p:cNvPr id="81" name="Picture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457" y="4995079"/>
            <a:ext cx="311250" cy="482974"/>
          </a:xfrm>
          <a:prstGeom prst="rect">
            <a:avLst/>
          </a:prstGeom>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5054" y="4995079"/>
            <a:ext cx="311250" cy="482974"/>
          </a:xfrm>
          <a:prstGeom prst="rect">
            <a:avLst/>
          </a:prstGeom>
        </p:spPr>
      </p:pic>
      <p:sp>
        <p:nvSpPr>
          <p:cNvPr id="21" name="Rectangle 20"/>
          <p:cNvSpPr/>
          <p:nvPr/>
        </p:nvSpPr>
        <p:spPr bwMode="auto">
          <a:xfrm>
            <a:off x="277073" y="4333832"/>
            <a:ext cx="2240426" cy="3656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Trusted Platform Module</a:t>
            </a:r>
          </a:p>
        </p:txBody>
      </p:sp>
      <p:sp>
        <p:nvSpPr>
          <p:cNvPr id="22" name="Rectangle 21"/>
          <p:cNvSpPr/>
          <p:nvPr/>
        </p:nvSpPr>
        <p:spPr bwMode="auto">
          <a:xfrm>
            <a:off x="2636119" y="3873110"/>
            <a:ext cx="2240426" cy="3656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Windows Firewall</a:t>
            </a:r>
          </a:p>
        </p:txBody>
      </p:sp>
      <p:sp>
        <p:nvSpPr>
          <p:cNvPr id="23" name="Rectangle 22"/>
          <p:cNvSpPr/>
          <p:nvPr/>
        </p:nvSpPr>
        <p:spPr bwMode="auto">
          <a:xfrm>
            <a:off x="7330622" y="3868677"/>
            <a:ext cx="2240426" cy="365677"/>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BitLocker</a:t>
            </a:r>
          </a:p>
        </p:txBody>
      </p:sp>
      <p:sp>
        <p:nvSpPr>
          <p:cNvPr id="24" name="Rectangle 23"/>
          <p:cNvSpPr/>
          <p:nvPr/>
        </p:nvSpPr>
        <p:spPr bwMode="auto">
          <a:xfrm>
            <a:off x="7330622" y="4333832"/>
            <a:ext cx="2240426" cy="365677"/>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BitLocker to Go</a:t>
            </a:r>
          </a:p>
        </p:txBody>
      </p:sp>
      <p:sp>
        <p:nvSpPr>
          <p:cNvPr id="25" name="Rectangle 24"/>
          <p:cNvSpPr/>
          <p:nvPr/>
        </p:nvSpPr>
        <p:spPr bwMode="auto">
          <a:xfrm>
            <a:off x="2636119" y="4333832"/>
            <a:ext cx="2240426" cy="365677"/>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SmartScreen</a:t>
            </a:r>
          </a:p>
        </p:txBody>
      </p:sp>
      <p:sp>
        <p:nvSpPr>
          <p:cNvPr id="26" name="Rectangle 25"/>
          <p:cNvSpPr/>
          <p:nvPr/>
        </p:nvSpPr>
        <p:spPr bwMode="auto">
          <a:xfrm>
            <a:off x="7330622" y="3214922"/>
            <a:ext cx="2240426" cy="550342"/>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BitLocker Admin </a:t>
            </a:r>
            <a:b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b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and Monitoring</a:t>
            </a:r>
          </a:p>
        </p:txBody>
      </p:sp>
      <p:sp>
        <p:nvSpPr>
          <p:cNvPr id="27" name="Rectangle 26"/>
          <p:cNvSpPr/>
          <p:nvPr/>
        </p:nvSpPr>
        <p:spPr bwMode="auto">
          <a:xfrm>
            <a:off x="9677872" y="4149167"/>
            <a:ext cx="2240426" cy="550342"/>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Defender Advanced Threat Protection</a:t>
            </a:r>
          </a:p>
        </p:txBody>
      </p:sp>
      <p:sp>
        <p:nvSpPr>
          <p:cNvPr id="28" name="Rectangle 27"/>
          <p:cNvSpPr/>
          <p:nvPr/>
        </p:nvSpPr>
        <p:spPr bwMode="auto">
          <a:xfrm>
            <a:off x="4961981" y="4333832"/>
            <a:ext cx="2240426" cy="365677"/>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Hello</a:t>
            </a:r>
          </a:p>
        </p:txBody>
      </p:sp>
      <p:sp>
        <p:nvSpPr>
          <p:cNvPr id="29" name="Rectangle 28"/>
          <p:cNvSpPr/>
          <p:nvPr/>
        </p:nvSpPr>
        <p:spPr bwMode="auto">
          <a:xfrm>
            <a:off x="2636119" y="3399587"/>
            <a:ext cx="2240426" cy="365677"/>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Defender</a:t>
            </a:r>
          </a:p>
        </p:txBody>
      </p:sp>
      <p:sp>
        <p:nvSpPr>
          <p:cNvPr id="30" name="Rectangle 29"/>
          <p:cNvSpPr/>
          <p:nvPr/>
        </p:nvSpPr>
        <p:spPr bwMode="auto">
          <a:xfrm>
            <a:off x="7330622" y="2561167"/>
            <a:ext cx="2240426" cy="550342"/>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Information Protection</a:t>
            </a:r>
          </a:p>
        </p:txBody>
      </p:sp>
      <p:sp>
        <p:nvSpPr>
          <p:cNvPr id="31" name="Rectangle 30"/>
          <p:cNvSpPr/>
          <p:nvPr/>
        </p:nvSpPr>
        <p:spPr bwMode="auto">
          <a:xfrm>
            <a:off x="2636119" y="2932463"/>
            <a:ext cx="2240426" cy="365677"/>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Microsoft Edge</a:t>
            </a:r>
          </a:p>
        </p:txBody>
      </p:sp>
      <p:sp>
        <p:nvSpPr>
          <p:cNvPr id="32" name="Rectangle 31"/>
          <p:cNvSpPr/>
          <p:nvPr/>
        </p:nvSpPr>
        <p:spPr bwMode="auto">
          <a:xfrm>
            <a:off x="4961981" y="3689820"/>
            <a:ext cx="2240426" cy="550342"/>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Hello </a:t>
            </a:r>
            <a:br>
              <a:rPr kumimoji="0" lang="en-US" sz="1200" u="none" strike="noStrike" kern="0" cap="none" spc="0" normalizeH="0" baseline="0" noProof="0" dirty="0">
                <a:ln>
                  <a:noFill/>
                </a:ln>
                <a:solidFill>
                  <a:schemeClr val="bg1"/>
                </a:solidFill>
                <a:effectLst/>
                <a:uLnTx/>
                <a:uFillTx/>
                <a:ea typeface="Segoe UI" charset="0"/>
                <a:cs typeface="Segoe UI" charset="0"/>
              </a:rPr>
            </a:br>
            <a:r>
              <a:rPr kumimoji="0" lang="en-US" sz="1200" u="none" strike="noStrike" kern="0" cap="none" spc="0" normalizeH="0" baseline="0" noProof="0" dirty="0">
                <a:ln>
                  <a:noFill/>
                </a:ln>
                <a:solidFill>
                  <a:schemeClr val="bg1"/>
                </a:solidFill>
                <a:effectLst/>
                <a:uLnTx/>
                <a:uFillTx/>
                <a:ea typeface="Segoe UI" charset="0"/>
                <a:cs typeface="Segoe UI" charset="0"/>
              </a:rPr>
              <a:t>Companion Devices</a:t>
            </a:r>
          </a:p>
        </p:txBody>
      </p:sp>
      <p:sp>
        <p:nvSpPr>
          <p:cNvPr id="33" name="UEFI Secure Boot"/>
          <p:cNvSpPr/>
          <p:nvPr/>
        </p:nvSpPr>
        <p:spPr bwMode="auto">
          <a:xfrm>
            <a:off x="277072" y="2932464"/>
            <a:ext cx="2234947"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UEFI Secure Boot</a:t>
            </a:r>
          </a:p>
        </p:txBody>
      </p:sp>
      <p:sp>
        <p:nvSpPr>
          <p:cNvPr id="34" name="Rectangle 33"/>
          <p:cNvSpPr/>
          <p:nvPr/>
        </p:nvSpPr>
        <p:spPr bwMode="auto">
          <a:xfrm>
            <a:off x="4961981" y="3226073"/>
            <a:ext cx="2240426" cy="365677"/>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Credential Guard</a:t>
            </a:r>
          </a:p>
        </p:txBody>
      </p:sp>
      <p:sp>
        <p:nvSpPr>
          <p:cNvPr id="35" name="Device Guard"/>
          <p:cNvSpPr/>
          <p:nvPr/>
        </p:nvSpPr>
        <p:spPr bwMode="auto">
          <a:xfrm>
            <a:off x="2639422" y="2458940"/>
            <a:ext cx="2240426"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Device Guard</a:t>
            </a:r>
          </a:p>
        </p:txBody>
      </p:sp>
      <p:sp>
        <p:nvSpPr>
          <p:cNvPr id="36" name="Virtulization based security"/>
          <p:cNvSpPr/>
          <p:nvPr/>
        </p:nvSpPr>
        <p:spPr bwMode="auto">
          <a:xfrm>
            <a:off x="277073" y="2465341"/>
            <a:ext cx="2228633"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Virtualization Based Security</a:t>
            </a:r>
          </a:p>
        </p:txBody>
      </p:sp>
      <p:sp>
        <p:nvSpPr>
          <p:cNvPr id="37" name="Rectangle 36"/>
          <p:cNvSpPr/>
          <p:nvPr/>
        </p:nvSpPr>
        <p:spPr bwMode="auto">
          <a:xfrm>
            <a:off x="9677872" y="3660402"/>
            <a:ext cx="2240426"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Conditional Access</a:t>
            </a:r>
          </a:p>
        </p:txBody>
      </p:sp>
      <p:sp>
        <p:nvSpPr>
          <p:cNvPr id="38" name="Rectangle 37"/>
          <p:cNvSpPr/>
          <p:nvPr/>
        </p:nvSpPr>
        <p:spPr bwMode="auto">
          <a:xfrm>
            <a:off x="7330622" y="2094332"/>
            <a:ext cx="2240426"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Device Encryption</a:t>
            </a:r>
          </a:p>
        </p:txBody>
      </p:sp>
      <p:sp>
        <p:nvSpPr>
          <p:cNvPr id="39" name="Rectangle 38"/>
          <p:cNvSpPr/>
          <p:nvPr/>
        </p:nvSpPr>
        <p:spPr bwMode="auto">
          <a:xfrm>
            <a:off x="9681982" y="3169016"/>
            <a:ext cx="2240426" cy="36567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solidFill>
                  <a:schemeClr val="bg2"/>
                </a:solidFill>
                <a:effectLst/>
                <a:uLnTx/>
                <a:uFillTx/>
                <a:ea typeface="Segoe UI" pitchFamily="34" charset="0"/>
                <a:cs typeface="Segoe UI Semibold" panose="020B0702040204020203" pitchFamily="34" charset="0"/>
              </a:rPr>
              <a:t>Security Management</a:t>
            </a:r>
            <a:r>
              <a:rPr kumimoji="0" lang="en-US" sz="1200" i="0" u="none" strike="noStrike" kern="0" cap="none" spc="0" normalizeH="0" baseline="30000" noProof="0" dirty="0">
                <a:ln>
                  <a:noFill/>
                </a:ln>
                <a:solidFill>
                  <a:schemeClr val="bg2"/>
                </a:solidFill>
                <a:effectLst/>
                <a:uLnTx/>
                <a:uFillTx/>
                <a:ea typeface="Segoe UI" pitchFamily="34" charset="0"/>
                <a:cs typeface="Segoe UI Semibold" panose="020B0702040204020203" pitchFamily="34" charset="0"/>
              </a:rPr>
              <a:t>2</a:t>
            </a:r>
          </a:p>
        </p:txBody>
      </p:sp>
      <p:sp>
        <p:nvSpPr>
          <p:cNvPr id="40" name="Rectangle 39"/>
          <p:cNvSpPr/>
          <p:nvPr/>
        </p:nvSpPr>
        <p:spPr bwMode="auto">
          <a:xfrm>
            <a:off x="280133" y="3866710"/>
            <a:ext cx="2237366" cy="365677"/>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Semibold" panose="020B0702040204020203" pitchFamily="34" charset="0"/>
              </a:rPr>
              <a:t>Windows Update</a:t>
            </a:r>
          </a:p>
        </p:txBody>
      </p:sp>
      <p:sp>
        <p:nvSpPr>
          <p:cNvPr id="41" name="Wndows trusted boot"/>
          <p:cNvSpPr/>
          <p:nvPr/>
        </p:nvSpPr>
        <p:spPr bwMode="auto">
          <a:xfrm>
            <a:off x="277073" y="3399587"/>
            <a:ext cx="2228633" cy="365677"/>
          </a:xfrm>
          <a:prstGeom prst="rect">
            <a:avLst/>
          </a:prstGeom>
          <a:solidFill>
            <a:schemeClr val="tx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9630" tIns="89630" rIns="89630" bIns="89630" numCol="1" spcCol="0" rtlCol="0" fromWordArt="0" anchor="ctr" anchorCtr="0" forceAA="0" compatLnSpc="1">
            <a:prstTxWarp prst="textNoShape">
              <a:avLst/>
            </a:prstTxWarp>
            <a:spAutoFit/>
          </a:bodyPr>
          <a:lstStyle/>
          <a:p>
            <a:pPr marL="0" marR="0" lvl="0" indent="0" algn="ctr" defTabSz="913751" rtl="0" eaLnBrk="1" fontAlgn="base" latinLnBrk="0" hangingPunct="1">
              <a:spcBef>
                <a:spcPct val="0"/>
              </a:spcBef>
              <a:spcAft>
                <a:spcPct val="0"/>
              </a:spcAft>
              <a:buClrTx/>
              <a:buSzTx/>
              <a:buFontTx/>
              <a:buNone/>
              <a:tabLst/>
              <a:defRPr/>
            </a:pPr>
            <a:r>
              <a:rPr kumimoji="0" lang="en-US" sz="1200" u="none" strike="noStrike" kern="0" cap="none" spc="0" normalizeH="0" baseline="0" noProof="0" dirty="0">
                <a:ln>
                  <a:noFill/>
                </a:ln>
                <a:solidFill>
                  <a:schemeClr val="bg1"/>
                </a:solidFill>
                <a:effectLst/>
                <a:uLnTx/>
                <a:uFillTx/>
                <a:ea typeface="Segoe UI" charset="0"/>
                <a:cs typeface="Segoe UI" charset="0"/>
              </a:rPr>
              <a:t>Windows Trusted Boot</a:t>
            </a:r>
          </a:p>
        </p:txBody>
      </p:sp>
    </p:spTree>
    <p:extLst>
      <p:ext uri="{BB962C8B-B14F-4D97-AF65-F5344CB8AC3E}">
        <p14:creationId xmlns:p14="http://schemas.microsoft.com/office/powerpoint/2010/main" val="7365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3" descr="C:\Users\Sarah\Documents\_SSD_Business\Client_collateral\MICROSOFT_DVD_ART\MICROSOFT PHOTOS\Govt man.jpg"/>
          <p:cNvPicPr>
            <a:picLocks noChangeAspect="1" noChangeArrowheads="1"/>
          </p:cNvPicPr>
          <p:nvPr/>
        </p:nvPicPr>
        <p:blipFill rotWithShape="1">
          <a:blip r:embed="rId3">
            <a:grayscl/>
            <a:extLst>
              <a:ext uri="{BEBA8EAE-BF5A-486C-A8C5-ECC9F3942E4B}">
                <a14:imgProps xmlns:a14="http://schemas.microsoft.com/office/drawing/2010/main">
                  <a14:imgLayer r:embed="rId4">
                    <a14:imgEffect>
                      <a14:brightnessContrast bright="10000" contrast="2000"/>
                    </a14:imgEffect>
                  </a14:imgLayer>
                </a14:imgProps>
              </a:ext>
              <a:ext uri="{28A0092B-C50C-407E-A947-70E740481C1C}">
                <a14:useLocalDpi xmlns:a14="http://schemas.microsoft.com/office/drawing/2010/main" val="0"/>
              </a:ext>
            </a:extLst>
          </a:blip>
          <a:srcRect/>
          <a:stretch/>
        </p:blipFill>
        <p:spPr bwMode="auto">
          <a:xfrm>
            <a:off x="1" y="1565647"/>
            <a:ext cx="4017583" cy="182262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p:cNvCxnSpPr/>
          <p:nvPr/>
        </p:nvCxnSpPr>
        <p:spPr>
          <a:xfrm>
            <a:off x="4017584" y="3388275"/>
            <a:ext cx="0" cy="3469240"/>
          </a:xfrm>
          <a:prstGeom prst="line">
            <a:avLst/>
          </a:prstGeom>
          <a:noFill/>
          <a:ln cap="sq">
            <a:solidFill>
              <a:schemeClr val="bg1">
                <a:lumMod val="85000"/>
              </a:schemeClr>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itle 1"/>
          <p:cNvSpPr>
            <a:spLocks noGrp="1"/>
          </p:cNvSpPr>
          <p:nvPr>
            <p:ph type="title"/>
          </p:nvPr>
        </p:nvSpPr>
        <p:spPr/>
        <p:txBody>
          <a:bodyPr/>
          <a:lstStyle/>
          <a:p>
            <a:pPr lvl="0"/>
            <a:endParaRPr lang="en-US" dirty="0"/>
          </a:p>
        </p:txBody>
      </p:sp>
      <p:grpSp>
        <p:nvGrpSpPr>
          <p:cNvPr id="20" name="Group 19"/>
          <p:cNvGrpSpPr/>
          <p:nvPr/>
        </p:nvGrpSpPr>
        <p:grpSpPr>
          <a:xfrm>
            <a:off x="480818" y="278968"/>
            <a:ext cx="892547" cy="892547"/>
            <a:chOff x="1058016" y="3011500"/>
            <a:chExt cx="910444" cy="910444"/>
          </a:xfrm>
        </p:grpSpPr>
        <p:sp>
          <p:nvSpPr>
            <p:cNvPr id="21" name="Oval 20"/>
            <p:cNvSpPr/>
            <p:nvPr/>
          </p:nvSpPr>
          <p:spPr bwMode="auto">
            <a:xfrm>
              <a:off x="1058016" y="3011500"/>
              <a:ext cx="910444" cy="910444"/>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kern="0" dirty="0">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152"/>
            <p:cNvSpPr>
              <a:spLocks/>
            </p:cNvSpPr>
            <p:nvPr/>
          </p:nvSpPr>
          <p:spPr bwMode="auto">
            <a:xfrm>
              <a:off x="1232656" y="3290592"/>
              <a:ext cx="258759" cy="293050"/>
            </a:xfrm>
            <a:custGeom>
              <a:avLst/>
              <a:gdLst>
                <a:gd name="T0" fmla="*/ 35 w 35"/>
                <a:gd name="T1" fmla="*/ 29 h 40"/>
                <a:gd name="T2" fmla="*/ 26 w 35"/>
                <a:gd name="T3" fmla="*/ 26 h 40"/>
                <a:gd name="T4" fmla="*/ 25 w 35"/>
                <a:gd name="T5" fmla="*/ 21 h 40"/>
                <a:gd name="T6" fmla="*/ 29 w 35"/>
                <a:gd name="T7" fmla="*/ 10 h 40"/>
                <a:gd name="T8" fmla="*/ 20 w 35"/>
                <a:gd name="T9" fmla="*/ 0 h 40"/>
                <a:gd name="T10" fmla="*/ 11 w 35"/>
                <a:gd name="T11" fmla="*/ 10 h 40"/>
                <a:gd name="T12" fmla="*/ 15 w 35"/>
                <a:gd name="T13" fmla="*/ 21 h 40"/>
                <a:gd name="T14" fmla="*/ 15 w 35"/>
                <a:gd name="T15" fmla="*/ 21 h 40"/>
                <a:gd name="T16" fmla="*/ 14 w 35"/>
                <a:gd name="T17" fmla="*/ 26 h 40"/>
                <a:gd name="T18" fmla="*/ 0 w 35"/>
                <a:gd name="T19" fmla="*/ 35 h 40"/>
                <a:gd name="T20" fmla="*/ 17 w 35"/>
                <a:gd name="T2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0">
                  <a:moveTo>
                    <a:pt x="35" y="29"/>
                  </a:moveTo>
                  <a:cubicBezTo>
                    <a:pt x="32" y="28"/>
                    <a:pt x="29" y="27"/>
                    <a:pt x="26" y="26"/>
                  </a:cubicBezTo>
                  <a:cubicBezTo>
                    <a:pt x="24" y="25"/>
                    <a:pt x="23" y="23"/>
                    <a:pt x="25" y="21"/>
                  </a:cubicBezTo>
                  <a:cubicBezTo>
                    <a:pt x="27" y="18"/>
                    <a:pt x="29" y="14"/>
                    <a:pt x="29" y="10"/>
                  </a:cubicBezTo>
                  <a:cubicBezTo>
                    <a:pt x="29" y="4"/>
                    <a:pt x="25" y="0"/>
                    <a:pt x="20" y="0"/>
                  </a:cubicBezTo>
                  <a:cubicBezTo>
                    <a:pt x="15" y="0"/>
                    <a:pt x="11" y="4"/>
                    <a:pt x="11" y="10"/>
                  </a:cubicBezTo>
                  <a:cubicBezTo>
                    <a:pt x="11" y="14"/>
                    <a:pt x="13" y="18"/>
                    <a:pt x="15" y="21"/>
                  </a:cubicBezTo>
                  <a:cubicBezTo>
                    <a:pt x="15" y="21"/>
                    <a:pt x="15" y="21"/>
                    <a:pt x="15" y="21"/>
                  </a:cubicBezTo>
                  <a:cubicBezTo>
                    <a:pt x="17" y="23"/>
                    <a:pt x="16" y="25"/>
                    <a:pt x="14" y="26"/>
                  </a:cubicBezTo>
                  <a:cubicBezTo>
                    <a:pt x="6" y="27"/>
                    <a:pt x="0" y="32"/>
                    <a:pt x="0" y="35"/>
                  </a:cubicBezTo>
                  <a:cubicBezTo>
                    <a:pt x="0" y="39"/>
                    <a:pt x="7" y="40"/>
                    <a:pt x="17" y="40"/>
                  </a:cubicBezTo>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sp>
          <p:nvSpPr>
            <p:cNvPr id="23" name="Freeform 153"/>
            <p:cNvSpPr>
              <a:spLocks/>
            </p:cNvSpPr>
            <p:nvPr/>
          </p:nvSpPr>
          <p:spPr bwMode="auto">
            <a:xfrm>
              <a:off x="1382303" y="3259405"/>
              <a:ext cx="411518" cy="414636"/>
            </a:xfrm>
            <a:custGeom>
              <a:avLst/>
              <a:gdLst>
                <a:gd name="T0" fmla="*/ 36 w 56"/>
                <a:gd name="T1" fmla="*/ 36 h 56"/>
                <a:gd name="T2" fmla="*/ 35 w 56"/>
                <a:gd name="T3" fmla="*/ 29 h 56"/>
                <a:gd name="T4" fmla="*/ 40 w 56"/>
                <a:gd name="T5" fmla="*/ 14 h 56"/>
                <a:gd name="T6" fmla="*/ 28 w 56"/>
                <a:gd name="T7" fmla="*/ 0 h 56"/>
                <a:gd name="T8" fmla="*/ 16 w 56"/>
                <a:gd name="T9" fmla="*/ 14 h 56"/>
                <a:gd name="T10" fmla="*/ 21 w 56"/>
                <a:gd name="T11" fmla="*/ 29 h 56"/>
                <a:gd name="T12" fmla="*/ 21 w 56"/>
                <a:gd name="T13" fmla="*/ 29 h 56"/>
                <a:gd name="T14" fmla="*/ 20 w 56"/>
                <a:gd name="T15" fmla="*/ 36 h 56"/>
                <a:gd name="T16" fmla="*/ 0 w 56"/>
                <a:gd name="T17" fmla="*/ 49 h 56"/>
                <a:gd name="T18" fmla="*/ 28 w 56"/>
                <a:gd name="T19" fmla="*/ 56 h 56"/>
                <a:gd name="T20" fmla="*/ 56 w 56"/>
                <a:gd name="T21" fmla="*/ 49 h 56"/>
                <a:gd name="T22" fmla="*/ 36 w 56"/>
                <a:gd name="T2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56">
                  <a:moveTo>
                    <a:pt x="36" y="36"/>
                  </a:moveTo>
                  <a:cubicBezTo>
                    <a:pt x="33" y="35"/>
                    <a:pt x="32" y="31"/>
                    <a:pt x="35" y="29"/>
                  </a:cubicBezTo>
                  <a:cubicBezTo>
                    <a:pt x="38" y="25"/>
                    <a:pt x="40" y="20"/>
                    <a:pt x="40" y="14"/>
                  </a:cubicBezTo>
                  <a:cubicBezTo>
                    <a:pt x="40" y="5"/>
                    <a:pt x="35" y="0"/>
                    <a:pt x="28" y="0"/>
                  </a:cubicBezTo>
                  <a:cubicBezTo>
                    <a:pt x="21" y="0"/>
                    <a:pt x="16" y="5"/>
                    <a:pt x="16" y="14"/>
                  </a:cubicBezTo>
                  <a:cubicBezTo>
                    <a:pt x="16" y="20"/>
                    <a:pt x="18" y="25"/>
                    <a:pt x="21" y="29"/>
                  </a:cubicBezTo>
                  <a:cubicBezTo>
                    <a:pt x="21" y="29"/>
                    <a:pt x="21" y="29"/>
                    <a:pt x="21" y="29"/>
                  </a:cubicBezTo>
                  <a:cubicBezTo>
                    <a:pt x="24" y="31"/>
                    <a:pt x="23" y="35"/>
                    <a:pt x="20" y="36"/>
                  </a:cubicBezTo>
                  <a:cubicBezTo>
                    <a:pt x="8" y="38"/>
                    <a:pt x="0" y="44"/>
                    <a:pt x="0" y="49"/>
                  </a:cubicBezTo>
                  <a:cubicBezTo>
                    <a:pt x="0" y="55"/>
                    <a:pt x="13" y="56"/>
                    <a:pt x="28" y="56"/>
                  </a:cubicBezTo>
                  <a:cubicBezTo>
                    <a:pt x="43" y="56"/>
                    <a:pt x="56" y="55"/>
                    <a:pt x="56" y="49"/>
                  </a:cubicBezTo>
                  <a:cubicBezTo>
                    <a:pt x="56" y="44"/>
                    <a:pt x="48" y="38"/>
                    <a:pt x="36" y="36"/>
                  </a:cubicBezTo>
                  <a:close/>
                </a:path>
              </a:pathLst>
            </a:custGeom>
            <a:noFill/>
            <a:ln w="1587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9604" tIns="44802" rIns="89604" bIns="44802" numCol="1" anchor="t" anchorCtr="0" compatLnSpc="1">
              <a:prstTxWarp prst="textNoShape">
                <a:avLst/>
              </a:prstTxWarp>
            </a:bodyPr>
            <a:lstStyle/>
            <a:p>
              <a:pPr defTabSz="896042">
                <a:defRPr/>
              </a:pPr>
              <a:endParaRPr lang="en-US" sz="2353" kern="0" dirty="0">
                <a:solidFill>
                  <a:srgbClr val="505050"/>
                </a:solidFill>
              </a:endParaRPr>
            </a:p>
          </p:txBody>
        </p:sp>
      </p:grpSp>
      <p:sp>
        <p:nvSpPr>
          <p:cNvPr id="28" name="Pentagon 27"/>
          <p:cNvSpPr/>
          <p:nvPr/>
        </p:nvSpPr>
        <p:spPr>
          <a:xfrm rot="10800000" flipV="1">
            <a:off x="4017904" y="1565648"/>
            <a:ext cx="8174096" cy="1822626"/>
          </a:xfrm>
          <a:prstGeom prst="homePlate">
            <a:avLst>
              <a:gd name="adj" fmla="val 0"/>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 name="TextBox 4"/>
          <p:cNvSpPr txBox="1"/>
          <p:nvPr/>
        </p:nvSpPr>
        <p:spPr>
          <a:xfrm>
            <a:off x="371517" y="3630760"/>
            <a:ext cx="3484272" cy="2634070"/>
          </a:xfrm>
          <a:prstGeom prst="rect">
            <a:avLst/>
          </a:prstGeom>
          <a:noFill/>
        </p:spPr>
        <p:txBody>
          <a:bodyPr wrap="square" lIns="89642" tIns="44821" rIns="89642" bIns="44821" rtlCol="0">
            <a:spAutoFit/>
          </a:bodyPr>
          <a:lstStyle>
            <a:defPPr>
              <a:defRPr lang="en-US"/>
            </a:defPPr>
            <a:lvl1pPr>
              <a:lnSpc>
                <a:spcPct val="90000"/>
              </a:lnSpc>
              <a:spcAft>
                <a:spcPts val="1200"/>
              </a:spcAft>
              <a:defRPr sz="2400">
                <a:gradFill>
                  <a:gsLst>
                    <a:gs pos="2917">
                      <a:schemeClr val="tx1"/>
                    </a:gs>
                    <a:gs pos="30000">
                      <a:schemeClr val="tx1"/>
                    </a:gs>
                  </a:gsLst>
                  <a:lin ang="5400000" scaled="0"/>
                </a:gradFill>
              </a:defRPr>
            </a:lvl1pPr>
          </a:lstStyle>
          <a:p>
            <a:r>
              <a:rPr lang="en-US" sz="2157" i="1" dirty="0"/>
              <a:t>Maintains aggregated view of agency activity</a:t>
            </a:r>
          </a:p>
          <a:p>
            <a:r>
              <a:rPr lang="en-US" sz="2157" dirty="0"/>
              <a:t>Communicates regularly with citizens</a:t>
            </a:r>
          </a:p>
          <a:p>
            <a:r>
              <a:rPr lang="en-US" sz="2157" dirty="0"/>
              <a:t>Responsible for keeping citizen data safer</a:t>
            </a:r>
          </a:p>
          <a:p>
            <a:endParaRPr lang="en-US" sz="2157" dirty="0"/>
          </a:p>
        </p:txBody>
      </p:sp>
      <p:sp>
        <p:nvSpPr>
          <p:cNvPr id="4" name="Rectangle 3"/>
          <p:cNvSpPr/>
          <p:nvPr/>
        </p:nvSpPr>
        <p:spPr>
          <a:xfrm>
            <a:off x="1" y="2955950"/>
            <a:ext cx="4017904" cy="432325"/>
          </a:xfrm>
          <a:prstGeom prst="rect">
            <a:avLst/>
          </a:prstGeom>
          <a:solidFill>
            <a:srgbClr val="000000">
              <a:alpha val="39000"/>
            </a:srgbClr>
          </a:solidFill>
        </p:spPr>
        <p:txBody>
          <a:bodyPr wrap="square" lIns="179285" tIns="45717" rIns="91436" bIns="45717" anchor="ctr" anchorCtr="0">
            <a:noAutofit/>
          </a:bodyPr>
          <a:lstStyle/>
          <a:p>
            <a:pPr marL="286346">
              <a:buClr>
                <a:schemeClr val="accent1"/>
              </a:buClr>
              <a:buSzPct val="70000"/>
            </a:pPr>
            <a:r>
              <a:rPr lang="en-US" sz="1961" dirty="0">
                <a:solidFill>
                  <a:schemeClr val="bg1"/>
                </a:solidFill>
                <a:cs typeface="Calibri" pitchFamily="34" charset="0"/>
              </a:rPr>
              <a:t>GOVERNMENT LEADER</a:t>
            </a:r>
          </a:p>
        </p:txBody>
      </p:sp>
      <p:sp>
        <p:nvSpPr>
          <p:cNvPr id="26" name="Isosceles Triangle 25"/>
          <p:cNvSpPr/>
          <p:nvPr/>
        </p:nvSpPr>
        <p:spPr bwMode="auto">
          <a:xfrm rot="16200000">
            <a:off x="3586512" y="2341203"/>
            <a:ext cx="609115" cy="271514"/>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p:cNvSpPr/>
          <p:nvPr/>
        </p:nvSpPr>
        <p:spPr>
          <a:xfrm>
            <a:off x="4295855" y="1691223"/>
            <a:ext cx="7273100" cy="1600959"/>
          </a:xfrm>
          <a:prstGeom prst="rect">
            <a:avLst/>
          </a:prstGeom>
        </p:spPr>
        <p:txBody>
          <a:bodyPr wrap="square" lIns="91436" tIns="45717" rIns="91436" bIns="45717" anchor="ctr">
            <a:spAutoFit/>
          </a:bodyPr>
          <a:lstStyle/>
          <a:p>
            <a:pPr defTabSz="933362">
              <a:lnSpc>
                <a:spcPts val="2941"/>
              </a:lnSpc>
              <a:spcBef>
                <a:spcPct val="0"/>
              </a:spcBef>
              <a:buClr>
                <a:schemeClr val="accent2"/>
              </a:buClr>
              <a:buSzPct val="105000"/>
            </a:pPr>
            <a:r>
              <a:rPr lang="en-US" sz="2843" dirty="0">
                <a:solidFill>
                  <a:schemeClr val="bg1"/>
                </a:solidFill>
                <a:latin typeface="+mj-lt"/>
                <a:cs typeface="Segoe UI Light" panose="020B0502040204020203" pitchFamily="34" charset="0"/>
              </a:rPr>
              <a:t>A government leader is traveling to a meeting. He wants to get some work done while he travels so he turns on his Windows 10 device and logs in.</a:t>
            </a:r>
          </a:p>
        </p:txBody>
      </p:sp>
      <p:sp>
        <p:nvSpPr>
          <p:cNvPr id="24" name="Rectangle 23"/>
          <p:cNvSpPr/>
          <p:nvPr/>
        </p:nvSpPr>
        <p:spPr bwMode="auto">
          <a:xfrm>
            <a:off x="4380072" y="3729946"/>
            <a:ext cx="7441710" cy="241945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4761517" y="3892145"/>
            <a:ext cx="6610570" cy="1805329"/>
          </a:xfrm>
          <a:prstGeom prst="rect">
            <a:avLst/>
          </a:prstGeom>
          <a:noFill/>
        </p:spPr>
        <p:txBody>
          <a:bodyPr wrap="square" lIns="89642" tIns="44821" rIns="89642" bIns="44821" numCol="1" rtlCol="0">
            <a:spAutoFit/>
          </a:bodyPr>
          <a:lstStyle/>
          <a:p>
            <a:pPr fontAlgn="ctr">
              <a:lnSpc>
                <a:spcPts val="2941"/>
              </a:lnSpc>
              <a:spcAft>
                <a:spcPts val="1176"/>
              </a:spcAft>
            </a:pPr>
            <a:r>
              <a:rPr lang="en-US" sz="2745" dirty="0">
                <a:solidFill>
                  <a:schemeClr val="accent1"/>
                </a:solidFill>
                <a:latin typeface="Segoe UI Semibold" panose="020B0702040204020203" pitchFamily="34" charset="0"/>
                <a:ea typeface="Segoe UI" panose="020B0502040204020203" pitchFamily="34" charset="0"/>
                <a:cs typeface="Segoe UI Semibold" panose="020B0702040204020203" pitchFamily="34" charset="0"/>
              </a:rPr>
              <a:t>Windows Hello*</a:t>
            </a:r>
          </a:p>
          <a:p>
            <a:pPr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Enables native support of multi-factor authentication—such as biometrics or companion device—to validate users.</a:t>
            </a:r>
          </a:p>
          <a:p>
            <a:pPr fontAlgn="ctr">
              <a:spcAft>
                <a:spcPts val="784"/>
              </a:spcAft>
              <a:buClr>
                <a:srgbClr val="646464"/>
              </a:buClr>
              <a:buSzPct val="100000"/>
            </a:pPr>
            <a:r>
              <a:rPr lang="en-US" sz="1765" spc="-29" dirty="0">
                <a:solidFill>
                  <a:srgbClr val="646464"/>
                </a:solidFill>
                <a:latin typeface="Segoe UI Semibold" panose="020B0702040204020203" pitchFamily="34" charset="0"/>
                <a:cs typeface="Segoe UI Semibold" panose="020B0702040204020203" pitchFamily="34" charset="0"/>
              </a:rPr>
              <a:t>Helps ensure that he’s the only person who can sign-in to the device and gain access.</a:t>
            </a:r>
          </a:p>
        </p:txBody>
      </p:sp>
      <p:grpSp>
        <p:nvGrpSpPr>
          <p:cNvPr id="32" name="Group 31"/>
          <p:cNvGrpSpPr/>
          <p:nvPr/>
        </p:nvGrpSpPr>
        <p:grpSpPr>
          <a:xfrm>
            <a:off x="4222302" y="3899021"/>
            <a:ext cx="519071" cy="410408"/>
            <a:chOff x="8247413" y="4058900"/>
            <a:chExt cx="529479" cy="418638"/>
          </a:xfrm>
        </p:grpSpPr>
        <p:sp>
          <p:nvSpPr>
            <p:cNvPr id="35" name="Right Arrow 34"/>
            <p:cNvSpPr/>
            <p:nvPr/>
          </p:nvSpPr>
          <p:spPr bwMode="auto">
            <a:xfrm>
              <a:off x="8247413" y="4095806"/>
              <a:ext cx="529479" cy="381732"/>
            </a:xfrm>
            <a:prstGeom prst="rightArrow">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36" name="Isosceles Triangle 35"/>
            <p:cNvSpPr/>
            <p:nvPr/>
          </p:nvSpPr>
          <p:spPr bwMode="auto">
            <a:xfrm rot="16200000">
              <a:off x="8260121" y="4046192"/>
              <a:ext cx="135518" cy="160933"/>
            </a:xfrm>
            <a:prstGeom prst="triangle">
              <a:avLst>
                <a:gd name="adj" fmla="val 0"/>
              </a:avLst>
            </a:prstGeom>
            <a:solidFill>
              <a:schemeClr val="accent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pSp>
      <p:sp>
        <p:nvSpPr>
          <p:cNvPr id="29" name="Rectangle 28"/>
          <p:cNvSpPr/>
          <p:nvPr/>
        </p:nvSpPr>
        <p:spPr>
          <a:xfrm>
            <a:off x="2" y="6470085"/>
            <a:ext cx="4017583" cy="331899"/>
          </a:xfrm>
          <a:prstGeom prst="rect">
            <a:avLst/>
          </a:prstGeom>
        </p:spPr>
        <p:txBody>
          <a:bodyPr wrap="square">
            <a:spAutoFit/>
          </a:bodyPr>
          <a:lstStyle/>
          <a:p>
            <a:pPr algn="r">
              <a:spcAft>
                <a:spcPts val="784"/>
              </a:spcAft>
            </a:pPr>
            <a:r>
              <a:rPr lang="en-US" sz="784" dirty="0">
                <a:latin typeface="Segoe UI" panose="020B0502040204020203" pitchFamily="34" charset="0"/>
                <a:ea typeface="Segoe UI" panose="020B0502040204020203" pitchFamily="34" charset="0"/>
                <a:cs typeface="Segoe UI" panose="020B0502040204020203" pitchFamily="34" charset="0"/>
              </a:rPr>
              <a:t>* </a:t>
            </a:r>
            <a:r>
              <a:rPr lang="en-US" sz="784" i="1" dirty="0">
                <a:latin typeface="Segoe UI" panose="020B0502040204020203" pitchFamily="34" charset="0"/>
                <a:ea typeface="Segoe UI" panose="020B0502040204020203" pitchFamily="34" charset="0"/>
                <a:cs typeface="Segoe UI" panose="020B0502040204020203" pitchFamily="34" charset="0"/>
              </a:rPr>
              <a:t>Windows Hello requires specialized hardware such as fingerprint reader, illuminated IR sensor, or other biometric sensors depending on the authentication enabled.</a:t>
            </a:r>
            <a:endParaRPr lang="en-US" sz="784" dirty="0">
              <a:latin typeface="Segoe UI" panose="020B0502040204020203" pitchFamily="34" charset="0"/>
              <a:ea typeface="Segoe UI" panose="020B0502040204020203" pitchFamily="34" charset="0"/>
              <a:cs typeface="Times New Roman" panose="02020603050405020304" pitchFamily="18" charset="0"/>
            </a:endParaRPr>
          </a:p>
        </p:txBody>
      </p:sp>
      <p:sp>
        <p:nvSpPr>
          <p:cNvPr id="30" name="Title 1"/>
          <p:cNvSpPr txBox="1">
            <a:spLocks/>
          </p:cNvSpPr>
          <p:nvPr/>
        </p:nvSpPr>
        <p:spPr>
          <a:xfrm>
            <a:off x="1412556" y="289957"/>
            <a:ext cx="5735562" cy="899537"/>
          </a:xfrm>
        </p:spPr>
        <p:txBody>
          <a:bodyPr/>
          <a:lstStyle>
            <a:lvl1pPr algn="l" defTabSz="914374" rtl="0" eaLnBrk="1" latinLnBrk="0" hangingPunct="1">
              <a:lnSpc>
                <a:spcPct val="90000"/>
              </a:lnSpc>
              <a:spcBef>
                <a:spcPct val="0"/>
              </a:spcBef>
              <a:buNone/>
              <a:defRPr lang="en-US" sz="4705" b="0" kern="1200" cap="none" spc="-100" baseline="0" dirty="0" smtClean="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dirty="0"/>
              <a:t>Secure your identities </a:t>
            </a:r>
          </a:p>
        </p:txBody>
      </p:sp>
    </p:spTree>
    <p:extLst>
      <p:ext uri="{BB962C8B-B14F-4D97-AF65-F5344CB8AC3E}">
        <p14:creationId xmlns:p14="http://schemas.microsoft.com/office/powerpoint/2010/main" val="25900830"/>
      </p:ext>
    </p:extLst>
  </p:cSld>
  <p:clrMapOvr>
    <a:masterClrMapping/>
  </p:clrMapOvr>
  <p:transition>
    <p:fade/>
  </p:transition>
</p:sld>
</file>

<file path=ppt/theme/theme1.xml><?xml version="1.0" encoding="utf-8"?>
<a:theme xmlns:a="http://schemas.openxmlformats.org/drawingml/2006/main" name="Surface_White_16x9_2016">
  <a:themeElements>
    <a:clrScheme name="Custom 1">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Custom 3">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spPr>
      <a:bodyPr rot="0" spcFirstLastPara="0" vertOverflow="overflow" horzOverflow="overflow" vert="horz" wrap="square" lIns="274320" tIns="228600" rIns="274320" bIns="228600" numCol="1" spcCol="0" rtlCol="0" fromWordArt="0" anchor="t" anchorCtr="0" forceAA="0" compatLnSpc="1">
        <a:prstTxWarp prst="textNoShape">
          <a:avLst/>
        </a:prstTxWarp>
        <a:noAutofit/>
      </a:bodyPr>
      <a:lstStyle>
        <a:defPPr algn="l" defTabSz="1371200"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74320" tIns="228600" rIns="274320" bIns="228600"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Commercial Template 2013.01.04.1659.pptx" id="{EC24E1B7-D1C2-446C-89E1-08E43C8591DB}" vid="{DB04296C-120E-447F-A4DE-78254BB2FEA1}"/>
    </a:ext>
  </a:extLst>
</a:theme>
</file>

<file path=ppt/theme/theme2.xml><?xml version="1.0" encoding="utf-8"?>
<a:theme xmlns:a="http://schemas.openxmlformats.org/drawingml/2006/main" name="1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3.xml><?xml version="1.0" encoding="utf-8"?>
<a:theme xmlns:a="http://schemas.openxmlformats.org/drawingml/2006/main" name="1_Theme1">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Theme1" id="{FBB49538-FE2E-A048-B622-7B75F31316FB}" vid="{96F2673C-85AE-B74C-9E54-777157069E8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SD_PowerPoint Template">
  <a:themeElements>
    <a:clrScheme name="Microsoft-Devices">
      <a:dk1>
        <a:srgbClr val="505050"/>
      </a:dk1>
      <a:lt1>
        <a:srgbClr val="FFFFFF"/>
      </a:lt1>
      <a:dk2>
        <a:srgbClr val="0078D7"/>
      </a:dk2>
      <a:lt2>
        <a:srgbClr val="737373"/>
      </a:lt2>
      <a:accent1>
        <a:srgbClr val="0078D7"/>
      </a:accent1>
      <a:accent2>
        <a:srgbClr val="E6E6E6"/>
      </a:accent2>
      <a:accent3>
        <a:srgbClr val="737373"/>
      </a:accent3>
      <a:accent4>
        <a:srgbClr val="505050"/>
      </a:accent4>
      <a:accent5>
        <a:srgbClr val="000000"/>
      </a:accent5>
      <a:accent6>
        <a:srgbClr val="0078D7"/>
      </a:accent6>
      <a:hlink>
        <a:srgbClr val="0078D7"/>
      </a:hlink>
      <a:folHlink>
        <a:srgbClr val="0078D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MSD_PowerPoint Template" id="{1EE446A7-CA52-3948-AA2B-B42D8183B05D}" vid="{D5427A2E-7D25-914F-86D3-D30BD6774E2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6.png"/></Relationships>
</file>

<file path=ppt/webextensions/webextension1.xml><?xml version="1.0" encoding="utf-8"?>
<we:webextension xmlns:we="http://schemas.microsoft.com/office/webextensions/webextension/2010/11" id="{14140498-2347-A84C-ACA8-5F9DA1D1F776}">
  <we:reference id="wa104221182" version="2.0.0.0" store="en-GB" storeType="OMEX"/>
  <we:alternateReferences>
    <we:reference id="wa104221182" version="2.0.0.0" store="wa104221182" storeType="OMEX"/>
  </we:alternateReferences>
  <we:properties>
    <we:property name="vid" value="&quot;https://www.youtube.com/watch?v=p6SJHyBYkTA&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F99542CA5AAF4D9F3B0466787D57D7" ma:contentTypeVersion="2" ma:contentTypeDescription="Create a new document." ma:contentTypeScope="" ma:versionID="e4cfdb5050df5f6fd372a66708cdc172">
  <xsd:schema xmlns:xsd="http://www.w3.org/2001/XMLSchema" xmlns:xs="http://www.w3.org/2001/XMLSchema" xmlns:p="http://schemas.microsoft.com/office/2006/metadata/properties" xmlns:ns1="http://schemas.microsoft.com/sharepoint/v3" xmlns:ns2="3bbe786d-0cc6-48af-87c2-07f974c9d5a8" xmlns:ns3="8b28f412-f9ec-4bdc-be2c-5869374b0774" targetNamespace="http://schemas.microsoft.com/office/2006/metadata/properties" ma:root="true" ma:fieldsID="d444d6101a911f6ac2196c2e6011964c" ns1:_="" ns2:_="" ns3:_="">
    <xsd:import namespace="http://schemas.microsoft.com/sharepoint/v3"/>
    <xsd:import namespace="3bbe786d-0cc6-48af-87c2-07f974c9d5a8"/>
    <xsd:import namespace="8b28f412-f9ec-4bdc-be2c-5869374b0774"/>
    <xsd:element name="properties">
      <xsd:complexType>
        <xsd:sequence>
          <xsd:element name="documentManagement">
            <xsd:complexType>
              <xsd:all>
                <xsd:element ref="ns1:PublishingStartDate" minOccurs="0"/>
                <xsd:element ref="ns1:PublishingExpirationDate" minOccurs="0"/>
                <xsd:element ref="ns2:SharedWithUsers" minOccurs="0"/>
                <xsd:element ref="ns3:Propagation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be786d-0cc6-48af-87c2-07f974c9d5a8"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b28f412-f9ec-4bdc-be2c-5869374b0774" elementFormDefault="qualified">
    <xsd:import namespace="http://schemas.microsoft.com/office/2006/documentManagement/types"/>
    <xsd:import namespace="http://schemas.microsoft.com/office/infopath/2007/PartnerControls"/>
    <xsd:element name="PropagationStatus" ma:index="11" nillable="true" ma:displayName="PropagationStatus" ma:default="no" ma:format="Dropdown" ma:internalName="PropagationStatus">
      <xsd:simpleType>
        <xsd:restriction base="dms:Choice">
          <xsd:enumeration value="no"/>
          <xsd:enumeration value="schedul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ropagationStatus xmlns="8b28f412-f9ec-4bdc-be2c-5869374b0774">no</Propagation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1EC806-77FE-4B6B-8947-2E76AB717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bbe786d-0cc6-48af-87c2-07f974c9d5a8"/>
    <ds:schemaRef ds:uri="8b28f412-f9ec-4bdc-be2c-5869374b0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EC422D-7771-401F-AA2F-4A3CE8D5295F}">
  <ds:schemaRefs>
    <ds:schemaRef ds:uri="http://schemas.microsoft.com/office/2006/metadata/properties"/>
    <ds:schemaRef ds:uri="http://schemas.microsoft.com/office/infopath/2007/PartnerControls"/>
    <ds:schemaRef ds:uri="http://schemas.microsoft.com/sharepoint/v3"/>
    <ds:schemaRef ds:uri="8b28f412-f9ec-4bdc-be2c-5869374b0774"/>
  </ds:schemaRefs>
</ds:datastoreItem>
</file>

<file path=customXml/itemProps3.xml><?xml version="1.0" encoding="utf-8"?>
<ds:datastoreItem xmlns:ds="http://schemas.openxmlformats.org/officeDocument/2006/customXml" ds:itemID="{9D41A7E0-8357-49DE-9D03-10BF27AE7A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15231</TotalTime>
  <Words>9016</Words>
  <Application>Microsoft Macintosh PowerPoint</Application>
  <PresentationFormat>Widescreen</PresentationFormat>
  <Paragraphs>924</Paragraphs>
  <Slides>44</Slides>
  <Notes>42</Notes>
  <HiddenSlides>9</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44</vt:i4>
      </vt:variant>
    </vt:vector>
  </HeadingPairs>
  <TitlesOfParts>
    <vt:vector size="60" baseType="lpstr">
      <vt:lpstr>Arial</vt:lpstr>
      <vt:lpstr>Calibri</vt:lpstr>
      <vt:lpstr>Calibri Light</vt:lpstr>
      <vt:lpstr>Segoe Pro</vt:lpstr>
      <vt:lpstr>Segoe UI</vt:lpstr>
      <vt:lpstr>Segoe UI Emoji</vt:lpstr>
      <vt:lpstr>Segoe UI Light</vt:lpstr>
      <vt:lpstr>Segoe UI Normal</vt:lpstr>
      <vt:lpstr>Segoe UI Semibold</vt:lpstr>
      <vt:lpstr>Segoe UI Semilight</vt:lpstr>
      <vt:lpstr>Times New Roman</vt:lpstr>
      <vt:lpstr>Surface_White_16x9_2016</vt:lpstr>
      <vt:lpstr>1_MSD_PowerPoint Template</vt:lpstr>
      <vt:lpstr>1_Theme1</vt:lpstr>
      <vt:lpstr>Office Theme</vt:lpstr>
      <vt:lpstr>2_MSD_PowerPoint Template</vt:lpstr>
      <vt:lpstr>Read Me</vt:lpstr>
      <vt:lpstr>Let’s discuss your current business challenges</vt:lpstr>
      <vt:lpstr>Microsoft Devices for Government</vt:lpstr>
      <vt:lpstr>Digital transformation in government</vt:lpstr>
      <vt:lpstr>Digital transformation in government</vt:lpstr>
      <vt:lpstr>Windows 10: the most secure Windows ever</vt:lpstr>
      <vt:lpstr>Game change with Windows and Software as a Service</vt:lpstr>
      <vt:lpstr>Windows 10: the most secure Windows ever</vt:lpstr>
      <vt:lpstr>PowerPoint Presentation</vt:lpstr>
      <vt:lpstr>Secure your identities </vt:lpstr>
      <vt:lpstr>            Protect enterprise data</vt:lpstr>
      <vt:lpstr>           Enhance threat resistance</vt:lpstr>
      <vt:lpstr>           Enhance threat resistance</vt:lpstr>
      <vt:lpstr>             Secure your devices</vt:lpstr>
      <vt:lpstr>Trusted Devices Concept</vt:lpstr>
      <vt:lpstr>PowerPoint Presentation</vt:lpstr>
      <vt:lpstr>New categories,  game-changing devices</vt:lpstr>
      <vt:lpstr>PowerPoint Presentation</vt:lpstr>
      <vt:lpstr>PowerPoint Presentation</vt:lpstr>
      <vt:lpstr>Executives</vt:lpstr>
      <vt:lpstr>Executives</vt:lpstr>
      <vt:lpstr>Surface for executives  </vt:lpstr>
      <vt:lpstr>Case workers and field workers</vt:lpstr>
      <vt:lpstr>Case workers and field workers </vt:lpstr>
      <vt:lpstr>Surface for case workers and field workers </vt:lpstr>
      <vt:lpstr>PowerPoint Presentation</vt:lpstr>
      <vt:lpstr>PowerPoint Presentation</vt:lpstr>
      <vt:lpstr>PowerPoint Presentation</vt:lpstr>
      <vt:lpstr>PowerPoint Presentation</vt:lpstr>
      <vt:lpstr>Command &amp; Control</vt:lpstr>
      <vt:lpstr>Command &amp; Control</vt:lpstr>
      <vt:lpstr>Surface for command &amp; control</vt:lpstr>
      <vt:lpstr>Training &amp; Simulation</vt:lpstr>
      <vt:lpstr>Training &amp; Simulation</vt:lpstr>
      <vt:lpstr>Surface for training &amp; simulation</vt:lpstr>
      <vt:lpstr>PowerPoint Presentation</vt:lpstr>
      <vt:lpstr>Surface Pro users get stuff done…</vt:lpstr>
      <vt:lpstr>One device to to rule them…</vt:lpstr>
      <vt:lpstr>Surface Hub total economic impact</vt:lpstr>
      <vt:lpstr>Surface Hub ROI</vt:lpstr>
      <vt:lpstr>What Surface Hub users say…</vt:lpstr>
      <vt:lpstr>Surface Hub productivity</vt:lpstr>
      <vt:lpstr>PowerPoint Presentation</vt:lpstr>
      <vt:lpstr>PowerPoint Presentation</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MSFT Devices Government Pitch Deck</dc:title>
  <dc:creator>Jill Larson</dc:creator>
  <cp:keywords/>
  <cp:lastModifiedBy>Microsoft Office User</cp:lastModifiedBy>
  <cp:revision>277</cp:revision>
  <dcterms:created xsi:type="dcterms:W3CDTF">2016-09-28T18:19:50Z</dcterms:created>
  <dcterms:modified xsi:type="dcterms:W3CDTF">2017-10-23T09:31:46Z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1cd454bacc149bfbcfd764edd279de7">
    <vt:lpwstr/>
  </property>
  <property fmtid="{D5CDD505-2E9C-101B-9397-08002B2CF9AE}" pid="3" name="of67e5d4b76f4a9db8769983fda9cec0">
    <vt:lpwstr/>
  </property>
  <property fmtid="{D5CDD505-2E9C-101B-9397-08002B2CF9AE}" pid="4" name="TaxKeyword">
    <vt:lpwstr/>
  </property>
  <property fmtid="{D5CDD505-2E9C-101B-9397-08002B2CF9AE}" pid="5" name="NewsType">
    <vt:lpwstr/>
  </property>
  <property fmtid="{D5CDD505-2E9C-101B-9397-08002B2CF9AE}" pid="6" name="Order">
    <vt:r8>4276500</vt:r8>
  </property>
  <property fmtid="{D5CDD505-2E9C-101B-9397-08002B2CF9AE}" pid="7" name="_dlc_policyId">
    <vt:lpwstr/>
  </property>
  <property fmtid="{D5CDD505-2E9C-101B-9397-08002B2CF9AE}" pid="8" name="Region">
    <vt:lpwstr/>
  </property>
  <property fmtid="{D5CDD505-2E9C-101B-9397-08002B2CF9AE}" pid="9" name="Confidentiality">
    <vt:lpwstr>30;#customer ready|8986c41d-21c5-4f8f-8a12-ea4625b46858</vt:lpwstr>
  </property>
  <property fmtid="{D5CDD505-2E9C-101B-9397-08002B2CF9AE}" pid="10" name="ItemType">
    <vt:lpwstr>54;#presentations|317da5a4-398e-4c38-b265-afd519770055;#200;#feedback requests|00ce1828-98a3-430e-af54-eda270e1be04</vt:lpwstr>
  </property>
  <property fmtid="{D5CDD505-2E9C-101B-9397-08002B2CF9AE}" pid="11" name="ContentTypeId">
    <vt:lpwstr>0x01010043F99542CA5AAF4D9F3B0466787D57D7</vt:lpwstr>
  </property>
  <property fmtid="{D5CDD505-2E9C-101B-9397-08002B2CF9AE}" pid="12" name="bc28b5f076654a3b96073bbbebfeb8c9">
    <vt:lpwstr/>
  </property>
  <property fmtid="{D5CDD505-2E9C-101B-9397-08002B2CF9AE}" pid="13" name="ga0c0bf70a6644469c61b3efa7025301">
    <vt:lpwstr/>
  </property>
  <property fmtid="{D5CDD505-2E9C-101B-9397-08002B2CF9AE}" pid="14" name="Industries">
    <vt:lpwstr>240;#government industry|0a090a42-8fcf-4c58-8d4f-10b57a9eafc0;#40;#public sector|f00d79b9-556d-4636-8b63-cc8d3472a8b6;#52;#industries|3e19349d-0f97-4bdd-98f7-34f9b5ced943</vt:lpwstr>
  </property>
  <property fmtid="{D5CDD505-2E9C-101B-9397-08002B2CF9AE}" pid="15" name="MSProducts">
    <vt:lpwstr/>
  </property>
  <property fmtid="{D5CDD505-2E9C-101B-9397-08002B2CF9AE}" pid="16" name="j4d667fb28274e85b2214f6e751c8d1f">
    <vt:lpwstr/>
  </property>
  <property fmtid="{D5CDD505-2E9C-101B-9397-08002B2CF9AE}" pid="17" name="Competitors">
    <vt:lpwstr/>
  </property>
  <property fmtid="{D5CDD505-2E9C-101B-9397-08002B2CF9AE}" pid="18" name="SMSGDomain">
    <vt:lpwstr>161;#Surface Domain|fa6c75fc-b57c-4f5a-9e62-c8332ef4808c;#160;#Surface Division|20854180-e562-4287-8acd-276f31cc8ff7;#462;#Microsoft Devices Group|d7c4e1f9-b2f3-41ba-96b2-6c23550a87c0;#1249;#Devices Product Domain|cca9af63-57ee-4c13-abf6-06c5fdfa2991</vt:lpwstr>
  </property>
  <property fmtid="{D5CDD505-2E9C-101B-9397-08002B2CF9AE}" pid="19" name="ExperienceContentType">
    <vt:lpwstr/>
  </property>
  <property fmtid="{D5CDD505-2E9C-101B-9397-08002B2CF9AE}" pid="20" name="BusinessArchitecture">
    <vt:lpwstr/>
  </property>
  <property fmtid="{D5CDD505-2E9C-101B-9397-08002B2CF9AE}" pid="21" name="j031aa32f4154c8c9a646efae715ebde">
    <vt:lpwstr/>
  </property>
  <property fmtid="{D5CDD505-2E9C-101B-9397-08002B2CF9AE}" pid="22" name="Products">
    <vt:lpwstr>174;#Surface|3ac86239-21b1-4d44-addc-59139e71a10b;#1251;#devices|75487e81-4f9e-4e21-9d37-e3f5809da4b8;#1045;#Surface Book|46dc87d9-61f2-438c-9f45-ac3c82e99e0e;#1044;#Surface Pro 4|34d1c436-4cee-42d6-b769-4aaa69279e4c;#1052;#Surface 3|7a960f37-a080-4084-82</vt:lpwstr>
  </property>
  <property fmtid="{D5CDD505-2E9C-101B-9397-08002B2CF9AE}" pid="23" name="ContentExtensions">
    <vt:lpwstr/>
  </property>
  <property fmtid="{D5CDD505-2E9C-101B-9397-08002B2CF9AE}" pid="24" name="WorkflowChangePath">
    <vt:lpwstr>f1beec5e-7963-4164-a9b4-91f892330430,10;f1beec5e-7963-4164-a9b4-91f892330430,19;e929cdc8-ef5a-4aed-ad88-a2076c847023,23;</vt:lpwstr>
  </property>
  <property fmtid="{D5CDD505-2E9C-101B-9397-08002B2CF9AE}" pid="25" name="l6f004f21209409da86a713c0f24627d">
    <vt:lpwstr/>
  </property>
  <property fmtid="{D5CDD505-2E9C-101B-9397-08002B2CF9AE}" pid="26" name="ActivitiesAndPrograms">
    <vt:lpwstr/>
  </property>
  <property fmtid="{D5CDD505-2E9C-101B-9397-08002B2CF9AE}" pid="27" name="Segments">
    <vt:lpwstr/>
  </property>
  <property fmtid="{D5CDD505-2E9C-101B-9397-08002B2CF9AE}" pid="28" name="Partners">
    <vt:lpwstr/>
  </property>
  <property fmtid="{D5CDD505-2E9C-101B-9397-08002B2CF9AE}" pid="29" name="la4444b61d19467597d63190b69ac227">
    <vt:lpwstr/>
  </property>
  <property fmtid="{D5CDD505-2E9C-101B-9397-08002B2CF9AE}" pid="30" name="MSProductsTaxHTField0">
    <vt:lpwstr/>
  </property>
  <property fmtid="{D5CDD505-2E9C-101B-9397-08002B2CF9AE}" pid="31" name="Topics">
    <vt:lpwstr/>
  </property>
  <property fmtid="{D5CDD505-2E9C-101B-9397-08002B2CF9AE}" pid="32" name="Groups">
    <vt:lpwstr/>
  </property>
  <property fmtid="{D5CDD505-2E9C-101B-9397-08002B2CF9AE}" pid="33" name="_docset_NoMedatataSyncRequired">
    <vt:lpwstr>False</vt:lpwstr>
  </property>
  <property fmtid="{D5CDD505-2E9C-101B-9397-08002B2CF9AE}" pid="34" name="MSLanguage">
    <vt:lpwstr/>
  </property>
  <property fmtid="{D5CDD505-2E9C-101B-9397-08002B2CF9AE}" pid="35" name="e8080b0481964c759b2c36ae49591b31">
    <vt:lpwstr/>
  </property>
  <property fmtid="{D5CDD505-2E9C-101B-9397-08002B2CF9AE}" pid="36" name="Languages">
    <vt:lpwstr/>
  </property>
  <property fmtid="{D5CDD505-2E9C-101B-9397-08002B2CF9AE}" pid="37" name="messageframeworktype">
    <vt:lpwstr/>
  </property>
  <property fmtid="{D5CDD505-2E9C-101B-9397-08002B2CF9AE}" pid="38" name="cb7870d3641f4a52807a63577a9c1b08">
    <vt:lpwstr/>
  </property>
  <property fmtid="{D5CDD505-2E9C-101B-9397-08002B2CF9AE}" pid="39" name="LastUpdatedByBatchTagging">
    <vt:bool>true</vt:bool>
  </property>
  <property fmtid="{D5CDD505-2E9C-101B-9397-08002B2CF9AE}" pid="40" name="TechnicalLevel">
    <vt:lpwstr/>
  </property>
  <property fmtid="{D5CDD505-2E9C-101B-9397-08002B2CF9AE}" pid="41" name="Audiences">
    <vt:lpwstr>1020;#enterprise|7be59b63-9a97-4305-8844-189a14408896</vt:lpwstr>
  </property>
  <property fmtid="{D5CDD505-2E9C-101B-9397-08002B2CF9AE}" pid="42" name="IsMyDocuments">
    <vt:bool>true</vt:bool>
  </property>
  <property fmtid="{D5CDD505-2E9C-101B-9397-08002B2CF9AE}" pid="43" name="LearningOrganization">
    <vt:lpwstr/>
  </property>
  <property fmtid="{D5CDD505-2E9C-101B-9397-08002B2CF9AE}" pid="44" name="ldac8aee9d1f469e8cd8c3f8d6a615f2">
    <vt:lpwstr/>
  </property>
  <property fmtid="{D5CDD505-2E9C-101B-9397-08002B2CF9AE}" pid="45" name="EmployeeRole">
    <vt:lpwstr/>
  </property>
  <property fmtid="{D5CDD505-2E9C-101B-9397-08002B2CF9AE}" pid="46" name="NewsTopic">
    <vt:lpwstr/>
  </property>
  <property fmtid="{D5CDD505-2E9C-101B-9397-08002B2CF9AE}" pid="47" name="LearningDeliveryMethod">
    <vt:lpwstr/>
  </property>
  <property fmtid="{D5CDD505-2E9C-101B-9397-08002B2CF9AE}" pid="48" name="SalesGeography">
    <vt:lpwstr/>
  </property>
  <property fmtid="{D5CDD505-2E9C-101B-9397-08002B2CF9AE}" pid="49" name="Roles">
    <vt:lpwstr/>
  </property>
  <property fmtid="{D5CDD505-2E9C-101B-9397-08002B2CF9AE}" pid="50" name="ItemRetentionFormula">
    <vt:lpwstr/>
  </property>
  <property fmtid="{D5CDD505-2E9C-101B-9397-08002B2CF9AE}" pid="51" name="NewsSource">
    <vt:lpwstr/>
  </property>
  <property fmtid="{D5CDD505-2E9C-101B-9397-08002B2CF9AE}" pid="52" name="SMSGTags">
    <vt:lpwstr/>
  </property>
  <property fmtid="{D5CDD505-2E9C-101B-9397-08002B2CF9AE}" pid="53" name="_dlc_DocIdItemGuid">
    <vt:lpwstr>7284a867-a290-4f61-88bd-865dc36bb076</vt:lpwstr>
  </property>
  <property fmtid="{D5CDD505-2E9C-101B-9397-08002B2CF9AE}" pid="54" name="MSPhysicalGeography">
    <vt:lpwstr/>
  </property>
  <property fmtid="{D5CDD505-2E9C-101B-9397-08002B2CF9AE}" pid="55" name="l311460e3fdf46688abc31ddb7bdc05a">
    <vt:lpwstr/>
  </property>
  <property fmtid="{D5CDD505-2E9C-101B-9397-08002B2CF9AE}" pid="56" name="EnterpriseDomainTags">
    <vt:lpwstr/>
  </property>
  <property fmtid="{D5CDD505-2E9C-101B-9397-08002B2CF9AE}" pid="57" name="j3562c58ee414e028925bc902cfc01a1">
    <vt:lpwstr/>
  </property>
</Properties>
</file>