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 id="2147483707" r:id="rId6"/>
    <p:sldMasterId id="2147483724" r:id="rId7"/>
    <p:sldMasterId id="2147483767" r:id="rId8"/>
    <p:sldMasterId id="2147483806" r:id="rId9"/>
    <p:sldMasterId id="2147483837" r:id="rId10"/>
    <p:sldMasterId id="2147483897" r:id="rId11"/>
  </p:sldMasterIdLst>
  <p:notesMasterIdLst>
    <p:notesMasterId r:id="rId50"/>
  </p:notesMasterIdLst>
  <p:sldIdLst>
    <p:sldId id="388" r:id="rId12"/>
    <p:sldId id="489" r:id="rId13"/>
    <p:sldId id="437" r:id="rId14"/>
    <p:sldId id="421" r:id="rId15"/>
    <p:sldId id="391" r:id="rId16"/>
    <p:sldId id="357" r:id="rId17"/>
    <p:sldId id="438" r:id="rId18"/>
    <p:sldId id="439" r:id="rId19"/>
    <p:sldId id="441" r:id="rId20"/>
    <p:sldId id="490" r:id="rId21"/>
    <p:sldId id="395" r:id="rId22"/>
    <p:sldId id="400" r:id="rId23"/>
    <p:sldId id="402" r:id="rId24"/>
    <p:sldId id="403" r:id="rId25"/>
    <p:sldId id="478" r:id="rId26"/>
    <p:sldId id="467" r:id="rId27"/>
    <p:sldId id="468" r:id="rId28"/>
    <p:sldId id="464" r:id="rId29"/>
    <p:sldId id="405" r:id="rId30"/>
    <p:sldId id="406" r:id="rId31"/>
    <p:sldId id="479" r:id="rId32"/>
    <p:sldId id="472" r:id="rId33"/>
    <p:sldId id="488" r:id="rId34"/>
    <p:sldId id="473" r:id="rId35"/>
    <p:sldId id="474" r:id="rId36"/>
    <p:sldId id="408" r:id="rId37"/>
    <p:sldId id="416" r:id="rId38"/>
    <p:sldId id="480" r:id="rId39"/>
    <p:sldId id="477" r:id="rId40"/>
    <p:sldId id="418" r:id="rId41"/>
    <p:sldId id="419" r:id="rId42"/>
    <p:sldId id="481" r:id="rId43"/>
    <p:sldId id="482" r:id="rId44"/>
    <p:sldId id="483" r:id="rId45"/>
    <p:sldId id="484" r:id="rId46"/>
    <p:sldId id="485" r:id="rId47"/>
    <p:sldId id="361" r:id="rId48"/>
    <p:sldId id="39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27984A-270B-42E7-AF98-1EF216B679DD}">
          <p14:sldIdLst>
            <p14:sldId id="388"/>
            <p14:sldId id="489"/>
            <p14:sldId id="437"/>
          </p14:sldIdLst>
        </p14:section>
        <p14:section name="Introduction/Retail Transformation and Surface" id="{9A637A47-0CC1-4D04-AF92-5318C6F35F2F}">
          <p14:sldIdLst>
            <p14:sldId id="421"/>
          </p14:sldIdLst>
        </p14:section>
        <p14:section name="Windows 10 advantages/the best of everything Microsoft" id="{101FA26A-627A-4FF5-98C9-5FAFA15524F5}">
          <p14:sldIdLst>
            <p14:sldId id="391"/>
            <p14:sldId id="357"/>
          </p14:sldIdLst>
        </p14:section>
        <p14:section name="Windows Security Scenarios" id="{55D90EE6-B7A4-9049-9A79-F689195DEEF3}">
          <p14:sldIdLst>
            <p14:sldId id="438"/>
            <p14:sldId id="439"/>
            <p14:sldId id="441"/>
          </p14:sldIdLst>
        </p14:section>
        <p14:section name="Our Devices" id="{3ED2DCE7-2AA4-4035-9262-B873A8C5B791}">
          <p14:sldIdLst>
            <p14:sldId id="490"/>
          </p14:sldIdLst>
        </p14:section>
        <p14:section name="Demo" id="{E7F0F675-B2A6-45BF-B7D9-9477218303DA}">
          <p14:sldIdLst>
            <p14:sldId id="395"/>
          </p14:sldIdLst>
        </p14:section>
        <p14:section name="Function-based scenarios" id="{74065988-D024-40CD-BAC5-FB254A9B84D4}">
          <p14:sldIdLst>
            <p14:sldId id="400"/>
            <p14:sldId id="402"/>
            <p14:sldId id="403"/>
            <p14:sldId id="478"/>
            <p14:sldId id="467"/>
            <p14:sldId id="468"/>
            <p14:sldId id="464"/>
            <p14:sldId id="405"/>
            <p14:sldId id="406"/>
            <p14:sldId id="479"/>
            <p14:sldId id="472"/>
            <p14:sldId id="488"/>
            <p14:sldId id="473"/>
            <p14:sldId id="474"/>
            <p14:sldId id="408"/>
            <p14:sldId id="416"/>
            <p14:sldId id="480"/>
            <p14:sldId id="477"/>
            <p14:sldId id="418"/>
            <p14:sldId id="419"/>
            <p14:sldId id="481"/>
          </p14:sldIdLst>
        </p14:section>
        <p14:section name="Results" id="{6F48A375-F68C-4200-9CFC-20FD46503589}">
          <p14:sldIdLst>
            <p14:sldId id="482"/>
            <p14:sldId id="483"/>
            <p14:sldId id="484"/>
            <p14:sldId id="485"/>
          </p14:sldIdLst>
        </p14:section>
        <p14:section name="Closing" id="{6E5DDA95-A1CD-4CAE-81E9-E2B68E1EA50E}">
          <p14:sldIdLst>
            <p14:sldId id="361"/>
          </p14:sldIdLst>
        </p14:section>
        <p14:section name="Appendix" id="{CAB16ACC-F959-4777-BCEF-4DFCAE924AD2}">
          <p14:sldIdLst>
            <p14:sldId id="394"/>
          </p14:sldIdLst>
        </p14:section>
      </p14:sectionLst>
    </p:ext>
    <p:ext uri="{EFAFB233-063F-42B5-8137-9DF3F51BA10A}">
      <p15:sldGuideLst xmlns:p15="http://schemas.microsoft.com/office/powerpoint/2012/main">
        <p15:guide id="1" orient="horz" pos="1117" userDrawn="1">
          <p15:clr>
            <a:srgbClr val="A4A3A4"/>
          </p15:clr>
        </p15:guide>
        <p15:guide id="2" pos="257" userDrawn="1">
          <p15:clr>
            <a:srgbClr val="A4A3A4"/>
          </p15:clr>
        </p15:guide>
        <p15:guide id="3" orient="horz" pos="3045" userDrawn="1">
          <p15:clr>
            <a:srgbClr val="A4A3A4"/>
          </p15:clr>
        </p15:guide>
        <p15:guide id="4" orient="horz" pos="4020" userDrawn="1">
          <p15:clr>
            <a:srgbClr val="A4A3A4"/>
          </p15:clr>
        </p15:guide>
        <p15:guide id="5" orient="horz" pos="1979" userDrawn="1">
          <p15:clr>
            <a:srgbClr val="A4A3A4"/>
          </p15:clr>
        </p15:guide>
        <p15:guide id="6" orient="horz" pos="2273" userDrawn="1">
          <p15:clr>
            <a:srgbClr val="A4A3A4"/>
          </p15:clr>
        </p15:guide>
        <p15:guide id="7" orient="horz" pos="2160" userDrawn="1">
          <p15:clr>
            <a:srgbClr val="A4A3A4"/>
          </p15:clr>
        </p15:guide>
        <p15:guide id="8" pos="524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 Larson" initials="JL" lastIdx="71" clrIdx="0">
    <p:extLst/>
  </p:cmAuthor>
  <p:cmAuthor id="2" name="Tiffanny Brooks" initials="TB" lastIdx="3" clrIdx="1">
    <p:extLst/>
  </p:cmAuthor>
  <p:cmAuthor id="3" name="Richard Maybey" initials="RM" lastIdx="1" clrIdx="2">
    <p:extLst/>
  </p:cmAuthor>
  <p:cmAuthor id="4" name="Allyson Bancroft" initials="AB" lastIdx="5" clrIdx="3">
    <p:extLst/>
  </p:cmAuthor>
  <p:cmAuthor id="5" name="Natalie Bowen" initials="NB" lastIdx="7" clrIdx="4">
    <p:extLst/>
  </p:cmAuthor>
  <p:cmAuthor id="6" name="Noel Painter" initials="NP" lastIdx="5" clrIdx="5">
    <p:extLst/>
  </p:cmAuthor>
  <p:cmAuthor id="7" name="Sunny Monroe" initials="SM" lastIdx="9" clrIdx="6">
    <p:extLst/>
  </p:cmAuthor>
  <p:cmAuthor id="8" name="Joe McCulloch" initials="JM" lastIdx="5" clrIdx="7">
    <p:extLst/>
  </p:cmAuthor>
  <p:cmAuthor id="9" name="Lucy Holloway" initials="LH" lastIdx="37" clrIdx="8"/>
  <p:cmAuthor id="10" name="Emma Ecob" initials="EE" lastIdx="2" clrIdx="9"/>
  <p:cmAuthor id="11" name="Katya Hill" initials="KH" lastIdx="41" clrIdx="10">
    <p:extLst/>
  </p:cmAuthor>
  <p:cmAuthor id="12" name="Alice Rudland" initials="AR" lastIdx="4" clrIdx="11">
    <p:extLst/>
  </p:cmAuthor>
  <p:cmAuthor id="13" name="Gretchen Musgrove" initials="GM" lastIdx="12" clrIdx="1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40" autoAdjust="0"/>
    <p:restoredTop sz="75100" autoAdjust="0"/>
  </p:normalViewPr>
  <p:slideViewPr>
    <p:cSldViewPr snapToGrid="0">
      <p:cViewPr>
        <p:scale>
          <a:sx n="90" d="100"/>
          <a:sy n="90" d="100"/>
        </p:scale>
        <p:origin x="1632" y="336"/>
      </p:cViewPr>
      <p:guideLst>
        <p:guide orient="horz" pos="1117"/>
        <p:guide pos="257"/>
        <p:guide orient="horz" pos="3045"/>
        <p:guide orient="horz" pos="4020"/>
        <p:guide orient="horz" pos="1979"/>
        <p:guide orient="horz" pos="2273"/>
        <p:guide orient="horz" pos="2160"/>
        <p:guide pos="5246"/>
      </p:guideLst>
    </p:cSldViewPr>
  </p:slideViewPr>
  <p:outlineViewPr>
    <p:cViewPr>
      <p:scale>
        <a:sx n="33" d="100"/>
        <a:sy n="33" d="100"/>
      </p:scale>
      <p:origin x="0" y="0"/>
    </p:cViewPr>
  </p:outlineViewPr>
  <p:notesTextViewPr>
    <p:cViewPr>
      <p:scale>
        <a:sx n="114" d="100"/>
        <a:sy n="114" d="100"/>
      </p:scale>
      <p:origin x="0" y="0"/>
    </p:cViewPr>
  </p:notesTextViewPr>
  <p:sorterViewPr>
    <p:cViewPr varScale="1">
      <p:scale>
        <a:sx n="100" d="100"/>
        <a:sy n="100" d="100"/>
      </p:scale>
      <p:origin x="0" y="-7848"/>
    </p:cViewPr>
  </p:sorterViewPr>
  <p:notesViewPr>
    <p:cSldViewPr snapToGrid="0" snapToObjects="1">
      <p:cViewPr>
        <p:scale>
          <a:sx n="144" d="100"/>
          <a:sy n="144" d="100"/>
        </p:scale>
        <p:origin x="-4376" y="266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50" Type="http://schemas.openxmlformats.org/officeDocument/2006/relationships/notesMaster" Target="notesMasters/notesMaster1.xml"/><Relationship Id="rId51" Type="http://schemas.openxmlformats.org/officeDocument/2006/relationships/commentAuthors" Target="commentAuthor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56" Type="http://schemas.microsoft.com/office/2015/10/relationships/revisionInfo" Target="revisionInfo.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0" Type="http://schemas.openxmlformats.org/officeDocument/2006/relationships/slideMaster" Target="slideMasters/slideMaster7.xml"/><Relationship Id="rId11" Type="http://schemas.openxmlformats.org/officeDocument/2006/relationships/slideMaster" Target="slideMasters/slideMaster8.xml"/><Relationship Id="rId1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E6B93-566D-49E1-A4C9-B1D9DA4B6B03}" type="datetimeFigureOut">
              <a:rPr lang="en-US" smtClean="0"/>
              <a:t>10/23/17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A3DD3-6777-4459-897E-3211381F3236}" type="slidenum">
              <a:rPr lang="en-US" smtClean="0"/>
              <a:t>‹#›</a:t>
            </a:fld>
            <a:endParaRPr lang="en-US"/>
          </a:p>
        </p:txBody>
      </p:sp>
    </p:spTree>
    <p:extLst>
      <p:ext uri="{BB962C8B-B14F-4D97-AF65-F5344CB8AC3E}">
        <p14:creationId xmlns:p14="http://schemas.microsoft.com/office/powerpoint/2010/main" val="1881711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latin typeface="Segoe UI Semilight" charset="0"/>
                <a:ea typeface="Segoe UI Semilight" charset="0"/>
                <a:cs typeface="Segoe UI Semilight" charset="0"/>
              </a:rPr>
              <a:t>For more information on the Microsoft Devices value proposition for all businesses, take a look at the Microsoft Device Portfolio pitch deck </a:t>
            </a:r>
            <a:r>
              <a:rPr lang="en-GB" sz="1200" dirty="0">
                <a:solidFill>
                  <a:srgbClr val="FF0000"/>
                </a:solidFill>
                <a:latin typeface="Segoe UI Semilight" charset="0"/>
                <a:ea typeface="Segoe UI Semilight" charset="0"/>
                <a:cs typeface="Segoe UI Semilight" charset="0"/>
              </a:rPr>
              <a:t>[add link]</a:t>
            </a:r>
            <a:r>
              <a:rPr lang="en-GB" sz="1200" dirty="0">
                <a:latin typeface="Segoe UI Semilight" charset="0"/>
                <a:ea typeface="Segoe UI Semilight" charset="0"/>
                <a:cs typeface="Segoe UI Semilight" charset="0"/>
              </a:rPr>
              <a:t>.</a:t>
            </a:r>
          </a:p>
          <a:p>
            <a:pPr lvl="0"/>
            <a:r>
              <a:rPr lang="en-GB" sz="1200" dirty="0">
                <a:latin typeface="Segoe UI Semilight" charset="0"/>
                <a:ea typeface="Segoe UI Semilight" charset="0"/>
                <a:cs typeface="Segoe UI Semilight" charset="0"/>
              </a:rPr>
              <a:t>For more deep-dive and technical information on each product, use the following decks:</a:t>
            </a:r>
          </a:p>
          <a:p>
            <a:pPr marL="180000" indent="-180000">
              <a:buFont typeface="Arial"/>
              <a:buChar char="•"/>
            </a:pPr>
            <a:r>
              <a:rPr lang="en-GB" sz="1200" dirty="0">
                <a:latin typeface="Segoe UI Semilight" charset="0"/>
                <a:ea typeface="Segoe UI Semilight" charset="0"/>
                <a:cs typeface="Segoe UI Semilight" charset="0"/>
              </a:rPr>
              <a:t>Microsoft Surface deck </a:t>
            </a:r>
            <a:r>
              <a:rPr lang="en-GB" sz="1200" dirty="0">
                <a:solidFill>
                  <a:srgbClr val="FF0000"/>
                </a:solidFill>
                <a:latin typeface="Segoe UI Semilight" charset="0"/>
                <a:ea typeface="Segoe UI Semilight" charset="0"/>
                <a:cs typeface="Segoe UI Semilight" charset="0"/>
              </a:rPr>
              <a:t>[add links]</a:t>
            </a:r>
            <a:endParaRPr lang="en-GB" sz="1200" dirty="0">
              <a:latin typeface="Segoe UI Semilight" charset="0"/>
              <a:ea typeface="Segoe UI Semilight" charset="0"/>
              <a:cs typeface="Segoe UI Semilight" charset="0"/>
            </a:endParaRPr>
          </a:p>
          <a:p>
            <a:pPr marL="180000" lvl="0" indent="-180000">
              <a:buFont typeface="Arial"/>
              <a:buChar char="•"/>
            </a:pPr>
            <a:r>
              <a:rPr lang="en-GB" sz="1200" dirty="0">
                <a:latin typeface="Segoe UI Semilight" charset="0"/>
                <a:ea typeface="Segoe UI Semilight" charset="0"/>
                <a:cs typeface="Segoe UI Semilight" charset="0"/>
              </a:rPr>
              <a:t>Microsoft Book deck</a:t>
            </a:r>
          </a:p>
          <a:p>
            <a:pPr marL="180000" lvl="0" indent="-180000">
              <a:buFont typeface="Arial"/>
              <a:buChar char="•"/>
            </a:pPr>
            <a:r>
              <a:rPr lang="en-GB" sz="1200" dirty="0">
                <a:latin typeface="Segoe UI Semilight" charset="0"/>
                <a:ea typeface="Segoe UI Semilight" charset="0"/>
                <a:cs typeface="Segoe UI Semilight" charset="0"/>
              </a:rPr>
              <a:t>Microsoft Studio deck</a:t>
            </a:r>
          </a:p>
          <a:p>
            <a:pPr marL="180000" lvl="0" indent="-180000">
              <a:buFont typeface="Arial"/>
              <a:buChar char="•"/>
            </a:pPr>
            <a:r>
              <a:rPr lang="en-GB" sz="1200" dirty="0">
                <a:latin typeface="Segoe UI Semilight" charset="0"/>
                <a:ea typeface="Segoe UI Semilight" charset="0"/>
                <a:cs typeface="Segoe UI Semilight" charset="0"/>
              </a:rPr>
              <a:t>Microsoft Surface Pro 4 deck </a:t>
            </a:r>
          </a:p>
          <a:p>
            <a:pPr marL="180000" lvl="0" indent="-180000">
              <a:buFont typeface="Arial"/>
              <a:buChar char="•"/>
            </a:pPr>
            <a:r>
              <a:rPr lang="en-GB" sz="1200" dirty="0">
                <a:latin typeface="Segoe UI Semilight" charset="0"/>
                <a:ea typeface="Segoe UI Semilight" charset="0"/>
                <a:cs typeface="Segoe UI Semilight" charset="0"/>
              </a:rPr>
              <a:t>Microsoft Lumia deck</a:t>
            </a:r>
          </a:p>
          <a:p>
            <a:pPr marL="180000" lvl="0" indent="-180000">
              <a:buFont typeface="Arial"/>
              <a:buChar char="•"/>
            </a:pPr>
            <a:r>
              <a:rPr lang="en-GB" sz="1200" dirty="0">
                <a:latin typeface="Segoe UI Semilight" charset="0"/>
                <a:ea typeface="Segoe UI Semilight" charset="0"/>
                <a:cs typeface="Segoe UI Semilight" charset="0"/>
              </a:rPr>
              <a:t>Microsoft HoloLens deck</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3951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40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10/23/17 11:29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987385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INTRODUCING 4 KEY STRENGTHS OF</a:t>
            </a:r>
            <a:r>
              <a:rPr lang="en-US" b="1" baseline="0" dirty="0"/>
              <a:t> MICROSOFT DEVICES</a:t>
            </a:r>
            <a:endParaRPr lang="en-US" b="1" dirty="0"/>
          </a:p>
        </p:txBody>
      </p:sp>
      <p:sp>
        <p:nvSpPr>
          <p:cNvPr id="4" name="Slide Number Placeholder 3"/>
          <p:cNvSpPr>
            <a:spLocks noGrp="1"/>
          </p:cNvSpPr>
          <p:nvPr>
            <p:ph type="sldNum" sz="quarter" idx="10"/>
          </p:nvPr>
        </p:nvSpPr>
        <p:spPr/>
        <p:txBody>
          <a:bodyPr/>
          <a:lstStyle/>
          <a:p>
            <a:fld id="{FB2A3DD3-6777-4459-897E-3211381F3236}" type="slidenum">
              <a:rPr lang="en-US" smtClean="0"/>
              <a:t>12</a:t>
            </a:fld>
            <a:endParaRPr lang="en-US"/>
          </a:p>
        </p:txBody>
      </p:sp>
    </p:spTree>
    <p:extLst>
      <p:ext uri="{BB962C8B-B14F-4D97-AF65-F5344CB8AC3E}">
        <p14:creationId xmlns:p14="http://schemas.microsoft.com/office/powerpoint/2010/main" val="931669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a:t>
            </a:r>
            <a:r>
              <a:rPr lang="en-GB" b="1" baseline="0" dirty="0"/>
              <a:t> TO SHOW PROBLEMS WITH TRADITIONAL POS</a:t>
            </a:r>
          </a:p>
          <a:p>
            <a:endParaRPr lang="en-GB" b="1" baseline="0" dirty="0"/>
          </a:p>
          <a:p>
            <a:pPr marL="177750" indent="-177750">
              <a:lnSpc>
                <a:spcPts val="1900"/>
              </a:lnSpc>
              <a:spcAft>
                <a:spcPts val="1200"/>
              </a:spcAft>
              <a:buFont typeface="Arial" charset="0"/>
              <a:buChar char="•"/>
            </a:pPr>
            <a:r>
              <a:rPr lang="en-US" sz="1200" kern="1200" dirty="0">
                <a:solidFill>
                  <a:schemeClr val="tx1"/>
                </a:solidFill>
                <a:latin typeface="+mn-lt"/>
                <a:ea typeface="+mn-ea"/>
                <a:cs typeface="+mn-cs"/>
              </a:rPr>
              <a:t>Bulky - terminals take up floor space</a:t>
            </a:r>
          </a:p>
          <a:p>
            <a:pPr marL="177750" indent="-177750">
              <a:lnSpc>
                <a:spcPts val="1900"/>
              </a:lnSpc>
              <a:spcAft>
                <a:spcPts val="1200"/>
              </a:spcAft>
              <a:buFont typeface="Arial" charset="0"/>
              <a:buChar char="•"/>
            </a:pPr>
            <a:r>
              <a:rPr lang="en-US" sz="1200" kern="1200" dirty="0">
                <a:solidFill>
                  <a:schemeClr val="tx1"/>
                </a:solidFill>
                <a:latin typeface="+mn-lt"/>
                <a:ea typeface="+mn-ea"/>
                <a:cs typeface="+mn-cs"/>
              </a:rPr>
              <a:t>Can</a:t>
            </a:r>
            <a:r>
              <a:rPr lang="en-US" sz="1200" kern="1200" baseline="0" dirty="0">
                <a:solidFill>
                  <a:schemeClr val="tx1"/>
                </a:solidFill>
                <a:latin typeface="+mn-lt"/>
                <a:ea typeface="+mn-ea"/>
                <a:cs typeface="+mn-cs"/>
              </a:rPr>
              <a:t> be a</a:t>
            </a:r>
            <a:r>
              <a:rPr lang="en-US" sz="1200" kern="1200" dirty="0">
                <a:solidFill>
                  <a:schemeClr val="tx1"/>
                </a:solidFill>
                <a:latin typeface="+mn-lt"/>
                <a:ea typeface="+mn-ea"/>
                <a:cs typeface="+mn-cs"/>
              </a:rPr>
              <a:t>wkward to use </a:t>
            </a:r>
          </a:p>
          <a:p>
            <a:pPr marL="177750" indent="-177750">
              <a:lnSpc>
                <a:spcPts val="1900"/>
              </a:lnSpc>
              <a:spcAft>
                <a:spcPts val="1200"/>
              </a:spcAft>
              <a:buFont typeface="Arial" charset="0"/>
              <a:buChar char="•"/>
            </a:pPr>
            <a:r>
              <a:rPr lang="en-US" sz="1200" kern="1200" dirty="0">
                <a:solidFill>
                  <a:schemeClr val="tx1"/>
                </a:solidFill>
                <a:latin typeface="+mn-lt"/>
                <a:ea typeface="+mn-ea"/>
                <a:cs typeface="+mn-cs"/>
              </a:rPr>
              <a:t>Staff chained to fixed point checkouts – limited service and sales opportunities </a:t>
            </a:r>
          </a:p>
          <a:p>
            <a:pPr marL="177750" indent="-177750">
              <a:lnSpc>
                <a:spcPts val="1900"/>
              </a:lnSpc>
              <a:spcAft>
                <a:spcPts val="1200"/>
              </a:spcAft>
              <a:buFont typeface="Arial" charset="0"/>
              <a:buChar char="•"/>
            </a:pPr>
            <a:r>
              <a:rPr lang="en-US" sz="1200" kern="1200" dirty="0">
                <a:solidFill>
                  <a:schemeClr val="tx1"/>
                </a:solidFill>
                <a:latin typeface="+mn-lt"/>
                <a:ea typeface="+mn-ea"/>
                <a:cs typeface="+mn-cs"/>
              </a:rPr>
              <a:t>Hard to enter customer data</a:t>
            </a:r>
          </a:p>
          <a:p>
            <a:pPr marL="177750" indent="-177750">
              <a:lnSpc>
                <a:spcPts val="1900"/>
              </a:lnSpc>
              <a:spcAft>
                <a:spcPts val="1200"/>
              </a:spcAft>
              <a:buFont typeface="Arial" charset="0"/>
              <a:buChar char="•"/>
            </a:pPr>
            <a:r>
              <a:rPr lang="en-US" sz="1200" kern="1200" dirty="0">
                <a:solidFill>
                  <a:schemeClr val="tx1"/>
                </a:solidFill>
                <a:latin typeface="+mn-lt"/>
                <a:ea typeface="+mn-ea"/>
                <a:cs typeface="+mn-cs"/>
              </a:rPr>
              <a:t>Limited options for flagging up potential up-sells and cross-sells – only small checkout ‘add-ons’ (Staff</a:t>
            </a:r>
            <a:r>
              <a:rPr lang="en-US" sz="1200" kern="1200" baseline="0" dirty="0">
                <a:solidFill>
                  <a:schemeClr val="tx1"/>
                </a:solidFill>
                <a:latin typeface="+mn-lt"/>
                <a:ea typeface="+mn-ea"/>
                <a:cs typeface="+mn-cs"/>
              </a:rPr>
              <a:t> have to send customers AWAY from the till to find/buy something else – a potentially lost sale)</a:t>
            </a:r>
          </a:p>
          <a:p>
            <a:pPr marL="177750" indent="-177750">
              <a:lnSpc>
                <a:spcPts val="1900"/>
              </a:lnSpc>
              <a:spcAft>
                <a:spcPts val="1200"/>
              </a:spcAft>
              <a:buFont typeface="Arial" charset="0"/>
              <a:buChar char="•"/>
            </a:pPr>
            <a:r>
              <a:rPr lang="en-US" sz="1200" kern="1200" baseline="0" dirty="0">
                <a:solidFill>
                  <a:schemeClr val="tx1"/>
                </a:solidFill>
                <a:latin typeface="+mn-lt"/>
                <a:ea typeface="+mn-ea"/>
                <a:cs typeface="+mn-cs"/>
              </a:rPr>
              <a:t>Countertop as physical barrier to human interaction</a:t>
            </a:r>
            <a:endParaRPr lang="en-US" sz="1200" kern="1200" dirty="0">
              <a:solidFill>
                <a:schemeClr val="tx1"/>
              </a:solidFill>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FB2A3DD3-6777-4459-897E-3211381F3236}" type="slidenum">
              <a:rPr lang="en-US" smtClean="0"/>
              <a:t>13</a:t>
            </a:fld>
            <a:endParaRPr lang="en-US"/>
          </a:p>
        </p:txBody>
      </p:sp>
    </p:spTree>
    <p:extLst>
      <p:ext uri="{BB962C8B-B14F-4D97-AF65-F5344CB8AC3E}">
        <p14:creationId xmlns:p14="http://schemas.microsoft.com/office/powerpoint/2010/main" val="1632960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itchFamily="34" charset="0"/>
                <a:ea typeface="ＭＳ Ｐゴシック" charset="-128"/>
                <a:cs typeface="ＭＳ Ｐゴシック" charset="-128"/>
              </a:rPr>
              <a:t>SLIDE TO SHOW HOW SURFACE SOLVES Modern Point of Sale (</a:t>
            </a:r>
            <a:r>
              <a:rPr lang="en-US" sz="1400" b="1" kern="1200" dirty="0" err="1">
                <a:solidFill>
                  <a:schemeClr val="tx1"/>
                </a:solidFill>
                <a:effectLst/>
                <a:latin typeface="Arial" pitchFamily="34" charset="0"/>
                <a:ea typeface="ＭＳ Ｐゴシック" charset="-128"/>
                <a:cs typeface="ＭＳ Ｐゴシック" charset="-128"/>
              </a:rPr>
              <a:t>mPOS</a:t>
            </a:r>
            <a:r>
              <a:rPr lang="en-US" sz="1400" b="1" kern="1200" dirty="0">
                <a:solidFill>
                  <a:schemeClr val="tx1"/>
                </a:solidFill>
                <a:effectLst/>
                <a:latin typeface="Arial" pitchFamily="34" charset="0"/>
                <a:ea typeface="ＭＳ Ｐゴシック" charset="-128"/>
                <a:cs typeface="ＭＳ Ｐゴシック" charset="-128"/>
              </a:rPr>
              <a:t>) PROBLEMS (FROM PREVIOUS SLIDE)</a:t>
            </a:r>
            <a:r>
              <a:rPr lang="en-US" sz="1400" b="1" kern="1200" baseline="0" dirty="0">
                <a:solidFill>
                  <a:schemeClr val="tx1"/>
                </a:solidFill>
                <a:effectLst/>
                <a:latin typeface="Arial" pitchFamily="34" charset="0"/>
                <a:ea typeface="ＭＳ Ｐゴシック" charset="-128"/>
                <a:cs typeface="ＭＳ Ｐゴシック" charset="-128"/>
              </a:rPr>
              <a:t> </a:t>
            </a:r>
            <a:r>
              <a:rPr lang="en-US" sz="1400" b="1" kern="1200" dirty="0">
                <a:solidFill>
                  <a:schemeClr val="tx1"/>
                </a:solidFill>
                <a:effectLst/>
                <a:latin typeface="Arial" pitchFamily="34" charset="0"/>
                <a:ea typeface="ＭＳ Ｐゴシック" charset="-128"/>
                <a:cs typeface="ＭＳ Ｐゴシック" charset="-128"/>
              </a:rPr>
              <a:t>AND PRESENTS</a:t>
            </a:r>
            <a:r>
              <a:rPr lang="en-US" sz="1400" b="1" kern="1200" baseline="0" dirty="0">
                <a:solidFill>
                  <a:schemeClr val="tx1"/>
                </a:solidFill>
                <a:effectLst/>
                <a:latin typeface="Arial" pitchFamily="34" charset="0"/>
                <a:ea typeface="ＭＳ Ｐゴシック" charset="-128"/>
                <a:cs typeface="ＭＳ Ｐゴシック" charset="-128"/>
              </a:rPr>
              <a:t> NEW OPPORTUNITIES</a:t>
            </a:r>
            <a:br>
              <a:rPr lang="en-US" sz="1400" b="1" kern="1200" baseline="0" dirty="0">
                <a:solidFill>
                  <a:schemeClr val="tx1"/>
                </a:solidFill>
                <a:effectLst/>
                <a:latin typeface="Arial" pitchFamily="34" charset="0"/>
                <a:ea typeface="ＭＳ Ｐゴシック" charset="-128"/>
                <a:cs typeface="ＭＳ Ｐゴシック" charset="-128"/>
              </a:rPr>
            </a:br>
            <a:r>
              <a:rPr lang="en-US" sz="1400" b="1" kern="1200" baseline="0" dirty="0">
                <a:solidFill>
                  <a:schemeClr val="tx1"/>
                </a:solidFill>
                <a:effectLst/>
                <a:latin typeface="Arial" pitchFamily="34" charset="0"/>
                <a:ea typeface="ＭＳ Ｐゴシック" charset="-128"/>
                <a:cs typeface="ＭＳ Ｐゴシック" charset="-128"/>
              </a:rPr>
              <a:t> </a:t>
            </a:r>
            <a:endParaRPr lang="en-US" sz="1400" kern="1200" baseline="0" dirty="0">
              <a:solidFill>
                <a:schemeClr val="tx1"/>
              </a:solidFill>
              <a:effectLst/>
              <a:latin typeface="+mn-lt"/>
              <a:ea typeface="+mn-ea"/>
              <a:cs typeface="+mn-cs"/>
            </a:endParaRPr>
          </a:p>
          <a:p>
            <a:pPr marL="177750" marR="0" lvl="0" indent="-177750" algn="l" defTabSz="914400" rtl="0" eaLnBrk="1" fontAlgn="auto" latinLnBrk="0" hangingPunct="1">
              <a:lnSpc>
                <a:spcPts val="1900"/>
              </a:lnSpc>
              <a:spcBef>
                <a:spcPts val="0"/>
              </a:spcBef>
              <a:spcAft>
                <a:spcPts val="1200"/>
              </a:spcAft>
              <a:buClrTx/>
              <a:buSzTx/>
              <a:buFont typeface="Arial" charset="0"/>
              <a:buChar char="•"/>
              <a:tabLst/>
              <a:defRPr/>
            </a:pPr>
            <a:r>
              <a:rPr lang="en-US" sz="1200" kern="1200" dirty="0">
                <a:solidFill>
                  <a:schemeClr val="tx1"/>
                </a:solidFill>
                <a:latin typeface="+mn-lt"/>
                <a:ea typeface="+mn-ea"/>
                <a:cs typeface="+mn-cs"/>
              </a:rPr>
              <a:t>Small – Frees up space for promotional material and stock</a:t>
            </a:r>
          </a:p>
          <a:p>
            <a:pPr marL="177750" marR="0" lvl="0" indent="-177750" algn="l" defTabSz="914400" rtl="0" eaLnBrk="1" fontAlgn="auto" latinLnBrk="0" hangingPunct="1">
              <a:lnSpc>
                <a:spcPts val="1900"/>
              </a:lnSpc>
              <a:spcBef>
                <a:spcPts val="0"/>
              </a:spcBef>
              <a:spcAft>
                <a:spcPts val="1200"/>
              </a:spcAft>
              <a:buClrTx/>
              <a:buSzTx/>
              <a:buFont typeface="Arial" charset="0"/>
              <a:buChar char="•"/>
              <a:tabLst/>
              <a:defRPr/>
            </a:pPr>
            <a:r>
              <a:rPr lang="en-US" sz="1200" kern="1200" dirty="0">
                <a:solidFill>
                  <a:schemeClr val="tx1"/>
                </a:solidFill>
                <a:latin typeface="+mn-lt"/>
                <a:ea typeface="+mn-ea"/>
                <a:cs typeface="+mn-cs"/>
              </a:rPr>
              <a:t>Faster logins – with</a:t>
            </a:r>
            <a:r>
              <a:rPr lang="en-US" sz="1200" kern="1200" baseline="0" dirty="0">
                <a:solidFill>
                  <a:schemeClr val="tx1"/>
                </a:solidFill>
                <a:latin typeface="+mn-lt"/>
                <a:ea typeface="+mn-ea"/>
                <a:cs typeface="+mn-cs"/>
              </a:rPr>
              <a:t> the Windows Hello cameras on Surface, employees can log in instantly with their smile</a:t>
            </a:r>
            <a:endParaRPr lang="en-US" sz="1200" kern="1200" dirty="0">
              <a:solidFill>
                <a:schemeClr val="tx1"/>
              </a:solidFill>
              <a:latin typeface="+mn-lt"/>
              <a:ea typeface="+mn-ea"/>
              <a:cs typeface="+mn-cs"/>
            </a:endParaRPr>
          </a:p>
          <a:p>
            <a:pPr marL="177750" marR="0" lvl="0" indent="-177750" algn="l" defTabSz="914400" rtl="0" eaLnBrk="1" fontAlgn="auto" latinLnBrk="0" hangingPunct="1">
              <a:lnSpc>
                <a:spcPts val="1900"/>
              </a:lnSpc>
              <a:spcBef>
                <a:spcPts val="0"/>
              </a:spcBef>
              <a:spcAft>
                <a:spcPts val="1200"/>
              </a:spcAft>
              <a:buClrTx/>
              <a:buSzTx/>
              <a:buFont typeface="Arial" charset="0"/>
              <a:buChar char="•"/>
              <a:tabLst/>
              <a:defRPr/>
            </a:pPr>
            <a:r>
              <a:rPr lang="en-US" sz="1200" kern="1200" dirty="0">
                <a:solidFill>
                  <a:schemeClr val="tx1"/>
                </a:solidFill>
                <a:latin typeface="+mn-lt"/>
                <a:ea typeface="+mn-ea"/>
                <a:cs typeface="+mn-cs"/>
              </a:rPr>
              <a:t>Intuitive – Hi-res touchscreen;</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staff can capture customer data </a:t>
            </a:r>
          </a:p>
          <a:p>
            <a:pPr marL="177750" marR="0" lvl="0" indent="-177750" algn="l" defTabSz="914400" rtl="0" eaLnBrk="1" fontAlgn="auto" latinLnBrk="0" hangingPunct="1">
              <a:lnSpc>
                <a:spcPts val="1900"/>
              </a:lnSpc>
              <a:spcBef>
                <a:spcPts val="0"/>
              </a:spcBef>
              <a:spcAft>
                <a:spcPts val="1200"/>
              </a:spcAft>
              <a:buClrTx/>
              <a:buSzTx/>
              <a:buFont typeface="Arial" charset="0"/>
              <a:buChar char="•"/>
              <a:tabLst/>
              <a:defRPr/>
            </a:pPr>
            <a:r>
              <a:rPr lang="en-US" sz="1200" kern="1200" dirty="0">
                <a:solidFill>
                  <a:schemeClr val="tx1"/>
                </a:solidFill>
                <a:latin typeface="+mn-lt"/>
                <a:ea typeface="+mn-ea"/>
                <a:cs typeface="+mn-cs"/>
              </a:rPr>
              <a:t>Less queuing – Customers can buy/return products anywhere</a:t>
            </a:r>
            <a:r>
              <a:rPr lang="en-US" sz="1200" kern="1200" baseline="0" dirty="0">
                <a:solidFill>
                  <a:schemeClr val="tx1"/>
                </a:solidFill>
                <a:latin typeface="+mn-lt"/>
                <a:ea typeface="+mn-ea"/>
                <a:cs typeface="+mn-cs"/>
              </a:rPr>
              <a:t> (mention </a:t>
            </a:r>
            <a:r>
              <a:rPr lang="en-US" sz="1200" kern="1200" dirty="0">
                <a:solidFill>
                  <a:schemeClr val="tx1"/>
                </a:solidFill>
                <a:latin typeface="+mn-lt"/>
                <a:ea typeface="+mn-ea"/>
                <a:cs typeface="+mn-cs"/>
              </a:rPr>
              <a:t>secure signing using Surface Pen; mention secured credit card reader)</a:t>
            </a:r>
          </a:p>
          <a:p>
            <a:pPr marL="177750" marR="0" lvl="0" indent="-177750" algn="l" defTabSz="914400" rtl="0" eaLnBrk="1" fontAlgn="auto" latinLnBrk="0" hangingPunct="1">
              <a:lnSpc>
                <a:spcPts val="1900"/>
              </a:lnSpc>
              <a:spcBef>
                <a:spcPts val="0"/>
              </a:spcBef>
              <a:spcAft>
                <a:spcPts val="1200"/>
              </a:spcAft>
              <a:buClrTx/>
              <a:buSzTx/>
              <a:buFont typeface="Arial" charset="0"/>
              <a:buChar char="•"/>
              <a:tabLst/>
              <a:defRPr/>
            </a:pPr>
            <a:r>
              <a:rPr lang="en-US" sz="1200" kern="1200" baseline="0" dirty="0">
                <a:solidFill>
                  <a:schemeClr val="tx1"/>
                </a:solidFill>
                <a:latin typeface="+mn-lt"/>
                <a:ea typeface="+mn-ea"/>
                <a:cs typeface="+mn-cs"/>
              </a:rPr>
              <a:t>Productivity – staff can use it to do</a:t>
            </a:r>
            <a:r>
              <a:rPr lang="en-US" sz="1200" dirty="0">
                <a:solidFill>
                  <a:srgbClr val="505050"/>
                </a:solidFill>
                <a:latin typeface="Segoe Pro" charset="0"/>
                <a:ea typeface="Segoe Pro" charset="0"/>
                <a:cs typeface="Segoe Pro" charset="0"/>
              </a:rPr>
              <a:t> inventory management, or other tasks</a:t>
            </a:r>
            <a:endParaRPr lang="en-US" sz="1200" kern="1200" baseline="0" dirty="0">
              <a:solidFill>
                <a:schemeClr val="tx1"/>
              </a:solidFill>
              <a:latin typeface="+mn-lt"/>
              <a:ea typeface="+mn-ea"/>
              <a:cs typeface="+mn-cs"/>
            </a:endParaRPr>
          </a:p>
          <a:p>
            <a:pPr marL="177750" marR="0" lvl="0" indent="-177750" algn="l" defTabSz="914400" rtl="0" eaLnBrk="1" fontAlgn="auto" latinLnBrk="0" hangingPunct="1">
              <a:lnSpc>
                <a:spcPts val="1900"/>
              </a:lnSpc>
              <a:spcBef>
                <a:spcPts val="0"/>
              </a:spcBef>
              <a:spcAft>
                <a:spcPts val="1200"/>
              </a:spcAft>
              <a:buClrTx/>
              <a:buSzTx/>
              <a:buFont typeface="Arial" charset="0"/>
              <a:buChar char="•"/>
              <a:tabLst/>
              <a:defRPr/>
            </a:pPr>
            <a:r>
              <a:rPr lang="en-US" sz="1200" kern="1200" dirty="0">
                <a:solidFill>
                  <a:schemeClr val="tx1"/>
                </a:solidFill>
                <a:latin typeface="+mn-lt"/>
                <a:ea typeface="+mn-ea"/>
                <a:cs typeface="+mn-cs"/>
              </a:rPr>
              <a:t>Conversions –</a:t>
            </a:r>
            <a:r>
              <a:rPr lang="en-US" sz="1200" kern="1200" baseline="0" dirty="0">
                <a:solidFill>
                  <a:schemeClr val="tx1"/>
                </a:solidFill>
                <a:latin typeface="+mn-lt"/>
                <a:ea typeface="+mn-ea"/>
                <a:cs typeface="+mn-cs"/>
              </a:rPr>
              <a:t> R</a:t>
            </a:r>
            <a:r>
              <a:rPr lang="en-US" sz="1200" kern="1200" dirty="0">
                <a:solidFill>
                  <a:schemeClr val="tx1"/>
                </a:solidFill>
                <a:latin typeface="+mn-lt"/>
                <a:ea typeface="+mn-ea"/>
                <a:cs typeface="+mn-cs"/>
              </a:rPr>
              <a:t>educes gap between helping/advising a customer and making the sale </a:t>
            </a:r>
          </a:p>
          <a:p>
            <a:pPr marL="177750" marR="0" lvl="0" indent="-177750" algn="l" defTabSz="914400" rtl="0" eaLnBrk="1" fontAlgn="auto" latinLnBrk="0" hangingPunct="1">
              <a:lnSpc>
                <a:spcPts val="1900"/>
              </a:lnSpc>
              <a:spcBef>
                <a:spcPts val="0"/>
              </a:spcBef>
              <a:spcAft>
                <a:spcPts val="1200"/>
              </a:spcAft>
              <a:buClrTx/>
              <a:buSzTx/>
              <a:buFont typeface="Arial" charset="0"/>
              <a:buChar char="•"/>
              <a:tabLst/>
              <a:defRPr/>
            </a:pPr>
            <a:r>
              <a:rPr lang="en-US" sz="1200" kern="1200" dirty="0">
                <a:solidFill>
                  <a:schemeClr val="tx1"/>
                </a:solidFill>
                <a:latin typeface="+mn-lt"/>
                <a:ea typeface="+mn-ea"/>
                <a:cs typeface="+mn-cs"/>
              </a:rPr>
              <a:t>No sales desk (a</a:t>
            </a:r>
            <a:r>
              <a:rPr lang="en-US" sz="1200" kern="1200" baseline="0" dirty="0">
                <a:solidFill>
                  <a:schemeClr val="tx1"/>
                </a:solidFill>
                <a:latin typeface="+mn-lt"/>
                <a:ea typeface="+mn-ea"/>
                <a:cs typeface="+mn-cs"/>
              </a:rPr>
              <a:t> physical</a:t>
            </a:r>
            <a:r>
              <a:rPr lang="en-US" sz="1200" kern="1200" dirty="0">
                <a:solidFill>
                  <a:schemeClr val="tx1"/>
                </a:solidFill>
                <a:latin typeface="+mn-lt"/>
                <a:ea typeface="+mn-ea"/>
                <a:cs typeface="+mn-cs"/>
              </a:rPr>
              <a:t> barrier)  –</a:t>
            </a:r>
            <a:r>
              <a:rPr lang="en-US" sz="1200" kern="1200" baseline="0" dirty="0">
                <a:solidFill>
                  <a:schemeClr val="tx1"/>
                </a:solidFill>
                <a:latin typeface="+mn-lt"/>
                <a:ea typeface="+mn-ea"/>
                <a:cs typeface="+mn-cs"/>
              </a:rPr>
              <a:t> More natural personal interaction with customers – better shopping experience</a:t>
            </a:r>
          </a:p>
          <a:p>
            <a:pPr marL="177750" marR="0" lvl="0" indent="-177750" algn="l" defTabSz="914400" rtl="0" eaLnBrk="1" fontAlgn="auto" latinLnBrk="0" hangingPunct="1">
              <a:lnSpc>
                <a:spcPts val="1900"/>
              </a:lnSpc>
              <a:spcBef>
                <a:spcPts val="0"/>
              </a:spcBef>
              <a:spcAft>
                <a:spcPts val="1200"/>
              </a:spcAft>
              <a:buClrTx/>
              <a:buSzTx/>
              <a:buFont typeface="Arial" charset="0"/>
              <a:buChar char="•"/>
              <a:tabLst/>
              <a:defRPr/>
            </a:pPr>
            <a:r>
              <a:rPr lang="en-US" sz="1200" kern="1200" baseline="0" dirty="0">
                <a:solidFill>
                  <a:schemeClr val="tx1"/>
                </a:solidFill>
                <a:latin typeface="+mn-lt"/>
                <a:ea typeface="+mn-ea"/>
                <a:cs typeface="+mn-cs"/>
              </a:rPr>
              <a:t>Motivates sales staff to be more proactive, physically help customers find things – more upsell/cross-sell opportunities</a:t>
            </a:r>
          </a:p>
          <a:p>
            <a:pPr marL="177750" marR="0" lvl="0" indent="-177750" algn="l" defTabSz="914400" rtl="0" eaLnBrk="1" fontAlgn="auto" latinLnBrk="0" hangingPunct="1">
              <a:lnSpc>
                <a:spcPts val="1900"/>
              </a:lnSpc>
              <a:spcBef>
                <a:spcPts val="0"/>
              </a:spcBef>
              <a:spcAft>
                <a:spcPts val="1200"/>
              </a:spcAft>
              <a:buClrTx/>
              <a:buSzTx/>
              <a:buFont typeface="Arial" charset="0"/>
              <a:buChar char="•"/>
              <a:tabLst/>
              <a:defRPr/>
            </a:pP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ts val="1900"/>
              </a:lnSpc>
              <a:spcBef>
                <a:spcPts val="0"/>
              </a:spcBef>
              <a:spcAft>
                <a:spcPts val="1200"/>
              </a:spcAft>
              <a:buClrTx/>
              <a:buSzTx/>
              <a:buFont typeface="Arial" charset="0"/>
              <a:buNone/>
              <a:tabLst/>
              <a:defRPr/>
            </a:pP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ts val="1900"/>
              </a:lnSpc>
              <a:spcBef>
                <a:spcPts val="0"/>
              </a:spcBef>
              <a:spcAft>
                <a:spcPts val="1200"/>
              </a:spcAft>
              <a:buClrTx/>
              <a:buSzTx/>
              <a:buFont typeface="Arial" charset="0"/>
              <a:buNone/>
              <a:tabLst/>
              <a:defRPr/>
            </a:pPr>
            <a:endParaRPr lang="en-US" sz="14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14</a:t>
            </a:fld>
            <a:endParaRPr lang="en-US"/>
          </a:p>
        </p:txBody>
      </p:sp>
    </p:spTree>
    <p:extLst>
      <p:ext uri="{BB962C8B-B14F-4D97-AF65-F5344CB8AC3E}">
        <p14:creationId xmlns:p14="http://schemas.microsoft.com/office/powerpoint/2010/main" val="75124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i="0" kern="1200" dirty="0">
                <a:solidFill>
                  <a:schemeClr val="tx1"/>
                </a:solidFill>
                <a:effectLst/>
                <a:latin typeface="+mn-lt"/>
                <a:ea typeface="+mn-ea"/>
                <a:cs typeface="+mn-cs"/>
              </a:rPr>
              <a:t>Surface Pro 4</a:t>
            </a:r>
          </a:p>
          <a:p>
            <a:r>
              <a:rPr lang="en-US" sz="1200" b="0" i="0" kern="1200" dirty="0">
                <a:solidFill>
                  <a:schemeClr val="tx1"/>
                </a:solidFill>
                <a:effectLst/>
                <a:latin typeface="+mn-lt"/>
                <a:ea typeface="+mn-ea"/>
                <a:cs typeface="+mn-cs"/>
              </a:rPr>
              <a:t>12.3-inch PixelSense touchscreen display</a:t>
            </a:r>
          </a:p>
          <a:p>
            <a:r>
              <a:rPr lang="en-US" sz="1200" b="0" i="0" kern="1200" dirty="0">
                <a:solidFill>
                  <a:schemeClr val="tx1"/>
                </a:solidFill>
                <a:effectLst/>
                <a:latin typeface="+mn-lt"/>
                <a:ea typeface="+mn-ea"/>
                <a:cs typeface="+mn-cs"/>
              </a:rPr>
              <a:t>Up to 9 hours of battery life</a:t>
            </a:r>
            <a:r>
              <a:rPr lang="en-US" sz="1200" b="0" i="0"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 to 16GB RAM/256GB SSD</a:t>
            </a:r>
            <a:r>
              <a:rPr lang="en-US" sz="1200" b="0" i="0" kern="1200" baseline="30000" dirty="0">
                <a:solidFill>
                  <a:schemeClr val="tx1"/>
                </a:solidFill>
                <a:effectLst/>
                <a:latin typeface="+mn-lt"/>
                <a:ea typeface="+mn-ea"/>
                <a:cs typeface="+mn-cs"/>
              </a:rPr>
              <a:t>3</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i5/i7: 0.78 kg m3: 0.76 kg</a:t>
            </a:r>
          </a:p>
          <a:p>
            <a:r>
              <a:rPr lang="en-US" sz="1200" b="0" i="0" kern="1200" dirty="0">
                <a:solidFill>
                  <a:schemeClr val="tx1"/>
                </a:solidFill>
                <a:effectLst/>
                <a:latin typeface="+mn-lt"/>
                <a:ea typeface="+mn-ea"/>
                <a:cs typeface="+mn-cs"/>
              </a:rPr>
              <a:t>Surface Pen included</a:t>
            </a:r>
          </a:p>
          <a:p>
            <a:pPr lvl="0" defTabSz="1218835">
              <a:spcAft>
                <a:spcPts val="800"/>
              </a:spcAft>
            </a:pPr>
            <a:endParaRPr lang="en-US" dirty="0"/>
          </a:p>
          <a:p>
            <a:pPr lvl="0" defTabSz="1218835">
              <a:spcAft>
                <a:spcPts val="800"/>
              </a:spcAft>
            </a:pPr>
            <a:r>
              <a:rPr lang="en-US" baseline="30000" dirty="0"/>
              <a:t>1</a:t>
            </a:r>
            <a:r>
              <a:rPr lang="en-US" dirty="0"/>
              <a:t>Up to 9 hours of video playback. Testing conducted by Microsoft in September 2015 using preproduction Intel Core i5, 256GB, 8GB RAM device. Testing consisted of full battery discharge during video playback. All settings were default except: Wi-Fi was associated with a network. Battery life varies significantly with settings, usage and other factors.</a:t>
            </a:r>
          </a:p>
          <a:p>
            <a:pPr lvl="0" defTabSz="1218835">
              <a:spcAft>
                <a:spcPts val="800"/>
              </a:spcAft>
            </a:pPr>
            <a:r>
              <a:rPr lang="en-US" baseline="30000" dirty="0"/>
              <a:t>3</a:t>
            </a:r>
            <a:r>
              <a:rPr lang="en-US" dirty="0"/>
              <a:t>System software uses significant storage space. Available storage is subject to change based on system software updates and apps usage. 1 GB= 1 billion bytes. See </a:t>
            </a:r>
            <a:r>
              <a:rPr lang="en-US" dirty="0" err="1"/>
              <a:t>Surface.com</a:t>
            </a:r>
            <a:r>
              <a:rPr lang="en-US" dirty="0"/>
              <a:t>/Storage for more details.</a:t>
            </a:r>
          </a:p>
          <a:p>
            <a:pPr lvl="0" defTabSz="1218835">
              <a:spcAft>
                <a:spcPts val="800"/>
              </a:spcAft>
            </a:pPr>
            <a:endParaRPr lang="en-US" dirty="0"/>
          </a:p>
          <a:p>
            <a:r>
              <a:rPr lang="en-US" sz="1200" b="1" i="0" kern="1200" dirty="0">
                <a:solidFill>
                  <a:schemeClr val="tx1"/>
                </a:solidFill>
                <a:effectLst/>
                <a:latin typeface="+mn-lt"/>
                <a:ea typeface="+mn-ea"/>
                <a:cs typeface="+mn-cs"/>
              </a:rPr>
              <a:t>Surface Book</a:t>
            </a:r>
          </a:p>
          <a:p>
            <a:r>
              <a:rPr lang="en-US" sz="1200" b="0" i="0" kern="1200" dirty="0">
                <a:solidFill>
                  <a:schemeClr val="tx1"/>
                </a:solidFill>
                <a:effectLst/>
                <a:latin typeface="+mn-lt"/>
                <a:ea typeface="+mn-ea"/>
                <a:cs typeface="+mn-cs"/>
              </a:rPr>
              <a:t>13.5-inch PixelSense touchscreen display</a:t>
            </a:r>
          </a:p>
          <a:p>
            <a:r>
              <a:rPr lang="en-US" sz="1200" b="0" i="0" kern="1200" dirty="0">
                <a:solidFill>
                  <a:schemeClr val="tx1"/>
                </a:solidFill>
                <a:effectLst/>
                <a:latin typeface="+mn-lt"/>
                <a:ea typeface="+mn-ea"/>
                <a:cs typeface="+mn-cs"/>
              </a:rPr>
              <a:t>Up to 12 hours of battery life</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 to 16GB RAM/1TB SSD</a:t>
            </a:r>
            <a:r>
              <a:rPr lang="en-US" sz="1200" b="0" i="0"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1.51 kg</a:t>
            </a:r>
          </a:p>
          <a:p>
            <a:r>
              <a:rPr lang="en-US" sz="1200" b="0" i="0" kern="1200" dirty="0">
                <a:solidFill>
                  <a:schemeClr val="tx1"/>
                </a:solidFill>
                <a:effectLst/>
                <a:latin typeface="+mn-lt"/>
                <a:ea typeface="+mn-ea"/>
                <a:cs typeface="+mn-cs"/>
              </a:rPr>
              <a:t>Surface Pen included</a:t>
            </a:r>
          </a:p>
          <a:p>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Up to 12 hours of video playback. Testing conducted by Microsoft in September 2015 using preproduction Intel Core i5, 256GB, 8 GB RAM device. Testing consisted of full battery discharge during video playback. All settings were default except: Wi-Fi was associated with a network and Auto-Brightness disabled. Battery life varies significantly with settings, usage and other factors.</a:t>
            </a:r>
          </a:p>
          <a:p>
            <a:pPr marL="0" indent="0">
              <a:buFont typeface="Arial" charset="0"/>
              <a:buNone/>
            </a:pP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System software uses significant storage space. Available storage is subject to change based on system software updates and apps usage. 1 GB= 1 billion bytes. See </a:t>
            </a:r>
            <a:r>
              <a:rPr lang="en-US" sz="1200" b="0" i="0" kern="1200" dirty="0" err="1">
                <a:solidFill>
                  <a:schemeClr val="tx1"/>
                </a:solidFill>
                <a:effectLst/>
                <a:latin typeface="+mn-lt"/>
                <a:ea typeface="+mn-ea"/>
                <a:cs typeface="+mn-cs"/>
              </a:rPr>
              <a:t>Surface.com</a:t>
            </a:r>
            <a:r>
              <a:rPr lang="en-US" sz="1200" b="0" i="0" kern="1200" dirty="0">
                <a:solidFill>
                  <a:schemeClr val="tx1"/>
                </a:solidFill>
                <a:effectLst/>
                <a:latin typeface="+mn-lt"/>
                <a:ea typeface="+mn-ea"/>
                <a:cs typeface="+mn-cs"/>
              </a:rPr>
              <a:t>/Storage for more details.</a:t>
            </a:r>
            <a:endParaRPr lang="en-US" dirty="0"/>
          </a:p>
          <a:p>
            <a:pPr lvl="0" defTabSz="1218835">
              <a:spcAft>
                <a:spcPts val="8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8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TO SHOW CUSTOMER CASE</a:t>
            </a:r>
          </a:p>
          <a:p>
            <a:r>
              <a:rPr lang="en-US" b="1" dirty="0"/>
              <a:t>Video: https://www.youtube.com/watch?v=rINr-yJKYNI&amp;t=35s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18489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MINS: SLIDE TO SHOW CUSTOMER CASE</a:t>
            </a:r>
          </a:p>
          <a:p>
            <a:r>
              <a:rPr lang="en-US" b="1" dirty="0"/>
              <a:t>Video: https://www.youtube.com/watch?v=ZsuvmMP9wZE&amp;feature=youtu.be </a:t>
            </a:r>
          </a:p>
          <a:p>
            <a:endParaRPr lang="en-US" dirty="0"/>
          </a:p>
          <a:p>
            <a:endParaRPr lang="en-US" dirty="0"/>
          </a:p>
          <a:p>
            <a:r>
              <a:rPr lang="en-US" dirty="0"/>
              <a:t>WHO</a:t>
            </a:r>
            <a:r>
              <a:rPr lang="en-US" baseline="0" dirty="0"/>
              <a:t> they are</a:t>
            </a:r>
          </a:p>
          <a:p>
            <a:r>
              <a:rPr lang="en-US" baseline="0" dirty="0"/>
              <a:t>WHAT they do</a:t>
            </a:r>
          </a:p>
          <a:p>
            <a:r>
              <a:rPr lang="en-US" baseline="0" dirty="0"/>
              <a:t>WHY the Surface</a:t>
            </a:r>
          </a:p>
          <a:p>
            <a:r>
              <a:rPr lang="en-US" baseline="0" dirty="0"/>
              <a:t>HOW they use 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232885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20118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a:t>
            </a:r>
            <a:r>
              <a:rPr lang="en-GB" b="1" baseline="0" dirty="0"/>
              <a:t> TO SHOW CURRENT CHALLENGES WITH ASSISTED SALES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Arial" pitchFamily="34" charset="0"/>
              <a:ea typeface="ＭＳ Ｐゴシック" charset="-128"/>
              <a:cs typeface="ＭＳ Ｐゴシック" charset="-128"/>
            </a:endParaRPr>
          </a:p>
          <a:p>
            <a:pPr marL="177750" indent="-177750">
              <a:lnSpc>
                <a:spcPts val="1900"/>
              </a:lnSpc>
              <a:spcAft>
                <a:spcPts val="1200"/>
              </a:spcAft>
              <a:buFont typeface="Arial" charset="0"/>
              <a:buChar char="•"/>
            </a:pPr>
            <a:r>
              <a:rPr lang="en-US" sz="1200" kern="1200" dirty="0">
                <a:solidFill>
                  <a:schemeClr val="tx1"/>
                </a:solidFill>
                <a:latin typeface="+mn-lt"/>
                <a:ea typeface="+mn-ea"/>
                <a:cs typeface="+mn-cs"/>
              </a:rPr>
              <a:t>Devices are typically built for one function – either they serve as super small mobile </a:t>
            </a:r>
            <a:r>
              <a:rPr lang="en-US" sz="1200" kern="1200" dirty="0" err="1">
                <a:solidFill>
                  <a:schemeClr val="tx1"/>
                </a:solidFill>
                <a:latin typeface="+mn-lt"/>
                <a:ea typeface="+mn-ea"/>
                <a:cs typeface="+mn-cs"/>
              </a:rPr>
              <a:t>mPOS</a:t>
            </a:r>
            <a:r>
              <a:rPr lang="en-US" sz="1200" kern="1200" dirty="0">
                <a:solidFill>
                  <a:schemeClr val="tx1"/>
                </a:solidFill>
                <a:latin typeface="+mn-lt"/>
                <a:ea typeface="+mn-ea"/>
                <a:cs typeface="+mn-cs"/>
              </a:rPr>
              <a:t> systems</a:t>
            </a:r>
            <a:r>
              <a:rPr lang="en-US" sz="1200" kern="1200" baseline="0" dirty="0">
                <a:solidFill>
                  <a:schemeClr val="tx1"/>
                </a:solidFill>
                <a:latin typeface="+mn-lt"/>
                <a:ea typeface="+mn-ea"/>
                <a:cs typeface="+mn-cs"/>
              </a:rPr>
              <a:t> (smart phones for example) or they are optimized for web browser with a customer</a:t>
            </a:r>
            <a:endParaRPr lang="en-US" sz="1200" kern="1200" dirty="0">
              <a:solidFill>
                <a:schemeClr val="tx1"/>
              </a:solidFill>
              <a:latin typeface="+mn-lt"/>
              <a:ea typeface="+mn-ea"/>
              <a:cs typeface="+mn-cs"/>
            </a:endParaRPr>
          </a:p>
          <a:p>
            <a:pPr marL="177750" indent="-177750">
              <a:lnSpc>
                <a:spcPts val="1900"/>
              </a:lnSpc>
              <a:spcAft>
                <a:spcPts val="1200"/>
              </a:spcAft>
              <a:buFont typeface="Arial" charset="0"/>
              <a:buChar char="•"/>
            </a:pPr>
            <a:r>
              <a:rPr lang="en-US" sz="1200" kern="1200" dirty="0">
                <a:solidFill>
                  <a:schemeClr val="tx1"/>
                </a:solidFill>
                <a:latin typeface="+mn-lt"/>
                <a:ea typeface="+mn-ea"/>
                <a:cs typeface="+mn-cs"/>
              </a:rPr>
              <a:t>Customers</a:t>
            </a:r>
            <a:r>
              <a:rPr lang="en-US" sz="1200" kern="1200" baseline="0" dirty="0">
                <a:solidFill>
                  <a:schemeClr val="tx1"/>
                </a:solidFill>
                <a:latin typeface="+mn-lt"/>
                <a:ea typeface="+mn-ea"/>
                <a:cs typeface="+mn-cs"/>
              </a:rPr>
              <a:t> often </a:t>
            </a:r>
            <a:r>
              <a:rPr lang="en-US" sz="1200" kern="1200" dirty="0">
                <a:solidFill>
                  <a:schemeClr val="tx1"/>
                </a:solidFill>
                <a:latin typeface="+mn-lt"/>
                <a:ea typeface="+mn-ea"/>
                <a:cs typeface="+mn-cs"/>
              </a:rPr>
              <a:t>know more than staff about latest price promotions, product</a:t>
            </a:r>
            <a:r>
              <a:rPr lang="en-US" sz="1200" kern="1200" baseline="0" dirty="0">
                <a:solidFill>
                  <a:schemeClr val="tx1"/>
                </a:solidFill>
                <a:latin typeface="+mn-lt"/>
                <a:ea typeface="+mn-ea"/>
                <a:cs typeface="+mn-cs"/>
              </a:rPr>
              <a:t> choices and reviews</a:t>
            </a:r>
            <a:r>
              <a:rPr lang="en-US" sz="1200" kern="1200" dirty="0">
                <a:solidFill>
                  <a:schemeClr val="tx1"/>
                </a:solidFill>
                <a:latin typeface="+mn-lt"/>
                <a:ea typeface="+mn-ea"/>
                <a:cs typeface="+mn-cs"/>
              </a:rPr>
              <a:t> and delivery options. Sales</a:t>
            </a:r>
            <a:r>
              <a:rPr lang="en-US" sz="1200" kern="1200" baseline="0" dirty="0">
                <a:solidFill>
                  <a:schemeClr val="tx1"/>
                </a:solidFill>
                <a:latin typeface="+mn-lt"/>
                <a:ea typeface="+mn-ea"/>
                <a:cs typeface="+mn-cs"/>
              </a:rPr>
              <a:t> staff need all that information at their fingertips plus the ability to move about the store and find inventory quickly so customers can see, touch and experience products on the spot. </a:t>
            </a:r>
          </a:p>
          <a:p>
            <a:pPr marL="177750" indent="-177750">
              <a:lnSpc>
                <a:spcPts val="1900"/>
              </a:lnSpc>
              <a:spcAft>
                <a:spcPts val="1200"/>
              </a:spcAft>
              <a:buFont typeface="Arial" charset="0"/>
              <a:buChar char="•"/>
            </a:pPr>
            <a:r>
              <a:rPr lang="en-US" sz="1200" kern="1200" baseline="0" dirty="0">
                <a:solidFill>
                  <a:schemeClr val="tx1"/>
                </a:solidFill>
                <a:latin typeface="+mn-lt"/>
                <a:ea typeface="+mn-ea"/>
                <a:cs typeface="+mn-cs"/>
              </a:rPr>
              <a:t>Online experiences are generally smoother, so sales staff need customer data to quickly understand loyalty and purchase patterns and keep customers in the store and engaged.</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baseline="0" dirty="0">
              <a:solidFill>
                <a:schemeClr val="tx1"/>
              </a:solidFill>
              <a:effectLst/>
              <a:latin typeface="+mn-lt"/>
              <a:ea typeface="+mn-ea"/>
              <a:cs typeface="+mn-cs"/>
            </a:endParaRPr>
          </a:p>
          <a:p>
            <a:pPr>
              <a:lnSpc>
                <a:spcPct val="90000"/>
              </a:lnSpc>
            </a:pPr>
            <a:r>
              <a:rPr lang="en-US" sz="1200" dirty="0">
                <a:gradFill>
                  <a:gsLst>
                    <a:gs pos="2917">
                      <a:schemeClr val="tx1"/>
                    </a:gs>
                    <a:gs pos="30000">
                      <a:schemeClr val="tx1"/>
                    </a:gs>
                  </a:gsLst>
                  <a:lin ang="5400000" scaled="0"/>
                </a:gradFill>
              </a:rPr>
              <a:t>Common Devices used in this space:</a:t>
            </a:r>
          </a:p>
          <a:p>
            <a:pPr marL="285750" indent="-285750">
              <a:lnSpc>
                <a:spcPct val="90000"/>
              </a:lnSpc>
              <a:buFont typeface="Arial" panose="020B0604020202020204" pitchFamily="34" charset="0"/>
              <a:buChar char="•"/>
            </a:pPr>
            <a:r>
              <a:rPr lang="en-US" sz="1100" dirty="0">
                <a:gradFill>
                  <a:gsLst>
                    <a:gs pos="2917">
                      <a:schemeClr val="tx1"/>
                    </a:gs>
                    <a:gs pos="30000">
                      <a:schemeClr val="tx1"/>
                    </a:gs>
                  </a:gsLst>
                  <a:lin ang="5400000" scaled="0"/>
                </a:gradFill>
              </a:rPr>
              <a:t>Apple</a:t>
            </a:r>
            <a:r>
              <a:rPr lang="en-US" sz="1100" baseline="0" dirty="0">
                <a:gradFill>
                  <a:gsLst>
                    <a:gs pos="2917">
                      <a:schemeClr val="tx1"/>
                    </a:gs>
                    <a:gs pos="30000">
                      <a:schemeClr val="tx1"/>
                    </a:gs>
                  </a:gsLst>
                  <a:lin ang="5400000" scaled="0"/>
                </a:gradFill>
              </a:rPr>
              <a:t> iPad (less secure, not as easy to manage compared to Windows devices)</a:t>
            </a:r>
            <a:endParaRPr lang="en-US" sz="1100" dirty="0">
              <a:gradFill>
                <a:gsLst>
                  <a:gs pos="2917">
                    <a:schemeClr val="tx1"/>
                  </a:gs>
                  <a:gs pos="30000">
                    <a:schemeClr val="tx1"/>
                  </a:gs>
                </a:gsLst>
                <a:lin ang="5400000" scaled="0"/>
              </a:gradFill>
            </a:endParaRPr>
          </a:p>
          <a:p>
            <a:pPr marL="285750" indent="-285750">
              <a:lnSpc>
                <a:spcPct val="90000"/>
              </a:lnSpc>
              <a:buFont typeface="Arial" panose="020B0604020202020204" pitchFamily="34" charset="0"/>
              <a:buChar char="•"/>
            </a:pPr>
            <a:r>
              <a:rPr lang="en-US" sz="1100" dirty="0">
                <a:gradFill>
                  <a:gsLst>
                    <a:gs pos="2917">
                      <a:schemeClr val="tx1"/>
                    </a:gs>
                    <a:gs pos="30000">
                      <a:schemeClr val="tx1"/>
                    </a:gs>
                  </a:gsLst>
                  <a:lin ang="5400000" scaled="0"/>
                </a:gradFill>
              </a:rPr>
              <a:t>In-store kiosks (not mobile, less</a:t>
            </a:r>
            <a:r>
              <a:rPr lang="en-US" sz="1100" baseline="0" dirty="0">
                <a:gradFill>
                  <a:gsLst>
                    <a:gs pos="2917">
                      <a:schemeClr val="tx1"/>
                    </a:gs>
                    <a:gs pos="30000">
                      <a:schemeClr val="tx1"/>
                    </a:gs>
                  </a:gsLst>
                  <a:lin ang="5400000" scaled="0"/>
                </a:gradFill>
              </a:rPr>
              <a:t> engaging for customer to use with a sales representative)</a:t>
            </a:r>
            <a:endParaRPr lang="en-US" sz="1100" dirty="0">
              <a:gradFill>
                <a:gsLst>
                  <a:gs pos="2917">
                    <a:schemeClr val="tx1"/>
                  </a:gs>
                  <a:gs pos="30000">
                    <a:schemeClr val="tx1"/>
                  </a:gs>
                </a:gsLst>
                <a:lin ang="5400000" scaled="0"/>
              </a:gradFill>
            </a:endParaRPr>
          </a:p>
          <a:p>
            <a:pPr marL="285750" indent="-285750">
              <a:lnSpc>
                <a:spcPct val="90000"/>
              </a:lnSpc>
              <a:buFont typeface="Arial" panose="020B0604020202020204" pitchFamily="34" charset="0"/>
              <a:buChar char="•"/>
            </a:pPr>
            <a:r>
              <a:rPr lang="en-US" sz="1100" dirty="0">
                <a:gradFill>
                  <a:gsLst>
                    <a:gs pos="2917">
                      <a:schemeClr val="tx1"/>
                    </a:gs>
                    <a:gs pos="30000">
                      <a:schemeClr val="tx1"/>
                    </a:gs>
                  </a:gsLst>
                  <a:lin ang="5400000" scaled="0"/>
                </a:gradFill>
              </a:rPr>
              <a:t>Small devices such as smart phones (don’t lend</a:t>
            </a:r>
            <a:r>
              <a:rPr lang="en-US" sz="1100" baseline="0" dirty="0">
                <a:gradFill>
                  <a:gsLst>
                    <a:gs pos="2917">
                      <a:schemeClr val="tx1"/>
                    </a:gs>
                    <a:gs pos="30000">
                      <a:schemeClr val="tx1"/>
                    </a:gs>
                  </a:gsLst>
                  <a:lin ang="5400000" scaled="0"/>
                </a:gradFill>
              </a:rPr>
              <a:t> themselves to bright, large images of products)</a:t>
            </a:r>
            <a:endParaRPr lang="en-US" dirty="0"/>
          </a:p>
        </p:txBody>
      </p:sp>
      <p:sp>
        <p:nvSpPr>
          <p:cNvPr id="4" name="Slide Number Placeholder 3"/>
          <p:cNvSpPr>
            <a:spLocks noGrp="1"/>
          </p:cNvSpPr>
          <p:nvPr>
            <p:ph type="sldNum" sz="quarter" idx="10"/>
          </p:nvPr>
        </p:nvSpPr>
        <p:spPr/>
        <p:txBody>
          <a:bodyPr/>
          <a:lstStyle/>
          <a:p>
            <a:fld id="{FB2A3DD3-6777-4459-897E-3211381F3236}" type="slidenum">
              <a:rPr lang="en-US" smtClean="0"/>
              <a:t>19</a:t>
            </a:fld>
            <a:endParaRPr lang="en-US"/>
          </a:p>
        </p:txBody>
      </p:sp>
    </p:spTree>
    <p:extLst>
      <p:ext uri="{BB962C8B-B14F-4D97-AF65-F5344CB8AC3E}">
        <p14:creationId xmlns:p14="http://schemas.microsoft.com/office/powerpoint/2010/main" val="483531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itchFamily="34" charset="0"/>
                <a:ea typeface="ＭＳ Ｐゴシック" charset="-128"/>
                <a:cs typeface="ＭＳ Ｐゴシック" charset="-128"/>
              </a:rPr>
              <a:t>SLIDE TO SHOW HOW SURFACE SOLVES ASSISTED RETAIL PROBLEMS (FROM PREVIOUS SLIDE)</a:t>
            </a:r>
            <a:r>
              <a:rPr lang="en-US" sz="1400" b="1" kern="1200" baseline="0" dirty="0">
                <a:solidFill>
                  <a:schemeClr val="tx1"/>
                </a:solidFill>
                <a:effectLst/>
                <a:latin typeface="Arial" pitchFamily="34" charset="0"/>
                <a:ea typeface="ＭＳ Ｐゴシック" charset="-128"/>
                <a:cs typeface="ＭＳ Ｐゴシック" charset="-128"/>
              </a:rPr>
              <a:t> </a:t>
            </a:r>
            <a:r>
              <a:rPr lang="en-US" sz="1400" b="1" kern="1200" dirty="0">
                <a:solidFill>
                  <a:schemeClr val="tx1"/>
                </a:solidFill>
                <a:effectLst/>
                <a:latin typeface="Arial" pitchFamily="34" charset="0"/>
                <a:ea typeface="ＭＳ Ｐゴシック" charset="-128"/>
                <a:cs typeface="ＭＳ Ｐゴシック" charset="-128"/>
              </a:rPr>
              <a:t>AND PRESENTS</a:t>
            </a:r>
            <a:r>
              <a:rPr lang="en-US" sz="1400" b="1" kern="1200" baseline="0" dirty="0">
                <a:solidFill>
                  <a:schemeClr val="tx1"/>
                </a:solidFill>
                <a:effectLst/>
                <a:latin typeface="Arial" pitchFamily="34" charset="0"/>
                <a:ea typeface="ＭＳ Ｐゴシック" charset="-128"/>
                <a:cs typeface="ＭＳ Ｐゴシック" charset="-128"/>
              </a:rPr>
              <a:t> NEW OPPORTUNITIES</a:t>
            </a:r>
            <a:br>
              <a:rPr lang="en-US" sz="1400" b="1" kern="1200" baseline="0" dirty="0">
                <a:solidFill>
                  <a:schemeClr val="tx1"/>
                </a:solidFill>
                <a:effectLst/>
                <a:latin typeface="Arial" pitchFamily="34" charset="0"/>
                <a:ea typeface="ＭＳ Ｐゴシック" charset="-128"/>
                <a:cs typeface="ＭＳ Ｐゴシック" charset="-128"/>
              </a:rPr>
            </a:br>
            <a:endParaRPr lang="en-US" sz="1400" kern="1200" dirty="0">
              <a:solidFill>
                <a:schemeClr val="tx1"/>
              </a:solidFill>
              <a:effectLst/>
              <a:latin typeface="Arial" pitchFamily="34" charset="0"/>
              <a:ea typeface="ＭＳ Ｐゴシック" charset="-128"/>
              <a:cs typeface="ＭＳ Ｐゴシック" charset="-128"/>
            </a:endParaRPr>
          </a:p>
          <a:p>
            <a:pPr marL="177750" indent="-177750">
              <a:lnSpc>
                <a:spcPts val="1900"/>
              </a:lnSpc>
              <a:spcAft>
                <a:spcPts val="1200"/>
              </a:spcAft>
              <a:buFont typeface="Arial" charset="0"/>
              <a:buChar char="•"/>
            </a:pPr>
            <a:r>
              <a:rPr lang="en-US" sz="1200" kern="1200" dirty="0">
                <a:solidFill>
                  <a:schemeClr val="tx1"/>
                </a:solidFill>
                <a:latin typeface="+mn-lt"/>
                <a:ea typeface="+mn-ea"/>
                <a:cs typeface="+mn-cs"/>
              </a:rPr>
              <a:t>Sales associates can instantly access information about products, offers, stock levels</a:t>
            </a:r>
            <a:r>
              <a:rPr lang="en-US" sz="1200" kern="1200" baseline="0" dirty="0">
                <a:solidFill>
                  <a:schemeClr val="tx1"/>
                </a:solidFill>
                <a:latin typeface="+mn-lt"/>
                <a:ea typeface="+mn-ea"/>
                <a:cs typeface="+mn-cs"/>
              </a:rPr>
              <a:t> while </a:t>
            </a:r>
            <a:r>
              <a:rPr lang="en-US" sz="1200" kern="1200" dirty="0">
                <a:solidFill>
                  <a:schemeClr val="tx1"/>
                </a:solidFill>
                <a:latin typeface="+mn-lt"/>
                <a:ea typeface="+mn-ea"/>
                <a:cs typeface="+mn-cs"/>
              </a:rPr>
              <a:t>with customers on the shop floor</a:t>
            </a:r>
          </a:p>
          <a:p>
            <a:pPr marL="177750" marR="0" indent="-177750" algn="l" defTabSz="914400" rtl="0" eaLnBrk="1" fontAlgn="auto" latinLnBrk="0" hangingPunct="1">
              <a:lnSpc>
                <a:spcPts val="1900"/>
              </a:lnSpc>
              <a:spcBef>
                <a:spcPts val="0"/>
              </a:spcBef>
              <a:spcAft>
                <a:spcPts val="1200"/>
              </a:spcAft>
              <a:buClrTx/>
              <a:buSzTx/>
              <a:buFont typeface="Arial" charset="0"/>
              <a:buChar char="•"/>
              <a:tabLst/>
              <a:defRPr/>
            </a:pPr>
            <a:r>
              <a:rPr lang="en-US" sz="1200" kern="1200" dirty="0">
                <a:solidFill>
                  <a:schemeClr val="tx1"/>
                </a:solidFill>
                <a:latin typeface="+mn-lt"/>
                <a:ea typeface="+mn-ea"/>
                <a:cs typeface="+mn-cs"/>
              </a:rPr>
              <a:t>Surface can take the knocks/withstand the rigors of retail</a:t>
            </a:r>
            <a:r>
              <a:rPr lang="en-US" sz="1200" kern="1200" baseline="0" dirty="0">
                <a:solidFill>
                  <a:schemeClr val="tx1"/>
                </a:solidFill>
                <a:latin typeface="+mn-lt"/>
                <a:ea typeface="+mn-ea"/>
                <a:cs typeface="+mn-cs"/>
              </a:rPr>
              <a:t> (t</a:t>
            </a:r>
            <a:r>
              <a:rPr lang="en-US" sz="1200" kern="1200" dirty="0">
                <a:solidFill>
                  <a:schemeClr val="tx1"/>
                </a:solidFill>
                <a:latin typeface="+mn-lt"/>
                <a:ea typeface="+mn-ea"/>
                <a:cs typeface="+mn-cs"/>
              </a:rPr>
              <a:t>hird-party enclosures like </a:t>
            </a:r>
            <a:r>
              <a:rPr lang="en-US" sz="1200" b="0" kern="0" dirty="0">
                <a:solidFill>
                  <a:srgbClr val="0078D7"/>
                </a:solidFill>
                <a:latin typeface="Segoe UI"/>
                <a:cs typeface="Segoe UI" panose="020B0502040204020203" pitchFamily="34" charset="0"/>
              </a:rPr>
              <a:t>Armor Active</a:t>
            </a:r>
            <a:r>
              <a:rPr lang="en-US" sz="1200" b="0" kern="1200" dirty="0">
                <a:solidFill>
                  <a:schemeClr val="tx1"/>
                </a:solidFill>
                <a:latin typeface="+mn-lt"/>
                <a:ea typeface="+mn-ea"/>
                <a:cs typeface="+mn-cs"/>
              </a:rPr>
              <a:t> </a:t>
            </a:r>
            <a:r>
              <a:rPr lang="en-US" sz="1200" kern="1200" dirty="0">
                <a:solidFill>
                  <a:schemeClr val="tx1"/>
                </a:solidFill>
                <a:latin typeface="+mn-lt"/>
                <a:ea typeface="+mn-ea"/>
                <a:cs typeface="+mn-cs"/>
              </a:rPr>
              <a:t>are available for added protection)</a:t>
            </a:r>
          </a:p>
          <a:p>
            <a:pPr marL="177750" indent="-177750">
              <a:lnSpc>
                <a:spcPts val="1900"/>
              </a:lnSpc>
              <a:spcAft>
                <a:spcPts val="1200"/>
              </a:spcAft>
              <a:buFont typeface="Arial" charset="0"/>
              <a:buChar char="•"/>
            </a:pPr>
            <a:r>
              <a:rPr lang="en-US" sz="1200" kern="1200" dirty="0">
                <a:solidFill>
                  <a:schemeClr val="tx1"/>
                </a:solidFill>
                <a:latin typeface="+mn-lt"/>
                <a:ea typeface="+mn-ea"/>
                <a:cs typeface="+mn-cs"/>
              </a:rPr>
              <a:t>Touchscreen customer kiosks = more engaging customer interactions –</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more cross-sell/up-sell</a:t>
            </a:r>
          </a:p>
          <a:p>
            <a:pPr marL="177750" marR="0" indent="-177750" algn="l" defTabSz="914400" rtl="0" eaLnBrk="1" fontAlgn="auto" latinLnBrk="0" hangingPunct="1">
              <a:lnSpc>
                <a:spcPts val="1900"/>
              </a:lnSpc>
              <a:spcBef>
                <a:spcPts val="0"/>
              </a:spcBef>
              <a:spcAft>
                <a:spcPts val="1200"/>
              </a:spcAft>
              <a:buClrTx/>
              <a:buSzTx/>
              <a:buFont typeface="Arial" charset="0"/>
              <a:buChar char="•"/>
              <a:tabLst/>
              <a:defRPr/>
            </a:pPr>
            <a:r>
              <a:rPr lang="en-US" sz="1200" kern="1200" dirty="0">
                <a:solidFill>
                  <a:schemeClr val="tx1"/>
                </a:solidFill>
                <a:latin typeface="+mn-lt"/>
                <a:ea typeface="+mn-ea"/>
                <a:cs typeface="+mn-cs"/>
              </a:rPr>
              <a:t>Same speed and quality customers are used to shopping online at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Mention:</a:t>
            </a:r>
            <a:r>
              <a:rPr lang="en-US" sz="1200" b="1"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400" kern="1200" baseline="0" dirty="0">
                <a:solidFill>
                  <a:schemeClr val="tx1"/>
                </a:solidFill>
                <a:effectLst/>
                <a:latin typeface="Arial" pitchFamily="34" charset="0"/>
                <a:ea typeface="ＭＳ Ｐゴシック" charset="-128"/>
                <a:cs typeface="ＭＳ Ｐゴシック" charset="-128"/>
              </a:rPr>
              <a:t>Surface Pen = accurate and intuitive – used to take notes/capture customer signatures. </a:t>
            </a:r>
            <a:endParaRPr lang="en-US" sz="1400" b="0" kern="1200" baseline="0" dirty="0">
              <a:solidFill>
                <a:schemeClr val="tx1"/>
              </a:solidFill>
              <a:effectLst/>
              <a:latin typeface="Arial" pitchFamily="34" charset="0"/>
              <a:ea typeface="ＭＳ Ｐゴシック" charset="-128"/>
              <a:cs typeface="ＭＳ Ｐゴシック" charset="-128"/>
            </a:endParaRPr>
          </a:p>
          <a:p>
            <a:pPr marL="172742" indent="-172742" defTabSz="914314">
              <a:lnSpc>
                <a:spcPct val="90000"/>
              </a:lnSpc>
              <a:spcAft>
                <a:spcPts val="1176"/>
              </a:spcAft>
              <a:buFont typeface="Wingdings" panose="05000000000000000000" pitchFamily="2" charset="2"/>
              <a:buChar char="§"/>
            </a:pPr>
            <a:r>
              <a:rPr lang="en-US" sz="1400" b="0" kern="1200" baseline="0" dirty="0">
                <a:solidFill>
                  <a:schemeClr val="tx1"/>
                </a:solidFill>
                <a:effectLst/>
                <a:latin typeface="Arial" pitchFamily="34" charset="0"/>
                <a:ea typeface="ＭＳ Ｐゴシック" charset="-128"/>
                <a:cs typeface="ＭＳ Ｐゴシック" charset="-128"/>
              </a:rPr>
              <a:t>Range of Windows applications specially made for retail (e.g. </a:t>
            </a:r>
            <a:r>
              <a:rPr lang="en-US" altLang="en-US" sz="1400" b="0" dirty="0">
                <a:solidFill>
                  <a:srgbClr val="0078D7"/>
                </a:solidFill>
                <a:latin typeface="Segoe UI"/>
                <a:cs typeface="Segoe UI" panose="020B0502040204020203" pitchFamily="34" charset="0"/>
              </a:rPr>
              <a:t>Dynamics </a:t>
            </a:r>
            <a:r>
              <a:rPr lang="en-US" altLang="en-US" sz="1400" b="0" dirty="0" err="1">
                <a:solidFill>
                  <a:srgbClr val="0078D7"/>
                </a:solidFill>
                <a:latin typeface="Segoe UI"/>
                <a:cs typeface="Segoe UI" panose="020B0502040204020203" pitchFamily="34" charset="0"/>
              </a:rPr>
              <a:t>Clienteling</a:t>
            </a:r>
            <a:r>
              <a:rPr lang="en-US" altLang="en-US" sz="1400" b="0" dirty="0">
                <a:solidFill>
                  <a:srgbClr val="0078D7"/>
                </a:solidFill>
                <a:latin typeface="Segoe UI"/>
                <a:cs typeface="Segoe UI" panose="020B0502040204020203" pitchFamily="34" charset="0"/>
              </a:rPr>
              <a:t>,</a:t>
            </a:r>
            <a:r>
              <a:rPr lang="en-US" altLang="en-US" sz="1400" b="0" baseline="0" dirty="0">
                <a:solidFill>
                  <a:srgbClr val="0078D7"/>
                </a:solidFill>
                <a:latin typeface="Segoe UI"/>
                <a:cs typeface="Segoe UI" panose="020B0502040204020203" pitchFamily="34" charset="0"/>
              </a:rPr>
              <a:t> </a:t>
            </a:r>
            <a:r>
              <a:rPr lang="en-US" altLang="en-US" sz="1400" b="0" dirty="0">
                <a:solidFill>
                  <a:srgbClr val="0078D7"/>
                </a:solidFill>
                <a:latin typeface="Segoe UI"/>
                <a:cs typeface="Segoe UI" panose="020B0502040204020203" pitchFamily="34" charset="0"/>
              </a:rPr>
              <a:t>NCR Sales Advisor)</a:t>
            </a:r>
          </a:p>
        </p:txBody>
      </p:sp>
      <p:sp>
        <p:nvSpPr>
          <p:cNvPr id="4" name="Slide Number Placeholder 3"/>
          <p:cNvSpPr>
            <a:spLocks noGrp="1"/>
          </p:cNvSpPr>
          <p:nvPr>
            <p:ph type="sldNum" sz="quarter" idx="10"/>
          </p:nvPr>
        </p:nvSpPr>
        <p:spPr/>
        <p:txBody>
          <a:bodyPr/>
          <a:lstStyle/>
          <a:p>
            <a:fld id="{FB2A3DD3-6777-4459-897E-3211381F3236}" type="slidenum">
              <a:rPr lang="en-US" smtClean="0"/>
              <a:t>20</a:t>
            </a:fld>
            <a:endParaRPr lang="en-US"/>
          </a:p>
        </p:txBody>
      </p:sp>
    </p:spTree>
    <p:extLst>
      <p:ext uri="{BB962C8B-B14F-4D97-AF65-F5344CB8AC3E}">
        <p14:creationId xmlns:p14="http://schemas.microsoft.com/office/powerpoint/2010/main" val="66680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Jot these down with Surface Pen on the screen…</a:t>
            </a:r>
          </a:p>
          <a:p>
            <a:endParaRPr lang="en-US" dirty="0"/>
          </a:p>
          <a:p>
            <a:endParaRPr lang="en-US" dirty="0"/>
          </a:p>
          <a:p>
            <a:r>
              <a:rPr lang="en-US" dirty="0"/>
              <a:t>Pressures on your industry</a:t>
            </a:r>
          </a:p>
          <a:p>
            <a:r>
              <a:rPr lang="en-US" dirty="0"/>
              <a:t>Challenges your business is facing. Do they fall into these </a:t>
            </a:r>
            <a:r>
              <a:rPr lang="en-US" dirty="0" err="1"/>
              <a:t>catagories</a:t>
            </a:r>
            <a:r>
              <a:rPr lang="en-US" dirty="0"/>
              <a:t>:</a:t>
            </a:r>
          </a:p>
          <a:p>
            <a:r>
              <a:rPr lang="en-US" dirty="0"/>
              <a:t>	1. empowering employees</a:t>
            </a:r>
          </a:p>
          <a:p>
            <a:r>
              <a:rPr lang="en-US" dirty="0"/>
              <a:t>	2. engaging with customers</a:t>
            </a:r>
          </a:p>
          <a:p>
            <a:r>
              <a:rPr lang="en-US" dirty="0"/>
              <a:t>	3. finding operational efficiencies</a:t>
            </a:r>
          </a:p>
          <a:p>
            <a:r>
              <a:rPr lang="en-US" dirty="0"/>
              <a:t>	4. transforming your products or services</a:t>
            </a:r>
          </a:p>
          <a:p>
            <a:r>
              <a:rPr lang="en-US" dirty="0"/>
              <a:t>How does technology currently play a role?</a:t>
            </a:r>
          </a:p>
          <a:p>
            <a:r>
              <a:rPr lang="en-US" dirty="0"/>
              <a:t>How is technology holding you back?</a:t>
            </a:r>
          </a:p>
          <a:p>
            <a:r>
              <a:rPr lang="en-US" dirty="0"/>
              <a:t>What are the main user types/scenarios in your business? </a:t>
            </a:r>
          </a:p>
          <a:p>
            <a:r>
              <a:rPr lang="en-US" dirty="0"/>
              <a:t>What technology do they currently use?</a:t>
            </a:r>
          </a:p>
          <a:p>
            <a:r>
              <a:rPr lang="en-US" dirty="0"/>
              <a:t>What sort of improvements would you like to see? Are there metrics you’re trying to meet? (increased productivity, improved operations, improved sales close rates?)</a:t>
            </a:r>
          </a:p>
        </p:txBody>
      </p:sp>
      <p:sp>
        <p:nvSpPr>
          <p:cNvPr id="4" name="Slide Number Placeholder 3"/>
          <p:cNvSpPr>
            <a:spLocks noGrp="1"/>
          </p:cNvSpPr>
          <p:nvPr>
            <p:ph type="sldNum" sz="quarter" idx="10"/>
          </p:nvPr>
        </p:nvSpPr>
        <p:spPr/>
        <p:txBody>
          <a:bodyPr/>
          <a:lstStyle/>
          <a:p>
            <a:fld id="{FB2A3DD3-6777-4459-897E-3211381F3236}" type="slidenum">
              <a:rPr lang="en-US" smtClean="0"/>
              <a:t>2</a:t>
            </a:fld>
            <a:endParaRPr lang="en-US"/>
          </a:p>
        </p:txBody>
      </p:sp>
    </p:spTree>
    <p:extLst>
      <p:ext uri="{BB962C8B-B14F-4D97-AF65-F5344CB8AC3E}">
        <p14:creationId xmlns:p14="http://schemas.microsoft.com/office/powerpoint/2010/main" val="2089725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i="0" kern="1200" dirty="0">
                <a:solidFill>
                  <a:schemeClr val="tx1"/>
                </a:solidFill>
                <a:effectLst/>
                <a:latin typeface="+mn-lt"/>
                <a:ea typeface="+mn-ea"/>
                <a:cs typeface="+mn-cs"/>
              </a:rPr>
              <a:t>Surface Pro 4</a:t>
            </a:r>
          </a:p>
          <a:p>
            <a:r>
              <a:rPr lang="en-US" sz="1200" b="0" i="0" kern="1200" dirty="0">
                <a:solidFill>
                  <a:schemeClr val="tx1"/>
                </a:solidFill>
                <a:effectLst/>
                <a:latin typeface="+mn-lt"/>
                <a:ea typeface="+mn-ea"/>
                <a:cs typeface="+mn-cs"/>
              </a:rPr>
              <a:t>12.3-inch PixelSense touchscreen display</a:t>
            </a:r>
          </a:p>
          <a:p>
            <a:r>
              <a:rPr lang="en-US" sz="1200" b="0" i="0" kern="1200" dirty="0">
                <a:solidFill>
                  <a:schemeClr val="tx1"/>
                </a:solidFill>
                <a:effectLst/>
                <a:latin typeface="+mn-lt"/>
                <a:ea typeface="+mn-ea"/>
                <a:cs typeface="+mn-cs"/>
              </a:rPr>
              <a:t>Up to 9 hours of battery life</a:t>
            </a:r>
            <a:r>
              <a:rPr lang="en-US" sz="1200" b="0" i="0"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 to 16GB RAM/256GB SSD</a:t>
            </a:r>
            <a:r>
              <a:rPr lang="en-US" sz="1200" b="0" i="0" kern="1200" baseline="30000" dirty="0">
                <a:solidFill>
                  <a:schemeClr val="tx1"/>
                </a:solidFill>
                <a:effectLst/>
                <a:latin typeface="+mn-lt"/>
                <a:ea typeface="+mn-ea"/>
                <a:cs typeface="+mn-cs"/>
              </a:rPr>
              <a:t>3</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i5/i7: 0.78 kg m3: 0.76 kg</a:t>
            </a:r>
          </a:p>
          <a:p>
            <a:r>
              <a:rPr lang="en-US" sz="1200" b="0" i="0" kern="1200" dirty="0">
                <a:solidFill>
                  <a:schemeClr val="tx1"/>
                </a:solidFill>
                <a:effectLst/>
                <a:latin typeface="+mn-lt"/>
                <a:ea typeface="+mn-ea"/>
                <a:cs typeface="+mn-cs"/>
              </a:rPr>
              <a:t>Surface Pen included</a:t>
            </a:r>
          </a:p>
          <a:p>
            <a:pPr lvl="0" defTabSz="1218835">
              <a:spcAft>
                <a:spcPts val="800"/>
              </a:spcAft>
            </a:pPr>
            <a:endParaRPr lang="en-US" dirty="0"/>
          </a:p>
          <a:p>
            <a:pPr lvl="0" defTabSz="1218835">
              <a:spcAft>
                <a:spcPts val="800"/>
              </a:spcAft>
            </a:pPr>
            <a:r>
              <a:rPr lang="en-US" baseline="30000" dirty="0"/>
              <a:t>1</a:t>
            </a:r>
            <a:r>
              <a:rPr lang="en-US" dirty="0"/>
              <a:t>Up to 9 hours of video playback. Testing conducted by Microsoft in September 2015 using preproduction Intel Core i5, 256GB, 8GB RAM device. Testing consisted of full battery discharge during video playback. All settings were default except: Wi-Fi was associated with a network. Battery life varies significantly with settings, usage and other factors.</a:t>
            </a:r>
          </a:p>
          <a:p>
            <a:pPr lvl="0" defTabSz="1218835">
              <a:spcAft>
                <a:spcPts val="800"/>
              </a:spcAft>
            </a:pPr>
            <a:r>
              <a:rPr lang="en-US" baseline="30000" dirty="0"/>
              <a:t>3</a:t>
            </a:r>
            <a:r>
              <a:rPr lang="en-US" dirty="0"/>
              <a:t>System software uses significant storage space. Available storage is subject to change based on system software updates and apps usage. 1 GB= 1 billion bytes. See </a:t>
            </a:r>
            <a:r>
              <a:rPr lang="en-US" dirty="0" err="1"/>
              <a:t>Surface.com</a:t>
            </a:r>
            <a:r>
              <a:rPr lang="en-US" dirty="0"/>
              <a:t>/Storage for more details.</a:t>
            </a:r>
          </a:p>
          <a:p>
            <a:pPr lvl="0" defTabSz="1218835">
              <a:spcAft>
                <a:spcPts val="800"/>
              </a:spcAft>
            </a:pPr>
            <a:endParaRPr lang="en-US" dirty="0"/>
          </a:p>
          <a:p>
            <a:r>
              <a:rPr lang="en-US" sz="1200" b="1" i="0" kern="1200" dirty="0">
                <a:solidFill>
                  <a:schemeClr val="tx1"/>
                </a:solidFill>
                <a:effectLst/>
                <a:latin typeface="+mn-lt"/>
                <a:ea typeface="+mn-ea"/>
                <a:cs typeface="+mn-cs"/>
              </a:rPr>
              <a:t>Surface Book</a:t>
            </a:r>
          </a:p>
          <a:p>
            <a:r>
              <a:rPr lang="en-US" sz="1200" b="0" i="0" kern="1200" dirty="0">
                <a:solidFill>
                  <a:schemeClr val="tx1"/>
                </a:solidFill>
                <a:effectLst/>
                <a:latin typeface="+mn-lt"/>
                <a:ea typeface="+mn-ea"/>
                <a:cs typeface="+mn-cs"/>
              </a:rPr>
              <a:t>13.5-inch PixelSense touchscreen display</a:t>
            </a:r>
          </a:p>
          <a:p>
            <a:r>
              <a:rPr lang="en-US" sz="1200" b="0" i="0" kern="1200" dirty="0">
                <a:solidFill>
                  <a:schemeClr val="tx1"/>
                </a:solidFill>
                <a:effectLst/>
                <a:latin typeface="+mn-lt"/>
                <a:ea typeface="+mn-ea"/>
                <a:cs typeface="+mn-cs"/>
              </a:rPr>
              <a:t>Up to 12 hours of battery life</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 to 16GB RAM/1TB SSD</a:t>
            </a:r>
            <a:r>
              <a:rPr lang="en-US" sz="1200" b="0" i="0"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1.51 kg</a:t>
            </a:r>
          </a:p>
          <a:p>
            <a:r>
              <a:rPr lang="en-US" sz="1200" b="0" i="0" kern="1200" dirty="0">
                <a:solidFill>
                  <a:schemeClr val="tx1"/>
                </a:solidFill>
                <a:effectLst/>
                <a:latin typeface="+mn-lt"/>
                <a:ea typeface="+mn-ea"/>
                <a:cs typeface="+mn-cs"/>
              </a:rPr>
              <a:t>Surface Pen included</a:t>
            </a:r>
          </a:p>
          <a:p>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Up to 12 hours of video playback. Testing conducted by Microsoft in September 2015 using preproduction Intel Core i5, 256GB, 8 GB RAM device. Testing consisted of full battery discharge during video playback. All settings were default except: Wi-Fi was associated with a network and Auto-Brightness disabled. Battery life varies significantly with settings, usage and other factors.</a:t>
            </a:r>
          </a:p>
          <a:p>
            <a:pPr marL="0" indent="0">
              <a:buFont typeface="Arial" charset="0"/>
              <a:buNone/>
            </a:pP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System software uses significant storage space. Available storage is subject to change based on system software updates and apps usage. 1 GB= 1 billion bytes. See </a:t>
            </a:r>
            <a:r>
              <a:rPr lang="en-US" sz="1200" b="0" i="0" kern="1200" dirty="0" err="1">
                <a:solidFill>
                  <a:schemeClr val="tx1"/>
                </a:solidFill>
                <a:effectLst/>
                <a:latin typeface="+mn-lt"/>
                <a:ea typeface="+mn-ea"/>
                <a:cs typeface="+mn-cs"/>
              </a:rPr>
              <a:t>Surface.com</a:t>
            </a:r>
            <a:r>
              <a:rPr lang="en-US" sz="1200" b="0" i="0" kern="1200" dirty="0">
                <a:solidFill>
                  <a:schemeClr val="tx1"/>
                </a:solidFill>
                <a:effectLst/>
                <a:latin typeface="+mn-lt"/>
                <a:ea typeface="+mn-ea"/>
                <a:cs typeface="+mn-cs"/>
              </a:rPr>
              <a:t>/Storage for more details.</a:t>
            </a:r>
            <a:endParaRPr lang="en-US" dirty="0"/>
          </a:p>
          <a:p>
            <a:pPr lvl="0" defTabSz="1218835">
              <a:spcAft>
                <a:spcPts val="8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915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customer evidence video: https://www.youtube.com/watch?v=UwyJKi8hWz0&amp;t=3s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5498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1975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MINS: SLIDE TO SHOW CUSTOMER CASE</a:t>
            </a:r>
          </a:p>
          <a:p>
            <a:endParaRPr lang="en-US" dirty="0"/>
          </a:p>
          <a:p>
            <a:endParaRPr lang="en-US" dirty="0"/>
          </a:p>
          <a:p>
            <a:r>
              <a:rPr lang="en-US" dirty="0"/>
              <a:t>WHO</a:t>
            </a:r>
            <a:r>
              <a:rPr lang="en-US" baseline="0" dirty="0"/>
              <a:t> they are</a:t>
            </a:r>
          </a:p>
          <a:p>
            <a:r>
              <a:rPr lang="en-US" baseline="0" dirty="0"/>
              <a:t>WHAT they are doing/aiming to do</a:t>
            </a:r>
          </a:p>
          <a:p>
            <a:r>
              <a:rPr lang="en-US" baseline="0" dirty="0"/>
              <a:t>WHY the Surface</a:t>
            </a:r>
          </a:p>
          <a:p>
            <a:r>
              <a:rPr lang="en-US" baseline="0" dirty="0"/>
              <a:t>HOW they use 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638817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60626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SLIDE</a:t>
            </a:r>
            <a:r>
              <a:rPr lang="en-GB" sz="1400" b="1" baseline="0" dirty="0"/>
              <a:t> TO SHOW CURRENT CHALLENGES WITH STORE OPS</a:t>
            </a:r>
          </a:p>
          <a:p>
            <a:endParaRPr lang="en-US" sz="1400" dirty="0"/>
          </a:p>
          <a:p>
            <a:endParaRPr lang="en-US" sz="1400" dirty="0"/>
          </a:p>
          <a:p>
            <a:pPr marL="177750" indent="-177750">
              <a:lnSpc>
                <a:spcPts val="1900"/>
              </a:lnSpc>
              <a:spcAft>
                <a:spcPts val="1200"/>
              </a:spcAft>
              <a:buFont typeface="Arial" charset="0"/>
              <a:buChar char="•"/>
            </a:pPr>
            <a:r>
              <a:rPr lang="en-US" sz="1400" kern="1200" dirty="0">
                <a:solidFill>
                  <a:schemeClr val="tx1"/>
                </a:solidFill>
                <a:latin typeface="+mn-lt"/>
                <a:ea typeface="+mn-ea"/>
                <a:cs typeface="+mn-cs"/>
              </a:rPr>
              <a:t>Store managers often isolated from the sales floor as they need to have constant access to back-office systems.</a:t>
            </a:r>
          </a:p>
          <a:p>
            <a:pPr marL="177750" indent="-177750">
              <a:lnSpc>
                <a:spcPts val="1900"/>
              </a:lnSpc>
              <a:spcAft>
                <a:spcPts val="1200"/>
              </a:spcAft>
              <a:buFont typeface="Arial" charset="0"/>
              <a:buChar char="•"/>
            </a:pPr>
            <a:r>
              <a:rPr lang="en-US" sz="1400" kern="1200" dirty="0">
                <a:solidFill>
                  <a:schemeClr val="tx1"/>
                </a:solidFill>
                <a:latin typeface="+mn-lt"/>
                <a:ea typeface="+mn-ea"/>
                <a:cs typeface="+mn-cs"/>
              </a:rPr>
              <a:t>They need real-time visibility on operational </a:t>
            </a:r>
            <a:r>
              <a:rPr lang="en-US" sz="1400" kern="1200" dirty="0" err="1">
                <a:solidFill>
                  <a:schemeClr val="tx1"/>
                </a:solidFill>
                <a:latin typeface="+mn-lt"/>
                <a:ea typeface="+mn-ea"/>
                <a:cs typeface="+mn-cs"/>
              </a:rPr>
              <a:t>KPIs</a:t>
            </a:r>
            <a:r>
              <a:rPr lang="en-US" sz="1400" kern="1200" dirty="0">
                <a:solidFill>
                  <a:schemeClr val="tx1"/>
                </a:solidFill>
                <a:latin typeface="+mn-lt"/>
                <a:ea typeface="+mn-ea"/>
                <a:cs typeface="+mn-cs"/>
              </a:rPr>
              <a:t>, sales data, and online customer channels.</a:t>
            </a:r>
          </a:p>
          <a:p>
            <a:pPr marL="177750" indent="-177750">
              <a:lnSpc>
                <a:spcPts val="1900"/>
              </a:lnSpc>
              <a:spcAft>
                <a:spcPts val="1200"/>
              </a:spcAft>
              <a:buFont typeface="Arial" charset="0"/>
              <a:buChar char="•"/>
            </a:pPr>
            <a:r>
              <a:rPr lang="en-US" sz="1400" kern="1200" dirty="0">
                <a:solidFill>
                  <a:schemeClr val="tx1"/>
                </a:solidFill>
                <a:latin typeface="+mn-lt"/>
                <a:ea typeface="+mn-ea"/>
                <a:cs typeface="+mn-cs"/>
              </a:rPr>
              <a:t>Store</a:t>
            </a:r>
            <a:r>
              <a:rPr lang="en-US" sz="1400" kern="1200" baseline="0" dirty="0">
                <a:solidFill>
                  <a:schemeClr val="tx1"/>
                </a:solidFill>
                <a:latin typeface="+mn-lt"/>
                <a:ea typeface="+mn-ea"/>
                <a:cs typeface="+mn-cs"/>
              </a:rPr>
              <a:t> m</a:t>
            </a:r>
            <a:r>
              <a:rPr lang="en-US" sz="1400" kern="1200" dirty="0">
                <a:solidFill>
                  <a:schemeClr val="tx1"/>
                </a:solidFill>
                <a:latin typeface="+mn-lt"/>
                <a:ea typeface="+mn-ea"/>
                <a:cs typeface="+mn-cs"/>
              </a:rPr>
              <a:t>anagers have to stay</a:t>
            </a:r>
            <a:r>
              <a:rPr lang="en-US" sz="1400" kern="1200" baseline="0" dirty="0">
                <a:solidFill>
                  <a:schemeClr val="tx1"/>
                </a:solidFill>
                <a:latin typeface="+mn-lt"/>
                <a:ea typeface="+mn-ea"/>
                <a:cs typeface="+mn-cs"/>
              </a:rPr>
              <a:t> </a:t>
            </a:r>
            <a:r>
              <a:rPr lang="en-US" sz="1400" kern="1200" dirty="0">
                <a:solidFill>
                  <a:schemeClr val="tx1"/>
                </a:solidFill>
                <a:latin typeface="+mn-lt"/>
                <a:ea typeface="+mn-ea"/>
                <a:cs typeface="+mn-cs"/>
              </a:rPr>
              <a:t>responsive to the latest requests, policies, news and reports from Head Office. </a:t>
            </a:r>
          </a:p>
          <a:p>
            <a:pPr marL="177750" indent="-177750">
              <a:lnSpc>
                <a:spcPts val="1900"/>
              </a:lnSpc>
              <a:spcAft>
                <a:spcPts val="1200"/>
              </a:spcAft>
              <a:buFont typeface="Arial" charset="0"/>
              <a:buChar char="•"/>
            </a:pPr>
            <a:r>
              <a:rPr lang="en-US" sz="1400" kern="1200" dirty="0">
                <a:solidFill>
                  <a:schemeClr val="tx1"/>
                </a:solidFill>
                <a:latin typeface="+mn-lt"/>
                <a:ea typeface="+mn-ea"/>
                <a:cs typeface="+mn-cs"/>
              </a:rPr>
              <a:t>They need to balance corporate demands and sales floor responsibilities to create a seamless, connected service. </a:t>
            </a:r>
          </a:p>
          <a:p>
            <a:pPr marL="177750" indent="-177750">
              <a:lnSpc>
                <a:spcPts val="1900"/>
              </a:lnSpc>
              <a:spcAft>
                <a:spcPts val="1200"/>
              </a:spcAft>
              <a:buFont typeface="Arial" charset="0"/>
              <a:buChar char="•"/>
            </a:pPr>
            <a:endParaRPr lang="en-US" sz="1400" kern="1200" dirty="0">
              <a:solidFill>
                <a:schemeClr val="tx1"/>
              </a:solidFill>
              <a:latin typeface="+mn-lt"/>
              <a:ea typeface="+mn-ea"/>
              <a:cs typeface="+mn-cs"/>
            </a:endParaRPr>
          </a:p>
          <a:p>
            <a:pPr>
              <a:lnSpc>
                <a:spcPct val="90000"/>
              </a:lnSpc>
            </a:pPr>
            <a:r>
              <a:rPr lang="en-US" sz="1400" dirty="0">
                <a:gradFill>
                  <a:gsLst>
                    <a:gs pos="2917">
                      <a:schemeClr val="tx1"/>
                    </a:gs>
                    <a:gs pos="30000">
                      <a:schemeClr val="tx1"/>
                    </a:gs>
                  </a:gsLst>
                  <a:lin ang="5400000" scaled="0"/>
                </a:gradFill>
              </a:rPr>
              <a:t>Common devices used in this space:</a:t>
            </a:r>
          </a:p>
          <a:p>
            <a:pPr marL="285750" indent="-285750">
              <a:lnSpc>
                <a:spcPct val="90000"/>
              </a:lnSpc>
              <a:buFont typeface="Arial" panose="020B0604020202020204" pitchFamily="34" charset="0"/>
              <a:buChar char="•"/>
            </a:pPr>
            <a:r>
              <a:rPr lang="en-US" sz="1200" dirty="0">
                <a:gradFill>
                  <a:gsLst>
                    <a:gs pos="2917">
                      <a:schemeClr val="tx1"/>
                    </a:gs>
                    <a:gs pos="30000">
                      <a:schemeClr val="tx1"/>
                    </a:gs>
                  </a:gsLst>
                  <a:lin ang="5400000" scaled="0"/>
                </a:gradFill>
              </a:rPr>
              <a:t>Traditional</a:t>
            </a:r>
            <a:r>
              <a:rPr lang="en-US" sz="1200" baseline="0" dirty="0">
                <a:gradFill>
                  <a:gsLst>
                    <a:gs pos="2917">
                      <a:schemeClr val="tx1"/>
                    </a:gs>
                    <a:gs pos="30000">
                      <a:schemeClr val="tx1"/>
                    </a:gs>
                  </a:gsLst>
                  <a:lin ang="5400000" scaled="0"/>
                </a:gradFill>
              </a:rPr>
              <a:t> laptops (heavier, don’t allow the device to shape to manager’s needs)</a:t>
            </a:r>
            <a:endParaRPr lang="en-US" sz="1200" dirty="0">
              <a:gradFill>
                <a:gsLst>
                  <a:gs pos="2917">
                    <a:schemeClr val="tx1"/>
                  </a:gs>
                  <a:gs pos="30000">
                    <a:schemeClr val="tx1"/>
                  </a:gs>
                </a:gsLst>
                <a:lin ang="5400000" scaled="0"/>
              </a:gradFill>
            </a:endParaRPr>
          </a:p>
          <a:p>
            <a:pPr marL="285750" indent="-285750">
              <a:lnSpc>
                <a:spcPct val="90000"/>
              </a:lnSpc>
              <a:buFont typeface="Arial" panose="020B0604020202020204" pitchFamily="34" charset="0"/>
              <a:buChar char="•"/>
            </a:pPr>
            <a:r>
              <a:rPr lang="en-US" sz="1200" dirty="0">
                <a:gradFill>
                  <a:gsLst>
                    <a:gs pos="2917">
                      <a:schemeClr val="tx1"/>
                    </a:gs>
                    <a:gs pos="30000">
                      <a:schemeClr val="tx1"/>
                    </a:gs>
                  </a:gsLst>
                  <a:lin ang="5400000" scaled="0"/>
                </a:gradFill>
              </a:rPr>
              <a:t>Traditional desktops</a:t>
            </a:r>
            <a:r>
              <a:rPr lang="en-US" sz="1200" baseline="0" dirty="0">
                <a:gradFill>
                  <a:gsLst>
                    <a:gs pos="2917">
                      <a:schemeClr val="tx1"/>
                    </a:gs>
                    <a:gs pos="30000">
                      <a:schemeClr val="tx1"/>
                    </a:gs>
                  </a:gsLst>
                  <a:lin ang="5400000" scaled="0"/>
                </a:gradFill>
              </a:rPr>
              <a:t> (don’t allow the manager to keep an eye on the floor)</a:t>
            </a:r>
            <a:endParaRPr lang="en-US" sz="1200" dirty="0">
              <a:gradFill>
                <a:gsLst>
                  <a:gs pos="2917">
                    <a:schemeClr val="tx1"/>
                  </a:gs>
                  <a:gs pos="30000">
                    <a:schemeClr val="tx1"/>
                  </a:gs>
                </a:gsLst>
                <a:lin ang="5400000" scaled="0"/>
              </a:gradFill>
            </a:endParaRPr>
          </a:p>
          <a:p>
            <a:pPr marL="285750" indent="-285750">
              <a:lnSpc>
                <a:spcPct val="90000"/>
              </a:lnSpc>
              <a:buFont typeface="Arial" panose="020B0604020202020204" pitchFamily="34" charset="0"/>
              <a:buChar char="•"/>
            </a:pPr>
            <a:r>
              <a:rPr lang="en-US" sz="1200" dirty="0" err="1">
                <a:gradFill>
                  <a:gsLst>
                    <a:gs pos="2917">
                      <a:schemeClr val="tx1"/>
                    </a:gs>
                    <a:gs pos="30000">
                      <a:schemeClr val="tx1"/>
                    </a:gs>
                  </a:gsLst>
                  <a:lin ang="5400000" scaled="0"/>
                </a:gradFill>
              </a:rPr>
              <a:t>Ipads</a:t>
            </a:r>
            <a:r>
              <a:rPr lang="en-US" sz="1200" baseline="0" dirty="0">
                <a:gradFill>
                  <a:gsLst>
                    <a:gs pos="2917">
                      <a:schemeClr val="tx1"/>
                    </a:gs>
                    <a:gs pos="30000">
                      <a:schemeClr val="tx1"/>
                    </a:gs>
                  </a:gsLst>
                  <a:lin ang="5400000" scaled="0"/>
                </a:gradFill>
              </a:rPr>
              <a:t> (no ports, can’t use with mouse and trackpad to get more labor intense tasks done)</a:t>
            </a:r>
            <a:endParaRPr lang="en-US" sz="1200" dirty="0">
              <a:gradFill>
                <a:gsLst>
                  <a:gs pos="2917">
                    <a:schemeClr val="tx1"/>
                  </a:gs>
                  <a:gs pos="30000">
                    <a:schemeClr val="tx1"/>
                  </a:gs>
                </a:gsLst>
                <a:lin ang="5400000" scaled="0"/>
              </a:gradFill>
            </a:endParaRPr>
          </a:p>
          <a:p>
            <a:pPr marL="177750" indent="-177750">
              <a:lnSpc>
                <a:spcPts val="1900"/>
              </a:lnSpc>
              <a:spcAft>
                <a:spcPts val="1200"/>
              </a:spcAft>
              <a:buFont typeface="Arial" charset="0"/>
              <a:buChar char="•"/>
            </a:pPr>
            <a:endParaRPr lang="en-US" sz="1400" kern="1200" dirty="0">
              <a:solidFill>
                <a:schemeClr val="tx1"/>
              </a:solidFill>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2A3DD3-6777-4459-897E-3211381F3236}" type="slidenum">
              <a:rPr lang="en-US" smtClean="0"/>
              <a:t>26</a:t>
            </a:fld>
            <a:endParaRPr lang="en-US"/>
          </a:p>
        </p:txBody>
      </p:sp>
    </p:spTree>
    <p:extLst>
      <p:ext uri="{BB962C8B-B14F-4D97-AF65-F5344CB8AC3E}">
        <p14:creationId xmlns:p14="http://schemas.microsoft.com/office/powerpoint/2010/main" val="1869996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itchFamily="34" charset="0"/>
                <a:ea typeface="ＭＳ Ｐゴシック" charset="-128"/>
                <a:cs typeface="ＭＳ Ｐゴシック" charset="-128"/>
              </a:rPr>
              <a:t>SLIDE TO SHOW HOW SURFACE SOLVES STORE OPS CHALLENGES</a:t>
            </a:r>
            <a:r>
              <a:rPr lang="en-US" sz="1200" b="1" kern="1200" baseline="0" dirty="0">
                <a:solidFill>
                  <a:schemeClr val="tx1"/>
                </a:solidFill>
                <a:effectLst/>
                <a:latin typeface="Arial" pitchFamily="34" charset="0"/>
                <a:ea typeface="ＭＳ Ｐゴシック" charset="-128"/>
                <a:cs typeface="ＭＳ Ｐゴシック" charset="-128"/>
              </a:rPr>
              <a:t> </a:t>
            </a:r>
            <a:r>
              <a:rPr lang="en-US" sz="1200" b="1" kern="1200" dirty="0">
                <a:solidFill>
                  <a:schemeClr val="tx1"/>
                </a:solidFill>
                <a:effectLst/>
                <a:latin typeface="Arial" pitchFamily="34" charset="0"/>
                <a:ea typeface="ＭＳ Ｐゴシック" charset="-128"/>
                <a:cs typeface="ＭＳ Ｐゴシック" charset="-128"/>
              </a:rPr>
              <a:t>(FROM PREVIOUS SLIDE)</a:t>
            </a:r>
            <a:endParaRPr lang="en-US" baseline="0" dirty="0"/>
          </a:p>
          <a:p>
            <a:pPr marL="0" lvl="0" indent="0">
              <a:lnSpc>
                <a:spcPts val="1900"/>
              </a:lnSpc>
              <a:spcAft>
                <a:spcPts val="1200"/>
              </a:spcAft>
              <a:buFont typeface="Arial" charset="0"/>
              <a:buNone/>
            </a:pPr>
            <a:endParaRPr lang="en-US" dirty="0"/>
          </a:p>
          <a:p>
            <a:pPr marL="177750" lvl="0" indent="-177750">
              <a:lnSpc>
                <a:spcPts val="1900"/>
              </a:lnSpc>
              <a:spcAft>
                <a:spcPts val="1200"/>
              </a:spcAft>
              <a:buFont typeface="Arial" charset="0"/>
              <a:buChar char="•"/>
            </a:pPr>
            <a:r>
              <a:rPr lang="en-US" dirty="0"/>
              <a:t>Allows managers to move away from the back office </a:t>
            </a:r>
            <a:r>
              <a:rPr lang="en-US" dirty="0">
                <a:sym typeface="Wingdings"/>
              </a:rPr>
              <a:t></a:t>
            </a:r>
            <a:r>
              <a:rPr lang="en-US" dirty="0"/>
              <a:t> increase involvement on the sales floor</a:t>
            </a:r>
          </a:p>
          <a:p>
            <a:pPr marL="177750" lvl="0" indent="-177750">
              <a:lnSpc>
                <a:spcPts val="1900"/>
              </a:lnSpc>
              <a:spcAft>
                <a:spcPts val="1200"/>
              </a:spcAft>
              <a:buFont typeface="Arial" charset="0"/>
              <a:buChar char="•"/>
            </a:pPr>
            <a:r>
              <a:rPr lang="en-US" dirty="0"/>
              <a:t>Powered by Intel</a:t>
            </a:r>
            <a:r>
              <a:rPr lang="en-GB" dirty="0"/>
              <a:t>®Core™ </a:t>
            </a:r>
            <a:r>
              <a:rPr lang="en-US" dirty="0"/>
              <a:t>processors, supports standard retail applications and the full Office Suite</a:t>
            </a:r>
            <a:r>
              <a:rPr lang="en-US" baseline="0" dirty="0"/>
              <a:t> </a:t>
            </a:r>
            <a:r>
              <a:rPr lang="en-US" baseline="0" dirty="0">
                <a:sym typeface="Wingdings"/>
              </a:rPr>
              <a:t> </a:t>
            </a:r>
            <a:r>
              <a:rPr lang="en-US" dirty="0"/>
              <a:t>managers can do everything they’d normally do at their desk – including monitoring store performance in real time. </a:t>
            </a:r>
          </a:p>
          <a:p>
            <a:pPr marL="177750" lvl="0" indent="-177750">
              <a:lnSpc>
                <a:spcPts val="1900"/>
              </a:lnSpc>
              <a:spcAft>
                <a:spcPts val="1200"/>
              </a:spcAft>
              <a:buFont typeface="Arial" charset="0"/>
              <a:buChar char="•"/>
            </a:pPr>
            <a:r>
              <a:rPr lang="en-US" dirty="0"/>
              <a:t>Surface can also connect to external monitors, a full keyboard and mouse, printers, and other USB devices, </a:t>
            </a:r>
            <a:r>
              <a:rPr lang="en-US" dirty="0">
                <a:sym typeface="Wingdings"/>
              </a:rPr>
              <a:t></a:t>
            </a:r>
            <a:r>
              <a:rPr lang="en-US" dirty="0"/>
              <a:t> full desktop experience</a:t>
            </a:r>
            <a:endParaRPr lang="en-US" sz="1200" kern="1200" dirty="0">
              <a:solidFill>
                <a:schemeClr val="tx1"/>
              </a:solidFill>
              <a:effectLst/>
              <a:latin typeface="Arial" pitchFamily="34" charset="0"/>
              <a:ea typeface="ＭＳ Ｐゴシック" charset="-128"/>
              <a:cs typeface="ＭＳ Ｐゴシック" charset="-128"/>
            </a:endParaRPr>
          </a:p>
          <a:p>
            <a:pPr marL="177750" lvl="0" indent="-177750">
              <a:lnSpc>
                <a:spcPts val="1900"/>
              </a:lnSpc>
              <a:spcAft>
                <a:spcPts val="1200"/>
              </a:spcAft>
              <a:buFont typeface="Arial" charset="0"/>
              <a:buChar char="•"/>
            </a:pPr>
            <a:r>
              <a:rPr lang="en-US" sz="1200" kern="1200" baseline="0" dirty="0">
                <a:solidFill>
                  <a:schemeClr val="tx1"/>
                </a:solidFill>
                <a:effectLst/>
                <a:latin typeface="Arial" pitchFamily="34" charset="0"/>
                <a:ea typeface="ＭＳ Ｐゴシック" charset="-128"/>
                <a:cs typeface="ＭＳ Ｐゴシック" charset="-128"/>
              </a:rPr>
              <a:t>Experience for store managers</a:t>
            </a:r>
            <a:r>
              <a:rPr lang="en-US" sz="1200" kern="1200" baseline="0" dirty="0">
                <a:solidFill>
                  <a:schemeClr val="tx1"/>
                </a:solidFill>
                <a:effectLst/>
                <a:latin typeface="+mn-lt"/>
                <a:ea typeface="+mn-ea"/>
                <a:cs typeface="+mn-cs"/>
              </a:rPr>
              <a:t> = f</a:t>
            </a:r>
            <a:r>
              <a:rPr lang="en-US" sz="1200" kern="1200" baseline="0" dirty="0">
                <a:solidFill>
                  <a:schemeClr val="tx1"/>
                </a:solidFill>
                <a:effectLst/>
                <a:latin typeface="Arial" pitchFamily="34" charset="0"/>
                <a:ea typeface="ＭＳ Ｐゴシック" charset="-128"/>
                <a:cs typeface="ＭＳ Ｐゴシック" charset="-128"/>
              </a:rPr>
              <a:t>ast, easy, joined-up, efficient, productive, seamless</a:t>
            </a:r>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27</a:t>
            </a:fld>
            <a:endParaRPr lang="en-US"/>
          </a:p>
        </p:txBody>
      </p:sp>
    </p:spTree>
    <p:extLst>
      <p:ext uri="{BB962C8B-B14F-4D97-AF65-F5344CB8AC3E}">
        <p14:creationId xmlns:p14="http://schemas.microsoft.com/office/powerpoint/2010/main" val="1922990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i="0" kern="1200" dirty="0">
                <a:solidFill>
                  <a:schemeClr val="tx1"/>
                </a:solidFill>
                <a:effectLst/>
                <a:latin typeface="+mn-lt"/>
                <a:ea typeface="+mn-ea"/>
                <a:cs typeface="+mn-cs"/>
              </a:rPr>
              <a:t>Surface Pro 4</a:t>
            </a:r>
          </a:p>
          <a:p>
            <a:r>
              <a:rPr lang="en-US" sz="1200" b="0" i="0" kern="1200" dirty="0">
                <a:solidFill>
                  <a:schemeClr val="tx1"/>
                </a:solidFill>
                <a:effectLst/>
                <a:latin typeface="+mn-lt"/>
                <a:ea typeface="+mn-ea"/>
                <a:cs typeface="+mn-cs"/>
              </a:rPr>
              <a:t>12.3-inch PixelSense touchscreen display</a:t>
            </a:r>
          </a:p>
          <a:p>
            <a:r>
              <a:rPr lang="en-US" sz="1200" b="0" i="0" kern="1200" dirty="0">
                <a:solidFill>
                  <a:schemeClr val="tx1"/>
                </a:solidFill>
                <a:effectLst/>
                <a:latin typeface="+mn-lt"/>
                <a:ea typeface="+mn-ea"/>
                <a:cs typeface="+mn-cs"/>
              </a:rPr>
              <a:t>Up to 9 hours of battery life</a:t>
            </a:r>
            <a:r>
              <a:rPr lang="en-US" sz="1200" b="0" i="0"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 to 16GB RAM/256GB SSD</a:t>
            </a:r>
            <a:r>
              <a:rPr lang="en-US" sz="1200" b="0" i="0" kern="1200" baseline="30000" dirty="0">
                <a:solidFill>
                  <a:schemeClr val="tx1"/>
                </a:solidFill>
                <a:effectLst/>
                <a:latin typeface="+mn-lt"/>
                <a:ea typeface="+mn-ea"/>
                <a:cs typeface="+mn-cs"/>
              </a:rPr>
              <a:t>3</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i5/i7: 0.78 kg m3: 0.76 kg</a:t>
            </a:r>
          </a:p>
          <a:p>
            <a:r>
              <a:rPr lang="en-US" sz="1200" b="0" i="0" kern="1200" dirty="0">
                <a:solidFill>
                  <a:schemeClr val="tx1"/>
                </a:solidFill>
                <a:effectLst/>
                <a:latin typeface="+mn-lt"/>
                <a:ea typeface="+mn-ea"/>
                <a:cs typeface="+mn-cs"/>
              </a:rPr>
              <a:t>Surface Pen included</a:t>
            </a:r>
          </a:p>
          <a:p>
            <a:pPr lvl="0" defTabSz="1218835">
              <a:spcAft>
                <a:spcPts val="800"/>
              </a:spcAft>
            </a:pPr>
            <a:endParaRPr lang="en-US" dirty="0"/>
          </a:p>
          <a:p>
            <a:pPr lvl="0" defTabSz="1218835">
              <a:spcAft>
                <a:spcPts val="800"/>
              </a:spcAft>
            </a:pPr>
            <a:r>
              <a:rPr lang="en-US" baseline="30000" dirty="0"/>
              <a:t>1</a:t>
            </a:r>
            <a:r>
              <a:rPr lang="en-US" dirty="0"/>
              <a:t>Up to 9 hours of video playback. Testing conducted by Microsoft in September 2015 using preproduction Intel Core i5, 256GB, 8GB RAM device. Testing consisted of full battery discharge during video playback. All settings were default except: Wi-Fi was associated with a network. Battery life varies significantly with settings, usage and other factors.</a:t>
            </a:r>
          </a:p>
          <a:p>
            <a:pPr lvl="0" defTabSz="1218835">
              <a:spcAft>
                <a:spcPts val="800"/>
              </a:spcAft>
            </a:pPr>
            <a:r>
              <a:rPr lang="en-US" baseline="30000" dirty="0"/>
              <a:t>3</a:t>
            </a:r>
            <a:r>
              <a:rPr lang="en-US" dirty="0"/>
              <a:t>System software uses significant storage space. Available storage is subject to change based on system software updates and apps usage. 1 GB= 1 billion bytes. See </a:t>
            </a:r>
            <a:r>
              <a:rPr lang="en-US" dirty="0" err="1"/>
              <a:t>Surface.com</a:t>
            </a:r>
            <a:r>
              <a:rPr lang="en-US" dirty="0"/>
              <a:t>/Storage for more details.</a:t>
            </a:r>
          </a:p>
          <a:p>
            <a:pPr lvl="0" defTabSz="1218835">
              <a:spcAft>
                <a:spcPts val="800"/>
              </a:spcAft>
            </a:pPr>
            <a:endParaRPr lang="en-US" dirty="0"/>
          </a:p>
          <a:p>
            <a:r>
              <a:rPr lang="en-US" sz="1200" b="1" i="0" kern="1200" dirty="0">
                <a:solidFill>
                  <a:schemeClr val="tx1"/>
                </a:solidFill>
                <a:effectLst/>
                <a:latin typeface="+mn-lt"/>
                <a:ea typeface="+mn-ea"/>
                <a:cs typeface="+mn-cs"/>
              </a:rPr>
              <a:t>Surface Book</a:t>
            </a:r>
          </a:p>
          <a:p>
            <a:r>
              <a:rPr lang="en-US" sz="1200" b="0" i="0" kern="1200" dirty="0">
                <a:solidFill>
                  <a:schemeClr val="tx1"/>
                </a:solidFill>
                <a:effectLst/>
                <a:latin typeface="+mn-lt"/>
                <a:ea typeface="+mn-ea"/>
                <a:cs typeface="+mn-cs"/>
              </a:rPr>
              <a:t>13.5-inch PixelSense touchscreen display</a:t>
            </a:r>
          </a:p>
          <a:p>
            <a:r>
              <a:rPr lang="en-US" sz="1200" b="0" i="0" kern="1200" dirty="0">
                <a:solidFill>
                  <a:schemeClr val="tx1"/>
                </a:solidFill>
                <a:effectLst/>
                <a:latin typeface="+mn-lt"/>
                <a:ea typeface="+mn-ea"/>
                <a:cs typeface="+mn-cs"/>
              </a:rPr>
              <a:t>Up to 12 hours of battery life</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 to 16GB RAM/1TB SSD</a:t>
            </a:r>
            <a:r>
              <a:rPr lang="en-US" sz="1200" b="0" i="0"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1.51 kg</a:t>
            </a:r>
          </a:p>
          <a:p>
            <a:r>
              <a:rPr lang="en-US" sz="1200" b="0" i="0" kern="1200" dirty="0">
                <a:solidFill>
                  <a:schemeClr val="tx1"/>
                </a:solidFill>
                <a:effectLst/>
                <a:latin typeface="+mn-lt"/>
                <a:ea typeface="+mn-ea"/>
                <a:cs typeface="+mn-cs"/>
              </a:rPr>
              <a:t>Surface Pen included</a:t>
            </a:r>
          </a:p>
          <a:p>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Up to 12 hours of video playback. Testing conducted by Microsoft in September 2015 using preproduction Intel Core i5, 256GB, 8 GB RAM device. Testing consisted of full battery discharge during video playback. All settings were default except: Wi-Fi was associated with a network and Auto-Brightness disabled. Battery life varies significantly with settings, usage and other factors.</a:t>
            </a:r>
          </a:p>
          <a:p>
            <a:pPr marL="0" indent="0">
              <a:buFont typeface="Arial" charset="0"/>
              <a:buNone/>
            </a:pP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System software uses significant storage space. Available storage is subject to change based on system software updates and apps usage. 1 GB= 1 billion bytes. See </a:t>
            </a:r>
            <a:r>
              <a:rPr lang="en-US" sz="1200" b="0" i="0" kern="1200" dirty="0" err="1">
                <a:solidFill>
                  <a:schemeClr val="tx1"/>
                </a:solidFill>
                <a:effectLst/>
                <a:latin typeface="+mn-lt"/>
                <a:ea typeface="+mn-ea"/>
                <a:cs typeface="+mn-cs"/>
              </a:rPr>
              <a:t>Surface.com</a:t>
            </a:r>
            <a:r>
              <a:rPr lang="en-US" sz="1200" b="0" i="0" kern="1200" dirty="0">
                <a:solidFill>
                  <a:schemeClr val="tx1"/>
                </a:solidFill>
                <a:effectLst/>
                <a:latin typeface="+mn-lt"/>
                <a:ea typeface="+mn-ea"/>
                <a:cs typeface="+mn-cs"/>
              </a:rPr>
              <a:t>/Storage for more details.</a:t>
            </a:r>
            <a:endParaRPr lang="en-US" dirty="0"/>
          </a:p>
          <a:p>
            <a:pPr lvl="0" defTabSz="1218835">
              <a:spcAft>
                <a:spcPts val="8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541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MINS: SLIDE TO SHOW CUSTOMER CASE</a:t>
            </a:r>
          </a:p>
          <a:p>
            <a:endParaRPr lang="en-US" dirty="0"/>
          </a:p>
          <a:p>
            <a:endParaRPr lang="en-US" dirty="0"/>
          </a:p>
          <a:p>
            <a:r>
              <a:rPr lang="en-US" dirty="0"/>
              <a:t>WHO</a:t>
            </a:r>
            <a:r>
              <a:rPr lang="en-US" baseline="0" dirty="0"/>
              <a:t> they are</a:t>
            </a:r>
          </a:p>
          <a:p>
            <a:r>
              <a:rPr lang="en-US" baseline="0" dirty="0"/>
              <a:t>WHAT they aiming to do</a:t>
            </a:r>
          </a:p>
          <a:p>
            <a:r>
              <a:rPr lang="en-US" baseline="0" dirty="0"/>
              <a:t>WHY the Surface</a:t>
            </a:r>
          </a:p>
          <a:p>
            <a:r>
              <a:rPr lang="en-US" baseline="0" dirty="0"/>
              <a:t>HOW they use it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553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900"/>
              </a:lnSpc>
              <a:spcBef>
                <a:spcPts val="0"/>
              </a:spcBef>
              <a:spcAft>
                <a:spcPts val="1200"/>
              </a:spcAft>
              <a:buClrTx/>
              <a:buSzTx/>
              <a:buFont typeface="Arial" charset="0"/>
              <a:buNone/>
              <a:tabLst/>
              <a:defRPr/>
            </a:pPr>
            <a:r>
              <a:rPr lang="en-GB" sz="1000" b="1" baseline="0" dirty="0"/>
              <a:t>PRIORITIES IN SUPPLY CHAIN MANAGEMENT</a:t>
            </a:r>
          </a:p>
          <a:p>
            <a:pPr marL="0" marR="0" lvl="0" indent="0" algn="l" defTabSz="914400" rtl="0" eaLnBrk="1" fontAlgn="auto" latinLnBrk="0" hangingPunct="1">
              <a:lnSpc>
                <a:spcPts val="1900"/>
              </a:lnSpc>
              <a:spcBef>
                <a:spcPts val="0"/>
              </a:spcBef>
              <a:spcAft>
                <a:spcPts val="1200"/>
              </a:spcAft>
              <a:buClrTx/>
              <a:buSzTx/>
              <a:buFont typeface="Arial" charset="0"/>
              <a:buNone/>
              <a:tabLst/>
              <a:defRPr/>
            </a:pPr>
            <a:endParaRPr lang="en-US" sz="1000" kern="1200" dirty="0">
              <a:solidFill>
                <a:schemeClr val="tx1"/>
              </a:solidFill>
              <a:latin typeface="+mn-lt"/>
              <a:ea typeface="+mn-ea"/>
              <a:cs typeface="+mn-cs"/>
            </a:endParaRPr>
          </a:p>
          <a:p>
            <a:pPr marL="177750" indent="-177750">
              <a:lnSpc>
                <a:spcPts val="1900"/>
              </a:lnSpc>
              <a:spcAft>
                <a:spcPts val="1200"/>
              </a:spcAft>
              <a:buFont typeface="Arial" charset="0"/>
              <a:buChar char="•"/>
            </a:pPr>
            <a:r>
              <a:rPr lang="en-US" sz="1000" kern="1200" dirty="0">
                <a:solidFill>
                  <a:schemeClr val="tx1"/>
                </a:solidFill>
                <a:latin typeface="+mn-lt"/>
                <a:ea typeface="+mn-ea"/>
                <a:cs typeface="+mn-cs"/>
              </a:rPr>
              <a:t>Distribution = Getting the right product to the right place at the right time</a:t>
            </a:r>
          </a:p>
          <a:p>
            <a:pPr marL="177750" indent="-177750">
              <a:lnSpc>
                <a:spcPts val="1900"/>
              </a:lnSpc>
              <a:spcAft>
                <a:spcPts val="1200"/>
              </a:spcAft>
              <a:buFont typeface="Arial" charset="0"/>
              <a:buChar char="•"/>
            </a:pPr>
            <a:r>
              <a:rPr lang="en-US" sz="1000" kern="1200" dirty="0">
                <a:solidFill>
                  <a:schemeClr val="tx1"/>
                </a:solidFill>
                <a:latin typeface="+mn-lt"/>
                <a:ea typeface="+mn-ea"/>
                <a:cs typeface="+mn-cs"/>
              </a:rPr>
              <a:t>Sharing intelligence </a:t>
            </a:r>
            <a:r>
              <a:rPr lang="en-US" sz="1000" kern="1200" dirty="0">
                <a:solidFill>
                  <a:schemeClr val="tx1"/>
                </a:solidFill>
                <a:latin typeface="+mn-lt"/>
                <a:ea typeface="+mn-ea"/>
                <a:cs typeface="+mn-cs"/>
                <a:sym typeface="Wingdings"/>
              </a:rPr>
              <a:t> </a:t>
            </a:r>
            <a:r>
              <a:rPr lang="en-US" sz="1000" kern="1200" dirty="0">
                <a:solidFill>
                  <a:schemeClr val="tx1"/>
                </a:solidFill>
                <a:latin typeface="+mn-lt"/>
                <a:ea typeface="+mn-ea"/>
                <a:cs typeface="+mn-cs"/>
              </a:rPr>
              <a:t>boost sales, increase in-store goods availability,</a:t>
            </a:r>
            <a:r>
              <a:rPr lang="en-US" sz="1000" kern="1200" baseline="0" dirty="0">
                <a:solidFill>
                  <a:schemeClr val="tx1"/>
                </a:solidFill>
                <a:latin typeface="+mn-lt"/>
                <a:ea typeface="+mn-ea"/>
                <a:cs typeface="+mn-cs"/>
              </a:rPr>
              <a:t> </a:t>
            </a:r>
            <a:r>
              <a:rPr lang="en-US" sz="1000" kern="1200" dirty="0">
                <a:solidFill>
                  <a:schemeClr val="tx1"/>
                </a:solidFill>
                <a:latin typeface="+mn-lt"/>
                <a:ea typeface="+mn-ea"/>
                <a:cs typeface="+mn-cs"/>
              </a:rPr>
              <a:t>maximize efficacy of promotions</a:t>
            </a:r>
          </a:p>
          <a:p>
            <a:pPr marL="177750" indent="-177750">
              <a:lnSpc>
                <a:spcPts val="1900"/>
              </a:lnSpc>
              <a:spcAft>
                <a:spcPts val="1200"/>
              </a:spcAft>
              <a:buFont typeface="Arial" charset="0"/>
              <a:buChar char="•"/>
            </a:pPr>
            <a:r>
              <a:rPr lang="en-US" sz="1000" kern="1200" dirty="0">
                <a:solidFill>
                  <a:schemeClr val="tx1"/>
                </a:solidFill>
                <a:latin typeface="+mn-lt"/>
                <a:ea typeface="+mn-ea"/>
                <a:cs typeface="+mn-cs"/>
              </a:rPr>
              <a:t>Using data to drive overall efficiencies, e.g. using ordering and delivery info to inform in-store retail activities</a:t>
            </a:r>
          </a:p>
          <a:p>
            <a:pPr marL="0" indent="0">
              <a:lnSpc>
                <a:spcPts val="1900"/>
              </a:lnSpc>
              <a:spcAft>
                <a:spcPts val="1200"/>
              </a:spcAft>
              <a:buFont typeface="Arial" charset="0"/>
              <a:buNone/>
            </a:pPr>
            <a:endParaRPr lang="en-US" sz="1000" kern="1200" dirty="0">
              <a:solidFill>
                <a:schemeClr val="tx1"/>
              </a:solidFill>
              <a:latin typeface="+mn-lt"/>
              <a:ea typeface="+mn-ea"/>
              <a:cs typeface="+mn-cs"/>
            </a:endParaRPr>
          </a:p>
          <a:p>
            <a:pPr>
              <a:lnSpc>
                <a:spcPts val="1900"/>
              </a:lnSpc>
              <a:spcAft>
                <a:spcPts val="1200"/>
              </a:spcAft>
            </a:pPr>
            <a:endParaRPr lang="en-US" sz="1000" kern="1200" dirty="0">
              <a:solidFill>
                <a:schemeClr val="tx1"/>
              </a:solidFill>
              <a:latin typeface="+mn-lt"/>
              <a:ea typeface="+mn-ea"/>
              <a:cs typeface="+mn-cs"/>
            </a:endParaRPr>
          </a:p>
          <a:p>
            <a:pPr>
              <a:lnSpc>
                <a:spcPct val="90000"/>
              </a:lnSpc>
            </a:pPr>
            <a:r>
              <a:rPr lang="en-US" sz="1200" dirty="0">
                <a:gradFill>
                  <a:gsLst>
                    <a:gs pos="2917">
                      <a:schemeClr val="tx1"/>
                    </a:gs>
                    <a:gs pos="30000">
                      <a:schemeClr val="tx1"/>
                    </a:gs>
                  </a:gsLst>
                  <a:lin ang="5400000" scaled="0"/>
                </a:gradFill>
              </a:rPr>
              <a:t>Common Devices used in this space:</a:t>
            </a:r>
          </a:p>
          <a:p>
            <a:pPr marL="285750" indent="-285750">
              <a:lnSpc>
                <a:spcPct val="90000"/>
              </a:lnSpc>
              <a:buFont typeface="Arial" panose="020B0604020202020204" pitchFamily="34" charset="0"/>
              <a:buChar char="•"/>
            </a:pPr>
            <a:r>
              <a:rPr lang="en-US" sz="1100" dirty="0">
                <a:gradFill>
                  <a:gsLst>
                    <a:gs pos="2917">
                      <a:schemeClr val="tx1"/>
                    </a:gs>
                    <a:gs pos="30000">
                      <a:schemeClr val="tx1"/>
                    </a:gs>
                  </a:gsLst>
                  <a:lin ang="5400000" scaled="0"/>
                </a:gradFill>
              </a:rPr>
              <a:t>Surface</a:t>
            </a:r>
            <a:r>
              <a:rPr lang="en-US" sz="1100" baseline="0" dirty="0">
                <a:gradFill>
                  <a:gsLst>
                    <a:gs pos="2917">
                      <a:schemeClr val="tx1"/>
                    </a:gs>
                    <a:gs pos="30000">
                      <a:schemeClr val="tx1"/>
                    </a:gs>
                  </a:gsLst>
                  <a:lin ang="5400000" scaled="0"/>
                </a:gradFill>
              </a:rPr>
              <a:t> Hub</a:t>
            </a:r>
            <a:endParaRPr lang="en-US" sz="1100" dirty="0">
              <a:gradFill>
                <a:gsLst>
                  <a:gs pos="2917">
                    <a:schemeClr val="tx1"/>
                  </a:gs>
                  <a:gs pos="30000">
                    <a:schemeClr val="tx1"/>
                  </a:gs>
                </a:gsLst>
                <a:lin ang="5400000" scaled="0"/>
              </a:gradFill>
            </a:endParaRPr>
          </a:p>
          <a:p>
            <a:pPr marL="0" indent="0">
              <a:lnSpc>
                <a:spcPct val="90000"/>
              </a:lnSpc>
              <a:buFont typeface="Arial" panose="020B0604020202020204" pitchFamily="34" charset="0"/>
              <a:buNone/>
            </a:pPr>
            <a:r>
              <a:rPr lang="en-US" sz="1100" dirty="0">
                <a:gradFill>
                  <a:gsLst>
                    <a:gs pos="2917">
                      <a:schemeClr val="tx1"/>
                    </a:gs>
                    <a:gs pos="30000">
                      <a:schemeClr val="tx1"/>
                    </a:gs>
                  </a:gsLst>
                  <a:lin ang="5400000" scaled="0"/>
                </a:gradFill>
              </a:rPr>
              <a:t>Surface Hub is a powerful team collaboration</a:t>
            </a:r>
            <a:r>
              <a:rPr lang="en-US" sz="1100" baseline="0" dirty="0">
                <a:gradFill>
                  <a:gsLst>
                    <a:gs pos="2917">
                      <a:schemeClr val="tx1"/>
                    </a:gs>
                    <a:gs pos="30000">
                      <a:schemeClr val="tx1"/>
                    </a:gs>
                  </a:gsLst>
                  <a:lin ang="5400000" scaled="0"/>
                </a:gradFill>
              </a:rPr>
              <a:t> device designed to advance the way people work together naturally. Microsoft and </a:t>
            </a:r>
            <a:r>
              <a:rPr lang="en-US" sz="1100" baseline="0" dirty="0" err="1">
                <a:gradFill>
                  <a:gsLst>
                    <a:gs pos="2917">
                      <a:schemeClr val="tx1"/>
                    </a:gs>
                    <a:gs pos="30000">
                      <a:schemeClr val="tx1"/>
                    </a:gs>
                  </a:gsLst>
                  <a:lin ang="5400000" scaled="0"/>
                </a:gradFill>
              </a:rPr>
              <a:t>SoftBank</a:t>
            </a:r>
            <a:r>
              <a:rPr lang="en-US" sz="1100" baseline="0" dirty="0">
                <a:gradFill>
                  <a:gsLst>
                    <a:gs pos="2917">
                      <a:schemeClr val="tx1"/>
                    </a:gs>
                    <a:gs pos="30000">
                      <a:schemeClr val="tx1"/>
                    </a:gs>
                  </a:gsLst>
                  <a:lin ang="5400000" scaled="0"/>
                </a:gradFill>
              </a:rPr>
              <a:t> Robotics are linking Surface Hub panels to the Azure cloud services platform to make shopping easier for shoppers in stores. The Surface Hub will make purchase recommendations based on an analysis of data collected from stores, customers, point-of-sale purchases, smartphones, e-commerce sites and other sources.</a:t>
            </a:r>
            <a:endParaRPr lang="en-US" dirty="0"/>
          </a:p>
        </p:txBody>
      </p:sp>
      <p:sp>
        <p:nvSpPr>
          <p:cNvPr id="4" name="Slide Number Placeholder 3"/>
          <p:cNvSpPr>
            <a:spLocks noGrp="1"/>
          </p:cNvSpPr>
          <p:nvPr>
            <p:ph type="sldNum" sz="quarter" idx="10"/>
          </p:nvPr>
        </p:nvSpPr>
        <p:spPr/>
        <p:txBody>
          <a:bodyPr/>
          <a:lstStyle/>
          <a:p>
            <a:fld id="{FB2A3DD3-6777-4459-897E-3211381F3236}" type="slidenum">
              <a:rPr lang="en-US" smtClean="0"/>
              <a:t>30</a:t>
            </a:fld>
            <a:endParaRPr lang="en-US"/>
          </a:p>
        </p:txBody>
      </p:sp>
    </p:spTree>
    <p:extLst>
      <p:ext uri="{BB962C8B-B14F-4D97-AF65-F5344CB8AC3E}">
        <p14:creationId xmlns:p14="http://schemas.microsoft.com/office/powerpoint/2010/main" val="729909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900" b="1" i="1" u="none" strike="noStrike" kern="1200" dirty="0">
                <a:solidFill>
                  <a:schemeClr val="tx1"/>
                </a:solidFill>
                <a:effectLst/>
                <a:latin typeface="+mn-lt"/>
                <a:ea typeface="+mn-ea"/>
                <a:cs typeface="+mn-cs"/>
              </a:rPr>
              <a:t>The bullets below are a prompt for some of these key themes. Pick and choose, and bring in others, to suit your customer. </a:t>
            </a:r>
            <a:r>
              <a:rPr lang="en-US" sz="900" b="0" i="0" kern="1200" dirty="0">
                <a:solidFill>
                  <a:schemeClr val="tx1"/>
                </a:solidFill>
                <a:effectLst/>
                <a:latin typeface="+mn-lt"/>
                <a:ea typeface="+mn-ea"/>
                <a:cs typeface="+mn-c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900" b="0" i="0" u="sng" kern="1200" dirty="0">
              <a:solidFill>
                <a:schemeClr val="tx1"/>
              </a:solidFill>
              <a:effectLst/>
              <a:latin typeface="+mn-lt"/>
              <a:ea typeface="+mn-ea"/>
              <a:cs typeface="+mn-cs"/>
            </a:endParaRPr>
          </a:p>
          <a:p>
            <a:pPr marL="171450" marR="0" lvl="1" indent="-171450" algn="l" defTabSz="914400" rtl="0" eaLnBrk="1" fontAlgn="base" latinLnBrk="0" hangingPunct="1">
              <a:lnSpc>
                <a:spcPct val="100000"/>
              </a:lnSpc>
              <a:spcBef>
                <a:spcPts val="0"/>
              </a:spcBef>
              <a:spcAft>
                <a:spcPts val="0"/>
              </a:spcAft>
              <a:buClrTx/>
              <a:buSzTx/>
              <a:buFont typeface="Arial" charset="0"/>
              <a:buChar char="•"/>
              <a:tabLst/>
              <a:defRPr/>
            </a:pPr>
            <a:r>
              <a:rPr lang="en-US" sz="900" b="0" i="0" u="sng" kern="1200" dirty="0">
                <a:solidFill>
                  <a:schemeClr val="tx1"/>
                </a:solidFill>
                <a:effectLst/>
                <a:latin typeface="+mn-lt"/>
                <a:ea typeface="+mn-ea"/>
                <a:cs typeface="+mn-cs"/>
              </a:rPr>
              <a:t>Bullet point</a:t>
            </a:r>
            <a:r>
              <a:rPr lang="en-US" sz="900" b="0" i="0" u="sng" kern="1200" baseline="0" dirty="0">
                <a:solidFill>
                  <a:schemeClr val="tx1"/>
                </a:solidFill>
                <a:effectLst/>
                <a:latin typeface="+mn-lt"/>
                <a:ea typeface="+mn-ea"/>
                <a:cs typeface="+mn-cs"/>
              </a:rPr>
              <a:t> 1: </a:t>
            </a:r>
            <a:r>
              <a:rPr lang="en-US" sz="900" b="0" i="0" u="none" kern="1200" baseline="0" dirty="0">
                <a:solidFill>
                  <a:schemeClr val="tx1"/>
                </a:solidFill>
                <a:effectLst/>
                <a:latin typeface="+mn-lt"/>
                <a:ea typeface="+mn-ea"/>
                <a:cs typeface="+mn-cs"/>
              </a:rPr>
              <a:t>Customer delight is intrinsically linked to sales. Low delight = low sales. To minimize showrooming (viewing in-store, buying cheaper online) the retail store needs to be attractive enough for consumers to relate to it and believe in it. Despite being the first generation born into a digital society, Millennials spend most of their retail dollars at bricks-and-mortar stores. They’re interested in experiencing things and customizing their shopping experience (price, promo, delivery options).</a:t>
            </a:r>
            <a:r>
              <a:rPr lang="en-US" sz="900" i="1" kern="1200" dirty="0">
                <a:solidFill>
                  <a:schemeClr val="accent1"/>
                </a:solidFill>
                <a:effectLst/>
                <a:latin typeface="Segoe UI" panose="020B0502040204020203" pitchFamily="34" charset="0"/>
                <a:cs typeface="Segoe UI" panose="020B0502040204020203" pitchFamily="34" charset="0"/>
              </a:rPr>
              <a:t> </a:t>
            </a:r>
            <a:r>
              <a:rPr lang="en-US" sz="900" i="0" kern="1200" dirty="0">
                <a:solidFill>
                  <a:schemeClr val="accent1"/>
                </a:solidFill>
                <a:effectLst/>
                <a:latin typeface="Segoe UI" panose="020B0502040204020203" pitchFamily="34" charset="0"/>
                <a:cs typeface="Segoe UI" panose="020B0502040204020203" pitchFamily="34" charset="0"/>
              </a:rPr>
              <a:t>Conversely,</a:t>
            </a:r>
            <a:r>
              <a:rPr lang="en-US" sz="900" i="0" kern="1200" baseline="0" dirty="0">
                <a:solidFill>
                  <a:schemeClr val="accent1"/>
                </a:solidFill>
                <a:effectLst/>
                <a:latin typeface="Segoe UI" panose="020B0502040204020203" pitchFamily="34" charset="0"/>
                <a:cs typeface="Segoe UI" panose="020B0502040204020203" pitchFamily="34" charset="0"/>
              </a:rPr>
              <a:t> </a:t>
            </a:r>
            <a:r>
              <a:rPr lang="en-US" sz="900" i="0" kern="1200" dirty="0">
                <a:solidFill>
                  <a:schemeClr val="accent1"/>
                </a:solidFill>
                <a:effectLst/>
                <a:latin typeface="Segoe UI" panose="020B0502040204020203" pitchFamily="34" charset="0"/>
                <a:cs typeface="Segoe UI" panose="020B0502040204020203" pitchFamily="34" charset="0"/>
              </a:rPr>
              <a:t>Millennials want to feel valued as customers and, if not,</a:t>
            </a:r>
            <a:r>
              <a:rPr lang="en-US" sz="900" i="0" kern="1200" baseline="0" dirty="0">
                <a:solidFill>
                  <a:schemeClr val="accent1"/>
                </a:solidFill>
                <a:effectLst/>
                <a:latin typeface="Segoe UI" panose="020B0502040204020203" pitchFamily="34" charset="0"/>
                <a:cs typeface="Segoe UI" panose="020B0502040204020203" pitchFamily="34" charset="0"/>
              </a:rPr>
              <a:t> their</a:t>
            </a:r>
            <a:r>
              <a:rPr lang="en-US" sz="900" i="0" kern="1200" dirty="0">
                <a:solidFill>
                  <a:schemeClr val="accent1"/>
                </a:solidFill>
                <a:effectLst/>
                <a:latin typeface="Segoe UI" panose="020B0502040204020203" pitchFamily="34" charset="0"/>
                <a:cs typeface="Segoe UI" panose="020B0502040204020203" pitchFamily="34" charset="0"/>
              </a:rPr>
              <a:t> </a:t>
            </a:r>
            <a:r>
              <a:rPr lang="en-US" sz="900" i="0" kern="1200" baseline="0" dirty="0">
                <a:solidFill>
                  <a:schemeClr val="accent1"/>
                </a:solidFill>
                <a:effectLst/>
                <a:latin typeface="Segoe UI" panose="020B0502040204020203" pitchFamily="34" charset="0"/>
                <a:cs typeface="Segoe UI" panose="020B0502040204020203" pitchFamily="34" charset="0"/>
              </a:rPr>
              <a:t>feedback is instant, widespread and social.</a:t>
            </a:r>
            <a:endParaRPr lang="en-US" sz="900" b="0" i="0" u="none" kern="1200" baseline="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charset="0"/>
              <a:buChar char="•"/>
              <a:tabLst/>
              <a:defRPr/>
            </a:pPr>
            <a:r>
              <a:rPr lang="en-US" sz="900" b="0" i="0" u="sng" kern="1200" baseline="0" dirty="0">
                <a:solidFill>
                  <a:schemeClr val="tx1"/>
                </a:solidFill>
                <a:effectLst/>
                <a:latin typeface="+mn-lt"/>
                <a:ea typeface="+mn-ea"/>
                <a:cs typeface="+mn-cs"/>
              </a:rPr>
              <a:t>Bullet point 2: </a:t>
            </a:r>
            <a:r>
              <a:rPr lang="en-US" sz="900" kern="1200" dirty="0">
                <a:solidFill>
                  <a:schemeClr val="tx1"/>
                </a:solidFill>
                <a:effectLst/>
                <a:latin typeface="Segoe UI" panose="020B0502040204020203" pitchFamily="34" charset="0"/>
                <a:ea typeface="+mn-ea"/>
                <a:cs typeface="Segoe UI" panose="020B0502040204020203" pitchFamily="34" charset="0"/>
              </a:rPr>
              <a:t>Adding a personal/human touch, that is only possible face-to-face, </a:t>
            </a:r>
            <a:r>
              <a:rPr lang="en-US" sz="900" kern="1200" baseline="0" dirty="0">
                <a:solidFill>
                  <a:schemeClr val="tx1"/>
                </a:solidFill>
                <a:effectLst/>
                <a:latin typeface="Segoe UI" panose="020B0502040204020203" pitchFamily="34" charset="0"/>
                <a:ea typeface="+mn-ea"/>
                <a:cs typeface="Segoe UI" panose="020B0502040204020203" pitchFamily="34" charset="0"/>
              </a:rPr>
              <a:t>makes</a:t>
            </a:r>
            <a:r>
              <a:rPr lang="en-US" sz="900" kern="1200" dirty="0">
                <a:solidFill>
                  <a:schemeClr val="tx1"/>
                </a:solidFill>
                <a:effectLst/>
                <a:latin typeface="Segoe UI" panose="020B0502040204020203" pitchFamily="34" charset="0"/>
                <a:ea typeface="+mn-ea"/>
                <a:cs typeface="Segoe UI" panose="020B0502040204020203" pitchFamily="34" charset="0"/>
              </a:rPr>
              <a:t> in-store interactions valuable</a:t>
            </a:r>
            <a:r>
              <a:rPr lang="en-US" sz="900" kern="1200" baseline="0" dirty="0">
                <a:solidFill>
                  <a:schemeClr val="tx1"/>
                </a:solidFill>
                <a:effectLst/>
                <a:latin typeface="Segoe UI" panose="020B0502040204020203" pitchFamily="34" charset="0"/>
                <a:ea typeface="+mn-ea"/>
                <a:cs typeface="Segoe UI" panose="020B0502040204020203" pitchFamily="34" charset="0"/>
              </a:rPr>
              <a:t> and irreplaceable. Millennials expect a customer-centric experience that’s tailored to deliver on their wants and needs right away.</a:t>
            </a:r>
            <a:r>
              <a:rPr lang="en-US" sz="900" i="1" kern="1200" dirty="0">
                <a:solidFill>
                  <a:schemeClr val="accent1"/>
                </a:solidFill>
                <a:effectLst/>
                <a:latin typeface="Segoe UI" panose="020B0502040204020203" pitchFamily="34" charset="0"/>
                <a:cs typeface="Segoe UI" panose="020B0502040204020203" pitchFamily="34" charset="0"/>
              </a:rPr>
              <a:t> </a:t>
            </a:r>
            <a:r>
              <a:rPr lang="en-US" sz="900" i="0" kern="1200" dirty="0">
                <a:solidFill>
                  <a:schemeClr val="accent1"/>
                </a:solidFill>
                <a:effectLst/>
                <a:latin typeface="Segoe UI" panose="020B0502040204020203" pitchFamily="34" charset="0"/>
                <a:cs typeface="Segoe UI" panose="020B0502040204020203" pitchFamily="34" charset="0"/>
              </a:rPr>
              <a:t>Retailers need to develop</a:t>
            </a:r>
            <a:r>
              <a:rPr lang="en-US" sz="900" i="0" kern="1200" baseline="0" dirty="0">
                <a:solidFill>
                  <a:schemeClr val="accent1"/>
                </a:solidFill>
                <a:effectLst/>
                <a:latin typeface="Segoe UI" panose="020B0502040204020203" pitchFamily="34" charset="0"/>
                <a:cs typeface="Segoe UI" panose="020B0502040204020203" pitchFamily="34" charset="0"/>
              </a:rPr>
              <a:t> </a:t>
            </a:r>
            <a:r>
              <a:rPr lang="en-US" sz="900" i="0" kern="1200" dirty="0">
                <a:solidFill>
                  <a:schemeClr val="accent1"/>
                </a:solidFill>
                <a:effectLst/>
                <a:latin typeface="Segoe UI" panose="020B0502040204020203" pitchFamily="34" charset="0"/>
                <a:cs typeface="Segoe UI" panose="020B0502040204020203" pitchFamily="34" charset="0"/>
              </a:rPr>
              <a:t>an </a:t>
            </a:r>
            <a:r>
              <a:rPr lang="en-US" sz="900" i="0" kern="1200" dirty="0" err="1">
                <a:solidFill>
                  <a:schemeClr val="accent1"/>
                </a:solidFill>
                <a:effectLst/>
                <a:latin typeface="Segoe UI" panose="020B0502040204020203" pitchFamily="34" charset="0"/>
                <a:cs typeface="Segoe UI" panose="020B0502040204020203" pitchFamily="34" charset="0"/>
              </a:rPr>
              <a:t>omni</a:t>
            </a:r>
            <a:r>
              <a:rPr lang="en-US" sz="900" i="0" kern="1200" dirty="0">
                <a:solidFill>
                  <a:schemeClr val="accent1"/>
                </a:solidFill>
                <a:effectLst/>
                <a:latin typeface="Segoe UI" panose="020B0502040204020203" pitchFamily="34" charset="0"/>
                <a:cs typeface="Segoe UI" panose="020B0502040204020203" pitchFamily="34" charset="0"/>
              </a:rPr>
              <a:t>-channel strategy (combining</a:t>
            </a:r>
            <a:r>
              <a:rPr lang="en-US" sz="900" i="0" kern="1200" baseline="0" dirty="0">
                <a:solidFill>
                  <a:schemeClr val="accent1"/>
                </a:solidFill>
                <a:effectLst/>
                <a:latin typeface="Segoe UI" panose="020B0502040204020203" pitchFamily="34" charset="0"/>
                <a:cs typeface="Segoe UI" panose="020B0502040204020203" pitchFamily="34" charset="0"/>
              </a:rPr>
              <a:t> the </a:t>
            </a:r>
            <a:r>
              <a:rPr lang="en-US" sz="900" i="0" kern="1200" dirty="0">
                <a:solidFill>
                  <a:schemeClr val="accent1"/>
                </a:solidFill>
                <a:effectLst/>
                <a:latin typeface="Segoe UI" panose="020B0502040204020203" pitchFamily="34" charset="0"/>
                <a:cs typeface="Segoe UI" panose="020B0502040204020203" pitchFamily="34" charset="0"/>
              </a:rPr>
              <a:t>advantages of physical stores and the information-rich,</a:t>
            </a:r>
            <a:r>
              <a:rPr lang="en-US" sz="900" i="0" kern="1200" baseline="0" dirty="0">
                <a:solidFill>
                  <a:schemeClr val="accent1"/>
                </a:solidFill>
                <a:effectLst/>
                <a:latin typeface="Segoe UI" panose="020B0502040204020203" pitchFamily="34" charset="0"/>
                <a:cs typeface="Segoe UI" panose="020B0502040204020203" pitchFamily="34" charset="0"/>
              </a:rPr>
              <a:t> </a:t>
            </a:r>
            <a:r>
              <a:rPr lang="en-US" sz="900" i="0" kern="1200" dirty="0">
                <a:solidFill>
                  <a:schemeClr val="accent1"/>
                </a:solidFill>
                <a:effectLst/>
                <a:latin typeface="Segoe UI" panose="020B0502040204020203" pitchFamily="34" charset="0"/>
                <a:cs typeface="Segoe UI" panose="020B0502040204020203" pitchFamily="34" charset="0"/>
              </a:rPr>
              <a:t>convenience</a:t>
            </a:r>
            <a:r>
              <a:rPr lang="en-US" sz="900" i="0" kern="1200" baseline="0" dirty="0">
                <a:solidFill>
                  <a:schemeClr val="accent1"/>
                </a:solidFill>
                <a:effectLst/>
                <a:latin typeface="Segoe UI" panose="020B0502040204020203" pitchFamily="34" charset="0"/>
                <a:cs typeface="Segoe UI" panose="020B0502040204020203" pitchFamily="34" charset="0"/>
              </a:rPr>
              <a:t> </a:t>
            </a:r>
            <a:r>
              <a:rPr lang="en-US" sz="900" i="0" kern="1200" dirty="0">
                <a:solidFill>
                  <a:schemeClr val="accent1"/>
                </a:solidFill>
                <a:effectLst/>
                <a:latin typeface="Segoe UI" panose="020B0502040204020203" pitchFamily="34" charset="0"/>
                <a:cs typeface="Segoe UI" panose="020B0502040204020203" pitchFamily="34" charset="0"/>
              </a:rPr>
              <a:t>of online shopping).</a:t>
            </a:r>
            <a:endParaRPr lang="en-US" sz="900" i="0" kern="120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charset="0"/>
              <a:buChar char="•"/>
              <a:tabLst/>
              <a:defRPr/>
            </a:pPr>
            <a:r>
              <a:rPr lang="en-US" sz="900" b="0" i="0" u="sng" dirty="0"/>
              <a:t>Bullet</a:t>
            </a:r>
            <a:r>
              <a:rPr lang="en-US" sz="900" b="0" i="0" u="sng" baseline="0" dirty="0"/>
              <a:t> point 3:</a:t>
            </a:r>
            <a:r>
              <a:rPr lang="en-US" sz="900" b="0" i="0" u="none" baseline="0" dirty="0"/>
              <a:t> Augmented loyalty programs demonstrate added value to customers. They provide a more personalized shopping experience. Retailers </a:t>
            </a:r>
            <a:r>
              <a:rPr lang="en-US" sz="900" kern="1200" dirty="0">
                <a:solidFill>
                  <a:schemeClr val="tx1"/>
                </a:solidFill>
                <a:effectLst/>
                <a:latin typeface="Segoe UI" panose="020B0502040204020203" pitchFamily="34" charset="0"/>
                <a:ea typeface="+mn-ea"/>
                <a:cs typeface="Segoe UI" panose="020B0502040204020203" pitchFamily="34" charset="0"/>
              </a:rPr>
              <a:t>drive</a:t>
            </a:r>
            <a:r>
              <a:rPr lang="en-US" sz="900" kern="1200" baseline="0" dirty="0">
                <a:solidFill>
                  <a:schemeClr val="tx1"/>
                </a:solidFill>
                <a:effectLst/>
                <a:latin typeface="Segoe UI" panose="020B0502040204020203" pitchFamily="34" charset="0"/>
                <a:ea typeface="+mn-ea"/>
                <a:cs typeface="Segoe UI" panose="020B0502040204020203" pitchFamily="34" charset="0"/>
              </a:rPr>
              <a:t> sales </a:t>
            </a:r>
            <a:r>
              <a:rPr lang="en-US" sz="900" kern="1200" dirty="0">
                <a:solidFill>
                  <a:schemeClr val="tx1"/>
                </a:solidFill>
                <a:effectLst/>
                <a:latin typeface="Segoe UI" panose="020B0502040204020203" pitchFamily="34" charset="0"/>
                <a:ea typeface="+mn-ea"/>
                <a:cs typeface="Segoe UI" panose="020B0502040204020203" pitchFamily="34" charset="0"/>
              </a:rPr>
              <a:t>with tangible benefits and</a:t>
            </a:r>
            <a:r>
              <a:rPr lang="en-US" sz="900" kern="1200" baseline="0" dirty="0">
                <a:solidFill>
                  <a:schemeClr val="tx1"/>
                </a:solidFill>
                <a:effectLst/>
                <a:latin typeface="Segoe UI" panose="020B0502040204020203" pitchFamily="34" charset="0"/>
                <a:ea typeface="+mn-ea"/>
                <a:cs typeface="Segoe UI" panose="020B0502040204020203" pitchFamily="34" charset="0"/>
              </a:rPr>
              <a:t> relevant </a:t>
            </a:r>
            <a:r>
              <a:rPr lang="en-US" sz="900" kern="1200" dirty="0">
                <a:solidFill>
                  <a:schemeClr val="tx1"/>
                </a:solidFill>
                <a:effectLst/>
                <a:latin typeface="Segoe UI" panose="020B0502040204020203" pitchFamily="34" charset="0"/>
                <a:ea typeface="+mn-ea"/>
                <a:cs typeface="Segoe UI" panose="020B0502040204020203" pitchFamily="34" charset="0"/>
              </a:rPr>
              <a:t>product</a:t>
            </a:r>
            <a:r>
              <a:rPr lang="en-US" sz="900" kern="1200" baseline="0" dirty="0">
                <a:solidFill>
                  <a:schemeClr val="tx1"/>
                </a:solidFill>
                <a:effectLst/>
                <a:latin typeface="Segoe UI" panose="020B0502040204020203" pitchFamily="34" charset="0"/>
                <a:ea typeface="+mn-ea"/>
                <a:cs typeface="Segoe UI" panose="020B0502040204020203" pitchFamily="34" charset="0"/>
              </a:rPr>
              <a:t> /service recommendations</a:t>
            </a:r>
          </a:p>
          <a:p>
            <a:pPr marL="171450" marR="0" lvl="0" indent="-171450" algn="l" defTabSz="914400" rtl="0" eaLnBrk="1" fontAlgn="base" latinLnBrk="0" hangingPunct="1">
              <a:lnSpc>
                <a:spcPct val="100000"/>
              </a:lnSpc>
              <a:spcBef>
                <a:spcPts val="0"/>
              </a:spcBef>
              <a:spcAft>
                <a:spcPts val="0"/>
              </a:spcAft>
              <a:buClrTx/>
              <a:buSzTx/>
              <a:buFont typeface="Arial" charset="0"/>
              <a:buChar char="•"/>
              <a:tabLst/>
              <a:defRPr/>
            </a:pPr>
            <a:r>
              <a:rPr lang="en-US" sz="900" u="sng" kern="1200" baseline="0" dirty="0">
                <a:solidFill>
                  <a:schemeClr val="tx1"/>
                </a:solidFill>
                <a:effectLst/>
                <a:latin typeface="Segoe UI" panose="020B0502040204020203" pitchFamily="34" charset="0"/>
                <a:ea typeface="+mn-ea"/>
                <a:cs typeface="Segoe UI" panose="020B0502040204020203" pitchFamily="34" charset="0"/>
              </a:rPr>
              <a:t>Bullet point 4: </a:t>
            </a:r>
            <a:r>
              <a:rPr lang="en-US" sz="900" u="none" kern="1200" baseline="0" dirty="0">
                <a:solidFill>
                  <a:schemeClr val="tx1"/>
                </a:solidFill>
                <a:effectLst/>
                <a:latin typeface="Segoe UI" panose="020B0502040204020203" pitchFamily="34" charset="0"/>
                <a:ea typeface="+mn-ea"/>
                <a:cs typeface="Segoe UI" panose="020B0502040204020203" pitchFamily="34" charset="0"/>
              </a:rPr>
              <a:t>Attracting and managing the modern workforce has a number of challenges yet it is vital in order to </a:t>
            </a:r>
            <a:r>
              <a:rPr lang="en-US" sz="900" kern="1200" dirty="0">
                <a:solidFill>
                  <a:schemeClr val="tx1"/>
                </a:solidFill>
                <a:effectLst/>
                <a:latin typeface="Segoe UI" panose="020B0502040204020203" pitchFamily="34" charset="0"/>
                <a:ea typeface="+mn-ea"/>
                <a:cs typeface="Segoe UI" panose="020B0502040204020203" pitchFamily="34" charset="0"/>
              </a:rPr>
              <a:t>maintain high level</a:t>
            </a:r>
            <a:r>
              <a:rPr lang="en-US" sz="900" kern="1200" baseline="0" dirty="0">
                <a:solidFill>
                  <a:schemeClr val="tx1"/>
                </a:solidFill>
                <a:effectLst/>
                <a:latin typeface="Segoe UI" panose="020B0502040204020203" pitchFamily="34" charset="0"/>
                <a:ea typeface="+mn-ea"/>
                <a:cs typeface="Segoe UI" panose="020B0502040204020203" pitchFamily="34" charset="0"/>
              </a:rPr>
              <a:t> of responsiveness and face-to-face interaction. </a:t>
            </a:r>
            <a:r>
              <a:rPr lang="en-US" sz="900" u="none" kern="1200" baseline="0" dirty="0">
                <a:solidFill>
                  <a:srgbClr val="FF0000"/>
                </a:solidFill>
                <a:effectLst/>
                <a:latin typeface="Segoe UI" panose="020B0502040204020203" pitchFamily="34" charset="0"/>
                <a:ea typeface="+mn-ea"/>
                <a:cs typeface="Segoe UI" panose="020B0502040204020203" pitchFamily="34" charset="0"/>
              </a:rPr>
              <a:t>Competition for top talent continues to increase and millennials expect premium tools that are at least as good as their personal devices and experiences. They are attracted by sophisticated mobile, social and cloud technologies. Equally there is a need to </a:t>
            </a:r>
            <a:r>
              <a:rPr lang="en-US" sz="900" i="0" u="none" kern="1200" baseline="0" dirty="0">
                <a:solidFill>
                  <a:srgbClr val="FF0000"/>
                </a:solidFill>
                <a:effectLst/>
                <a:latin typeface="Segoe UI" panose="020B0502040204020203" pitchFamily="34" charset="0"/>
                <a:ea typeface="+mn-ea"/>
                <a:cs typeface="Segoe UI" panose="020B0502040204020203" pitchFamily="34" charset="0"/>
              </a:rPr>
              <a:t>a</a:t>
            </a:r>
            <a:r>
              <a:rPr lang="en-US" sz="900" i="0" kern="1200" baseline="0" dirty="0">
                <a:solidFill>
                  <a:schemeClr val="accent1"/>
                </a:solidFill>
                <a:effectLst/>
                <a:latin typeface="Segoe UI" panose="020B0502040204020203" pitchFamily="34" charset="0"/>
                <a:cs typeface="Segoe UI" panose="020B0502040204020203" pitchFamily="34" charset="0"/>
              </a:rPr>
              <a:t>ccommodate an ageing workforce with easy-to-use tools.</a:t>
            </a:r>
          </a:p>
          <a:p>
            <a:pPr marL="171450" marR="0" lvl="0" indent="-171450" algn="l" defTabSz="914400" rtl="0" eaLnBrk="1" fontAlgn="base" latinLnBrk="0" hangingPunct="1">
              <a:lnSpc>
                <a:spcPct val="100000"/>
              </a:lnSpc>
              <a:spcBef>
                <a:spcPts val="0"/>
              </a:spcBef>
              <a:spcAft>
                <a:spcPts val="0"/>
              </a:spcAft>
              <a:buClrTx/>
              <a:buSzTx/>
              <a:buFont typeface="Arial" charset="0"/>
              <a:buChar char="•"/>
              <a:tabLst/>
              <a:defRPr/>
            </a:pPr>
            <a:r>
              <a:rPr lang="en-US" sz="900" u="sng" kern="1200" baseline="0" dirty="0">
                <a:solidFill>
                  <a:srgbClr val="FF0000"/>
                </a:solidFill>
                <a:effectLst/>
                <a:latin typeface="Segoe UI" panose="020B0502040204020203" pitchFamily="34" charset="0"/>
                <a:ea typeface="+mn-ea"/>
                <a:cs typeface="Segoe UI" panose="020B0502040204020203" pitchFamily="34" charset="0"/>
              </a:rPr>
              <a:t>Bullet point 5:</a:t>
            </a:r>
            <a:r>
              <a:rPr lang="en-US" sz="900" u="none" kern="1200" baseline="0" dirty="0">
                <a:solidFill>
                  <a:srgbClr val="FF0000"/>
                </a:solidFill>
                <a:effectLst/>
                <a:latin typeface="Segoe UI" panose="020B0502040204020203" pitchFamily="34" charset="0"/>
                <a:ea typeface="+mn-ea"/>
                <a:cs typeface="Segoe UI" panose="020B0502040204020203" pitchFamily="34" charset="0"/>
              </a:rPr>
              <a:t> Digitally-connected customers have information at their fingertips about competitors’ pricing and availability. This knowledge makes them powerful. Retailers have the opportunity to offer more immersive/engaging customer service/shopping experiences and enhance productivity behind the scenes with the use of mobile point-of-sale devices. These can alleviate pressure on checkouts, close quick sales and reduce abandoned baskets. However, retailers need to factor in the cost of purchasing additional IT tools to manage the devices, the need to rebuild existing line-of-business applications for new operating systems and the limited functionality of some consumer devices</a:t>
            </a:r>
          </a:p>
          <a:p>
            <a:pPr marL="171450" marR="0" lvl="0" indent="-171450" algn="l" defTabSz="914400" rtl="0" eaLnBrk="1" fontAlgn="base" latinLnBrk="0" hangingPunct="1">
              <a:lnSpc>
                <a:spcPct val="100000"/>
              </a:lnSpc>
              <a:spcBef>
                <a:spcPts val="0"/>
              </a:spcBef>
              <a:spcAft>
                <a:spcPts val="0"/>
              </a:spcAft>
              <a:buClrTx/>
              <a:buSzTx/>
              <a:buFont typeface="Arial" charset="0"/>
              <a:buChar char="•"/>
              <a:tabLst/>
              <a:defRPr/>
            </a:pPr>
            <a:r>
              <a:rPr lang="en-US" sz="900" u="sng" kern="1200" baseline="0" dirty="0">
                <a:solidFill>
                  <a:srgbClr val="FF0000"/>
                </a:solidFill>
                <a:effectLst/>
                <a:latin typeface="Segoe UI" panose="020B0502040204020203" pitchFamily="34" charset="0"/>
                <a:ea typeface="+mn-ea"/>
                <a:cs typeface="Segoe UI" panose="020B0502040204020203" pitchFamily="34" charset="0"/>
              </a:rPr>
              <a:t>Bullet point 6: </a:t>
            </a:r>
            <a:r>
              <a:rPr lang="en-US" sz="900" u="none" kern="1200" baseline="0" dirty="0">
                <a:solidFill>
                  <a:srgbClr val="FF0000"/>
                </a:solidFill>
                <a:effectLst/>
                <a:latin typeface="Segoe UI" panose="020B0502040204020203" pitchFamily="34" charset="0"/>
                <a:ea typeface="+mn-ea"/>
                <a:cs typeface="Segoe UI" panose="020B0502040204020203" pitchFamily="34" charset="0"/>
              </a:rPr>
              <a:t>Customers expect quick response times and custom ordering and shipping options. Retailers need to find operational efficiencies through group collaboration and informed decision making to accommodate this.</a:t>
            </a:r>
          </a:p>
          <a:p>
            <a:pPr marL="171450" marR="0" lvl="0" indent="-171450" algn="l" defTabSz="914400" rtl="0" eaLnBrk="1" fontAlgn="base" latinLnBrk="0" hangingPunct="1">
              <a:lnSpc>
                <a:spcPct val="100000"/>
              </a:lnSpc>
              <a:spcBef>
                <a:spcPts val="0"/>
              </a:spcBef>
              <a:spcAft>
                <a:spcPts val="0"/>
              </a:spcAft>
              <a:buClrTx/>
              <a:buSzTx/>
              <a:buFont typeface="Arial" charset="0"/>
              <a:buChar char="•"/>
              <a:tabLst/>
              <a:defRPr/>
            </a:pPr>
            <a:r>
              <a:rPr lang="en-US" sz="900" u="sng" kern="1200" baseline="0" dirty="0">
                <a:solidFill>
                  <a:srgbClr val="FF0000"/>
                </a:solidFill>
                <a:effectLst/>
                <a:latin typeface="Segoe UI" panose="020B0502040204020203" pitchFamily="34" charset="0"/>
                <a:ea typeface="+mn-ea"/>
                <a:cs typeface="Segoe UI" panose="020B0502040204020203" pitchFamily="34" charset="0"/>
              </a:rPr>
              <a:t>Bullet point 7:</a:t>
            </a:r>
            <a:r>
              <a:rPr lang="en-US" sz="900" u="none" kern="1200" baseline="0" dirty="0">
                <a:solidFill>
                  <a:srgbClr val="FF0000"/>
                </a:solidFill>
                <a:effectLst/>
                <a:latin typeface="Segoe UI" panose="020B0502040204020203" pitchFamily="34" charset="0"/>
                <a:ea typeface="+mn-ea"/>
                <a:cs typeface="Segoe UI" panose="020B0502040204020203" pitchFamily="34" charset="0"/>
              </a:rPr>
              <a:t> Start ups (disrupters) are as threatening as ever due to access to big data and more affordable cloud services combined with access to even more mobile tools. Companies need an agile and empowered management model in order to make informed decisions around all the data they now have access to and react to customer demands more quickly.</a:t>
            </a:r>
            <a:endParaRPr lang="en-US" sz="900" kern="1200" dirty="0">
              <a:solidFill>
                <a:schemeClr val="tx1"/>
              </a:solidFill>
              <a:effectLst/>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D7103D0E-B38C-4D04-BB26-924F51FAB8E8}" type="slidenum">
              <a:rPr lang="en-US" smtClean="0"/>
              <a:t>4</a:t>
            </a:fld>
            <a:endParaRPr lang="en-US" dirty="0"/>
          </a:p>
        </p:txBody>
      </p:sp>
    </p:spTree>
    <p:extLst>
      <p:ext uri="{BB962C8B-B14F-4D97-AF65-F5344CB8AC3E}">
        <p14:creationId xmlns:p14="http://schemas.microsoft.com/office/powerpoint/2010/main" val="2583068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Arial" pitchFamily="34" charset="0"/>
                <a:ea typeface="ＭＳ Ｐゴシック" charset="-128"/>
                <a:cs typeface="ＭＳ Ｐゴシック" charset="-128"/>
              </a:rPr>
              <a:t>SLIDE TO SHOW HOW SURFACE IS RELEVANT TO RETAIL EXECUTION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Arial" pitchFamily="34" charset="0"/>
              <a:ea typeface="ＭＳ Ｐゴシック" charset="-128"/>
              <a:cs typeface="ＭＳ Ｐゴシック" charset="-128"/>
            </a:endParaRPr>
          </a:p>
          <a:p>
            <a:pPr marL="177750" indent="-177750">
              <a:lnSpc>
                <a:spcPts val="1900"/>
              </a:lnSpc>
              <a:spcAft>
                <a:spcPts val="1200"/>
              </a:spcAft>
              <a:buFont typeface="Arial" charset="0"/>
              <a:buChar char="•"/>
            </a:pPr>
            <a:r>
              <a:rPr lang="en-US" sz="1400" kern="1200" dirty="0">
                <a:solidFill>
                  <a:schemeClr val="tx1"/>
                </a:solidFill>
                <a:latin typeface="+mn-lt"/>
                <a:ea typeface="+mn-ea"/>
                <a:cs typeface="+mn-cs"/>
              </a:rPr>
              <a:t>Inventory management simple. </a:t>
            </a:r>
          </a:p>
          <a:p>
            <a:pPr marL="177750" indent="-177750">
              <a:lnSpc>
                <a:spcPts val="1900"/>
              </a:lnSpc>
              <a:spcAft>
                <a:spcPts val="1200"/>
              </a:spcAft>
              <a:buFont typeface="Arial" charset="0"/>
              <a:buChar char="•"/>
            </a:pPr>
            <a:r>
              <a:rPr lang="en-US" sz="1400" kern="1200" dirty="0">
                <a:solidFill>
                  <a:schemeClr val="tx1"/>
                </a:solidFill>
                <a:latin typeface="+mn-lt"/>
                <a:ea typeface="+mn-ea"/>
                <a:cs typeface="+mn-cs"/>
              </a:rPr>
              <a:t>Runs full Office Suite and supports retail apps like </a:t>
            </a:r>
            <a:r>
              <a:rPr lang="en-US" sz="1400" kern="1200" dirty="0" err="1">
                <a:solidFill>
                  <a:schemeClr val="tx1"/>
                </a:solidFill>
                <a:latin typeface="+mn-lt"/>
                <a:ea typeface="+mn-ea"/>
                <a:cs typeface="+mn-cs"/>
              </a:rPr>
              <a:t>Visicom</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SFA</a:t>
            </a:r>
            <a:r>
              <a:rPr lang="en-US" sz="1400" kern="1200" dirty="0">
                <a:solidFill>
                  <a:schemeClr val="tx1"/>
                </a:solidFill>
                <a:latin typeface="+mn-lt"/>
                <a:ea typeface="+mn-ea"/>
                <a:cs typeface="+mn-cs"/>
              </a:rPr>
              <a:t> and </a:t>
            </a:r>
            <a:r>
              <a:rPr lang="en-US" sz="1400" kern="1200" dirty="0" err="1">
                <a:solidFill>
                  <a:schemeClr val="tx1"/>
                </a:solidFill>
                <a:latin typeface="+mn-lt"/>
                <a:ea typeface="+mn-ea"/>
                <a:cs typeface="+mn-cs"/>
              </a:rPr>
              <a:t>ESRI</a:t>
            </a:r>
            <a:r>
              <a:rPr lang="en-US" sz="1400" kern="1200" dirty="0">
                <a:solidFill>
                  <a:schemeClr val="tx1"/>
                </a:solidFill>
                <a:latin typeface="+mn-lt"/>
                <a:ea typeface="+mn-ea"/>
                <a:cs typeface="+mn-cs"/>
              </a:rPr>
              <a:t> ArcGIS</a:t>
            </a:r>
            <a:r>
              <a:rPr lang="en-US" sz="1400" kern="1200" baseline="0" dirty="0">
                <a:solidFill>
                  <a:schemeClr val="tx1"/>
                </a:solidFill>
                <a:latin typeface="+mn-lt"/>
                <a:ea typeface="+mn-ea"/>
                <a:cs typeface="+mn-cs"/>
              </a:rPr>
              <a:t> </a:t>
            </a:r>
            <a:r>
              <a:rPr lang="en-US" sz="1400" kern="1200" baseline="0" dirty="0">
                <a:solidFill>
                  <a:schemeClr val="tx1"/>
                </a:solidFill>
                <a:latin typeface="+mn-lt"/>
                <a:ea typeface="+mn-ea"/>
                <a:cs typeface="+mn-cs"/>
                <a:sym typeface="Wingdings"/>
              </a:rPr>
              <a:t> </a:t>
            </a:r>
            <a:r>
              <a:rPr lang="en-US" sz="1400" kern="1200" dirty="0">
                <a:solidFill>
                  <a:schemeClr val="tx1"/>
                </a:solidFill>
                <a:latin typeface="+mn-lt"/>
                <a:ea typeface="+mn-ea"/>
                <a:cs typeface="+mn-cs"/>
              </a:rPr>
              <a:t>staff can work productively from anywhere.</a:t>
            </a:r>
          </a:p>
          <a:p>
            <a:pPr marL="177750" indent="-177750">
              <a:lnSpc>
                <a:spcPts val="1900"/>
              </a:lnSpc>
              <a:spcAft>
                <a:spcPts val="1200"/>
              </a:spcAft>
              <a:buFont typeface="Arial" charset="0"/>
              <a:buChar char="•"/>
            </a:pPr>
            <a:r>
              <a:rPr lang="en-US" sz="1400" kern="1200" dirty="0">
                <a:solidFill>
                  <a:schemeClr val="tx1"/>
                </a:solidFill>
                <a:latin typeface="+mn-lt"/>
                <a:ea typeface="+mn-ea"/>
                <a:cs typeface="+mn-cs"/>
              </a:rPr>
              <a:t>Cameras in the Surface and Lumia devices = perfect for capturing in-store images and sharing product images.</a:t>
            </a:r>
          </a:p>
          <a:p>
            <a:pPr marL="177750" indent="-177750">
              <a:lnSpc>
                <a:spcPts val="1900"/>
              </a:lnSpc>
              <a:spcAft>
                <a:spcPts val="1200"/>
              </a:spcAft>
              <a:buFont typeface="Arial" charset="0"/>
              <a:buChar char="•"/>
            </a:pPr>
            <a:r>
              <a:rPr lang="en-US" sz="1400" kern="1200" dirty="0">
                <a:solidFill>
                  <a:schemeClr val="tx1"/>
                </a:solidFill>
                <a:latin typeface="+mn-lt"/>
                <a:ea typeface="+mn-ea"/>
                <a:cs typeface="+mn-cs"/>
              </a:rPr>
              <a:t>Supports</a:t>
            </a:r>
            <a:r>
              <a:rPr lang="en-US" sz="1400" kern="1200" baseline="0" dirty="0">
                <a:solidFill>
                  <a:schemeClr val="tx1"/>
                </a:solidFill>
                <a:latin typeface="+mn-lt"/>
                <a:ea typeface="+mn-ea"/>
                <a:cs typeface="+mn-cs"/>
              </a:rPr>
              <a:t> </a:t>
            </a:r>
            <a:r>
              <a:rPr lang="en-US" sz="1400" kern="1200" dirty="0">
                <a:solidFill>
                  <a:schemeClr val="tx1"/>
                </a:solidFill>
                <a:latin typeface="+mn-lt"/>
                <a:ea typeface="+mn-ea"/>
                <a:cs typeface="+mn-cs"/>
              </a:rPr>
              <a:t>full Skype for Business and OneDrive for Business </a:t>
            </a:r>
            <a:r>
              <a:rPr lang="en-US" sz="1400" kern="1200" dirty="0">
                <a:solidFill>
                  <a:schemeClr val="tx1"/>
                </a:solidFill>
                <a:latin typeface="+mn-lt"/>
                <a:ea typeface="+mn-ea"/>
                <a:cs typeface="+mn-cs"/>
                <a:sym typeface="Wingdings"/>
              </a:rPr>
              <a:t> </a:t>
            </a:r>
            <a:r>
              <a:rPr lang="en-US" sz="1400" kern="1200" dirty="0">
                <a:solidFill>
                  <a:schemeClr val="tx1"/>
                </a:solidFill>
                <a:latin typeface="+mn-lt"/>
                <a:ea typeface="+mn-ea"/>
                <a:cs typeface="+mn-cs"/>
              </a:rPr>
              <a:t>enables real-time collaboration between sales reps, warehouse staff and head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Arial" pitchFamily="34"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FB2A3DD3-6777-4459-897E-3211381F3236}" type="slidenum">
              <a:rPr lang="en-US" smtClean="0"/>
              <a:t>31</a:t>
            </a:fld>
            <a:endParaRPr lang="en-US"/>
          </a:p>
        </p:txBody>
      </p:sp>
    </p:spTree>
    <p:extLst>
      <p:ext uri="{BB962C8B-B14F-4D97-AF65-F5344CB8AC3E}">
        <p14:creationId xmlns:p14="http://schemas.microsoft.com/office/powerpoint/2010/main" val="2057390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9505">
              <a:lnSpc>
                <a:spcPct val="120000"/>
              </a:lnSpc>
              <a:spcBef>
                <a:spcPts val="571"/>
              </a:spcBef>
            </a:pPr>
            <a:r>
              <a:rPr lang="en-US" sz="1200" b="1" baseline="0" dirty="0">
                <a:solidFill>
                  <a:srgbClr val="505050"/>
                </a:solidFill>
                <a:latin typeface="Segoe Pro" charset="0"/>
                <a:ea typeface="Segoe Pro" charset="0"/>
                <a:cs typeface="Segoe Pro" charset="0"/>
              </a:rPr>
              <a:t>SURFACE HUB FEATURES FOR STORE OPS</a:t>
            </a:r>
          </a:p>
          <a:p>
            <a:pPr marL="0" indent="0" defTabSz="449505">
              <a:lnSpc>
                <a:spcPct val="120000"/>
              </a:lnSpc>
              <a:spcBef>
                <a:spcPts val="571"/>
              </a:spcBef>
              <a:buFont typeface="Arial" charset="0"/>
              <a:buNone/>
            </a:pPr>
            <a:endParaRPr lang="en-US" sz="1200" dirty="0">
              <a:solidFill>
                <a:srgbClr val="505050"/>
              </a:solidFill>
              <a:latin typeface="Segoe Pro" charset="0"/>
              <a:ea typeface="Segoe Pro" charset="0"/>
              <a:cs typeface="Segoe Pro" charset="0"/>
            </a:endParaRPr>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kumimoji="0" lang="en-US" sz="1372" b="0" i="0" u="none" strike="noStrike" kern="0" cap="none" spc="0" normalizeH="0" baseline="0" noProof="0" dirty="0">
                <a:ln>
                  <a:noFill/>
                </a:ln>
                <a:solidFill>
                  <a:srgbClr val="0078D7"/>
                </a:solidFill>
                <a:effectLst/>
                <a:uLnTx/>
                <a:uFillTx/>
                <a:latin typeface="Segoe UI"/>
                <a:ea typeface="+mn-ea"/>
                <a:cs typeface="Segoe UI" panose="020B0502040204020203" pitchFamily="34" charset="0"/>
              </a:rPr>
              <a:t>One-touch meeting start. </a:t>
            </a:r>
            <a:r>
              <a:rPr lang="en-US" sz="1400" dirty="0"/>
              <a:t>On</a:t>
            </a:r>
            <a:r>
              <a:rPr lang="en-US" sz="1400" baseline="0" dirty="0"/>
              <a:t> average, it take thirteen minutes to start a meeting.  With our communal design, with one-touch your meeting will start.  Audio, video, and Whiteboard are automatically launched at the start of your meeting.  No more “can you see me, can you hear me?”, participants can get to work right away. </a:t>
            </a:r>
            <a:br>
              <a:rPr lang="en-US" sz="1400" baseline="0" dirty="0"/>
            </a:br>
            <a:r>
              <a:rPr lang="en-US" sz="1400" dirty="0"/>
              <a:t>Scheduled</a:t>
            </a:r>
            <a:r>
              <a:rPr lang="en-US" sz="1400" baseline="0" dirty="0"/>
              <a:t> meetings are supported via Exchange, which is a turn-key solution, there is no change or special process required to use Surface Hub.  However not all meetings are planned. By simply touching the Whiteboard icon or picking up the pen, teams can begin collaborating, one can add in remote participants by simply calling people via Skype for Business.</a:t>
            </a:r>
            <a:endParaRPr lang="en-US" sz="1400" dirty="0"/>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lang="en-US" sz="1400" dirty="0"/>
              <a:t>Runs Windows 10 for enterprise-grade security. Any Windows</a:t>
            </a:r>
            <a:r>
              <a:rPr lang="en-US" sz="1400" baseline="0" dirty="0"/>
              <a:t> 10 app can be used on Surface Hub.  Universal apps run natively without any authentication required.   Desktops apps can be accessed from your personal devices via wired or wireless ingest.  HTML 5 apps can be run via the Microsoft Edge platform. </a:t>
            </a:r>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lang="en-US" sz="1400" dirty="0"/>
              <a:t>Inking. The hardware</a:t>
            </a:r>
            <a:r>
              <a:rPr lang="en-US" sz="1400" baseline="0" dirty="0"/>
              <a:t> within Surface Hub supports an unmatched large screen inking experience.  The inking experience is fluid and natural, the ink feels as if it were coming out of the pen itself.  The experience is possible due to the projected capacitive technology with Surface Hub, which is the same technology we experience in our mobile devices.  The hardware within the pen is the customized to ensure ease of use and premium integration within the ink experience</a:t>
            </a:r>
            <a:endParaRPr lang="en-US" sz="1400" dirty="0"/>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lang="en-US" sz="1400" dirty="0"/>
              <a:t>Engaging</a:t>
            </a:r>
            <a:r>
              <a:rPr lang="en-US" sz="1400" baseline="0" dirty="0"/>
              <a:t> everyone. </a:t>
            </a:r>
            <a:r>
              <a:rPr lang="en-US" sz="1400" dirty="0"/>
              <a:t>The</a:t>
            </a:r>
            <a:r>
              <a:rPr lang="en-US" sz="1400" baseline="0" dirty="0"/>
              <a:t> hardware design of Surface Hub ensures that remote participants are engaged just as if they were in the room.  Wide angles cameras are installed to ensure the remote participants can see everyone in the room.  The dual HD cameras are place at eye-level, for a more personal experience.  A four element microphone array is optimized for voice and eliminates background noise.</a:t>
            </a:r>
            <a:endParaRPr lang="en-US" sz="1400" dirty="0"/>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lang="en-US" sz="1400" dirty="0"/>
              <a:t>Share content. Content is no longer just presented, it is also created.</a:t>
            </a:r>
            <a:r>
              <a:rPr lang="en-US" sz="1400" baseline="0" dirty="0"/>
              <a:t>  Your content is designed to be taken with you to any device.  Within the OneNote Whiteboard, with one tap you can send your whiteboard to any device and continue to work on ideas after your session is over.</a:t>
            </a:r>
            <a:endParaRPr lang="en-US" sz="1400" dirty="0"/>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lang="en-US" sz="1400" dirty="0"/>
              <a:t>Projec</a:t>
            </a:r>
            <a:r>
              <a:rPr lang="en-US" sz="1400" baseline="0" dirty="0"/>
              <a:t>t content. </a:t>
            </a:r>
            <a:r>
              <a:rPr lang="en-US" sz="1400" dirty="0"/>
              <a:t>No</a:t>
            </a:r>
            <a:r>
              <a:rPr lang="en-US" sz="1400" baseline="0" dirty="0"/>
              <a:t> meeting is without adding content to enrich the conversation.  Personal computers can be projected into the hub wirelessly via </a:t>
            </a:r>
            <a:r>
              <a:rPr lang="en-US" sz="1400" baseline="0" dirty="0" err="1"/>
              <a:t>miracast</a:t>
            </a:r>
            <a:r>
              <a:rPr lang="en-US" sz="1400" baseline="0" dirty="0"/>
              <a:t> or wired via a display out port.  Surface Hub supports cross platform devices such as Win7, Win8.1, Win10, iOS, </a:t>
            </a:r>
            <a:r>
              <a:rPr lang="en-US" sz="1400" baseline="0" dirty="0" err="1"/>
              <a:t>OSx</a:t>
            </a:r>
            <a:r>
              <a:rPr lang="en-US" sz="1400" baseline="0" dirty="0"/>
              <a:t>, and Android.  Windows devices had the additional features of </a:t>
            </a:r>
            <a:r>
              <a:rPr lang="en-US" sz="1400" baseline="0" dirty="0" err="1"/>
              <a:t>inkback</a:t>
            </a:r>
            <a:r>
              <a:rPr lang="en-US" sz="1400" baseline="0" dirty="0"/>
              <a:t> and touch back, where one can operate their computer directly from the Surface Hub.</a:t>
            </a:r>
            <a:endParaRPr kumimoji="0" lang="en-US" sz="1372" b="0" i="0" u="none" strike="noStrike" kern="0" cap="none" spc="0" normalizeH="0" baseline="0" noProof="0" dirty="0">
              <a:ln>
                <a:noFill/>
              </a:ln>
              <a:solidFill>
                <a:srgbClr val="0078D7"/>
              </a:solidFill>
              <a:effectLst/>
              <a:uLnTx/>
              <a:uFillTx/>
              <a:latin typeface="Segoe UI"/>
              <a:ea typeface="+mn-ea"/>
              <a:cs typeface="Segoe UI" panose="020B0502040204020203" pitchFamily="34" charset="0"/>
            </a:endParaRPr>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endParaRPr kumimoji="0" lang="en-US" sz="1372" b="1" i="0" u="none" strike="noStrike" kern="0" cap="none" spc="0" normalizeH="0" baseline="0" noProof="0" dirty="0">
              <a:ln>
                <a:noFill/>
              </a:ln>
              <a:solidFill>
                <a:srgbClr val="0078D7"/>
              </a:solidFill>
              <a:effectLst/>
              <a:uLnTx/>
              <a:uFillTx/>
              <a:latin typeface="Segoe UI"/>
              <a:ea typeface="+mn-ea"/>
              <a:cs typeface="Segoe UI" panose="020B0502040204020203" pitchFamily="34" charset="0"/>
            </a:endParaRPr>
          </a:p>
          <a:p>
            <a:pPr marL="0" marR="0" lvl="1" indent="0" algn="l" defTabSz="896386" rtl="0" eaLnBrk="1" fontAlgn="auto" latinLnBrk="0" hangingPunct="1">
              <a:lnSpc>
                <a:spcPct val="90000"/>
              </a:lnSpc>
              <a:spcBef>
                <a:spcPts val="0"/>
              </a:spcBef>
              <a:spcAft>
                <a:spcPts val="1176"/>
              </a:spcAft>
              <a:buClrTx/>
              <a:buSzTx/>
              <a:buFont typeface="Wingdings" panose="05000000000000000000" pitchFamily="2" charset="2"/>
              <a:buNone/>
              <a:tabLst/>
              <a:defRPr/>
            </a:pPr>
            <a:r>
              <a:rPr kumimoji="0" lang="en-US" sz="1372" b="1" i="0" u="none" strike="noStrike" kern="0" cap="none" spc="0" normalizeH="0" baseline="0" noProof="0" dirty="0">
                <a:ln>
                  <a:noFill/>
                </a:ln>
                <a:solidFill>
                  <a:srgbClr val="0078D7"/>
                </a:solidFill>
                <a:effectLst/>
                <a:uLnTx/>
                <a:uFillTx/>
                <a:latin typeface="Segoe UI"/>
                <a:ea typeface="+mn-ea"/>
                <a:cs typeface="Segoe UI" panose="020B0502040204020203" pitchFamily="34" charset="0"/>
              </a:rPr>
              <a:t>Common applications</a:t>
            </a:r>
          </a:p>
          <a:p>
            <a:pPr marL="172742" marR="0" lvl="0" indent="-172742" algn="l" defTabSz="914314"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kumimoji="0" lang="en-US" altLang="en-US" sz="1372" b="0" i="0" u="none" strike="noStrike" kern="1200" cap="none" spc="0" normalizeH="0" baseline="0" noProof="0" dirty="0">
                <a:ln>
                  <a:noFill/>
                </a:ln>
                <a:solidFill>
                  <a:srgbClr val="0078D7"/>
                </a:solidFill>
                <a:effectLst/>
                <a:uLnTx/>
                <a:uFillTx/>
                <a:latin typeface="Segoe UI"/>
                <a:ea typeface="+mn-ea"/>
                <a:cs typeface="Segoe UI" panose="020B0502040204020203" pitchFamily="34" charset="0"/>
              </a:rPr>
              <a:t>O365</a:t>
            </a:r>
          </a:p>
          <a:p>
            <a:pPr marL="172742" marR="0" lvl="0" indent="-172742" algn="l" defTabSz="914314"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kumimoji="0" lang="en-US" sz="1372" b="0" i="0" u="none" strike="noStrike" kern="1200" cap="none" spc="0" normalizeH="0" baseline="0" noProof="0" dirty="0">
                <a:ln>
                  <a:noFill/>
                </a:ln>
                <a:solidFill>
                  <a:srgbClr val="0078D7"/>
                </a:solidFill>
                <a:effectLst/>
                <a:uLnTx/>
                <a:uFillTx/>
                <a:latin typeface="Segoe UI"/>
                <a:ea typeface="+mn-ea"/>
                <a:cs typeface="Segoe UI" panose="020B0502040204020203" pitchFamily="34" charset="0"/>
              </a:rPr>
              <a:t>Power BI</a:t>
            </a:r>
            <a:endParaRPr lang="en-US" sz="1372" b="1" kern="0" dirty="0">
              <a:solidFill>
                <a:srgbClr val="0078D7"/>
              </a:solidFill>
              <a:latin typeface="Segoe UI"/>
              <a:cs typeface="Segoe UI" panose="020B0502040204020203" pitchFamily="34" charset="0"/>
            </a:endParaRPr>
          </a:p>
          <a:p>
            <a:pPr marL="0" indent="0" defTabSz="449505">
              <a:lnSpc>
                <a:spcPct val="120000"/>
              </a:lnSpc>
              <a:spcBef>
                <a:spcPts val="571"/>
              </a:spcBef>
              <a:buFont typeface="Arial" charset="0"/>
              <a:buNone/>
            </a:pPr>
            <a:endParaRPr lang="en-US" sz="1200" dirty="0">
              <a:solidFill>
                <a:srgbClr val="505050"/>
              </a:solidFill>
              <a:latin typeface="Segoe Pro" charset="0"/>
              <a:ea typeface="Segoe Pro" charset="0"/>
              <a:cs typeface="Segoe Pro" charset="0"/>
            </a:endParaRPr>
          </a:p>
          <a:p>
            <a:pPr marL="0" marR="0">
              <a:lnSpc>
                <a:spcPct val="107000"/>
              </a:lnSpc>
              <a:spcBef>
                <a:spcPts val="0"/>
              </a:spcBef>
              <a:spcAft>
                <a:spcPts val="0"/>
              </a:spcAft>
            </a:pPr>
            <a:r>
              <a:rPr lang="en-US" sz="800" b="1" i="0" baseline="0" dirty="0">
                <a:solidFill>
                  <a:srgbClr val="505150"/>
                </a:solidFill>
                <a:effectLst/>
                <a:latin typeface="Segoe Pro"/>
                <a:cs typeface="Segoe Pro"/>
              </a:rPr>
              <a:t>Accessories:</a:t>
            </a:r>
          </a:p>
          <a:p>
            <a:pPr marL="171450" marR="0" indent="-171450">
              <a:lnSpc>
                <a:spcPct val="107000"/>
              </a:lnSpc>
              <a:spcBef>
                <a:spcPts val="0"/>
              </a:spcBef>
              <a:spcAft>
                <a:spcPts val="0"/>
              </a:spcAft>
              <a:buFont typeface="Arial" panose="020B0604020202020204" pitchFamily="34" charset="0"/>
              <a:buChar char="•"/>
            </a:pPr>
            <a:r>
              <a:rPr lang="en-US" sz="800" b="0" i="0" baseline="0" dirty="0">
                <a:solidFill>
                  <a:srgbClr val="505150"/>
                </a:solidFill>
                <a:effectLst/>
                <a:latin typeface="Segoe Pro"/>
                <a:cs typeface="Segoe Pro"/>
              </a:rPr>
              <a:t>Mounting Brackets</a:t>
            </a:r>
          </a:p>
          <a:p>
            <a:pPr marL="171450" marR="0" indent="-171450" algn="l" defTabSz="914374"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800" b="0" i="0" baseline="0" dirty="0">
                <a:solidFill>
                  <a:srgbClr val="505150"/>
                </a:solidFill>
                <a:effectLst/>
                <a:latin typeface="Segoe Pro"/>
                <a:cs typeface="Segoe Pro"/>
              </a:rPr>
              <a:t>Rolling brackets</a:t>
            </a:r>
            <a:endParaRPr lang="en-US" sz="1200" b="0" dirty="0">
              <a:solidFill>
                <a:srgbClr val="505050"/>
              </a:solidFill>
              <a:latin typeface="Segoe Pro SemiLight" charset="0"/>
              <a:ea typeface="Segoe Pro SemiLight" charset="0"/>
              <a:cs typeface="Segoe Pro SemiLight" charset="0"/>
            </a:endParaRPr>
          </a:p>
          <a:p>
            <a:pPr defTabSz="449505"/>
            <a:endParaRPr lang="en-US" sz="1200" dirty="0">
              <a:solidFill>
                <a:srgbClr val="505050"/>
              </a:solidFill>
              <a:latin typeface="Segoe Pro SemiLight" charset="0"/>
              <a:ea typeface="Segoe Pro SemiLight" charset="0"/>
              <a:cs typeface="Segoe Pro SemiLight" charset="0"/>
            </a:endParaRPr>
          </a:p>
          <a:p>
            <a:pPr marL="151287" indent="-151287" defTabSz="449505">
              <a:lnSpc>
                <a:spcPct val="120000"/>
              </a:lnSpc>
              <a:spcBef>
                <a:spcPts val="571"/>
              </a:spcBef>
              <a:buFont typeface="Arial" charset="0"/>
              <a:buChar char="•"/>
            </a:pPr>
            <a:endParaRPr lang="en-US" sz="1200" dirty="0">
              <a:solidFill>
                <a:srgbClr val="505050"/>
              </a:solidFill>
              <a:latin typeface="Segoe Pro" charset="0"/>
              <a:ea typeface="Segoe Pro" charset="0"/>
              <a:cs typeface="Segoe Pro" charset="0"/>
            </a:endParaRPr>
          </a:p>
        </p:txBody>
      </p:sp>
      <p:sp>
        <p:nvSpPr>
          <p:cNvPr id="4" name="Slide Number Placeholder 3"/>
          <p:cNvSpPr>
            <a:spLocks noGrp="1"/>
          </p:cNvSpPr>
          <p:nvPr>
            <p:ph type="sldNum" sz="quarter" idx="10"/>
          </p:nvPr>
        </p:nvSpPr>
        <p:spPr/>
        <p:txBody>
          <a:bodyPr/>
          <a:lstStyle/>
          <a:p>
            <a:fld id="{FB2A3DD3-6777-4459-897E-3211381F3236}" type="slidenum">
              <a:rPr lang="en-US" smtClean="0"/>
              <a:t>32</a:t>
            </a:fld>
            <a:endParaRPr lang="en-US"/>
          </a:p>
        </p:txBody>
      </p:sp>
    </p:spTree>
    <p:extLst>
      <p:ext uri="{BB962C8B-B14F-4D97-AF65-F5344CB8AC3E}">
        <p14:creationId xmlns:p14="http://schemas.microsoft.com/office/powerpoint/2010/main" val="1030645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results – in terms of efficiency, productivity and cost-savings - speak for themselves.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628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just take our word</a:t>
            </a:r>
            <a:r>
              <a:rPr lang="en-GB" baseline="0" dirty="0"/>
              <a:t> for it. </a:t>
            </a:r>
          </a:p>
          <a:p>
            <a:r>
              <a:rPr lang="en-GB" baseline="0" dirty="0"/>
              <a:t>A Forrester Total Economic Impact study has studied the financial benefits on organizations.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216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just take our word</a:t>
            </a:r>
            <a:r>
              <a:rPr lang="en-GB" baseline="0" dirty="0"/>
              <a:t> for it. </a:t>
            </a:r>
          </a:p>
          <a:p>
            <a:r>
              <a:rPr lang="en-GB" baseline="0" dirty="0"/>
              <a:t>A Forrester Total Economic Impact study has studied the financial benefits on organizations.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989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792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38</a:t>
            </a:fld>
            <a:endParaRPr lang="en-US"/>
          </a:p>
        </p:txBody>
      </p:sp>
    </p:spTree>
    <p:extLst>
      <p:ext uri="{BB962C8B-B14F-4D97-AF65-F5344CB8AC3E}">
        <p14:creationId xmlns:p14="http://schemas.microsoft.com/office/powerpoint/2010/main" val="3518282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fld id="{6684813E-52D6-4FD9-9F43-90A9498B89FB}" type="slidenum">
              <a:rPr lang="en-GB" smtClean="0"/>
              <a:t>5</a:t>
            </a:fld>
            <a:endParaRPr lang="en-GB"/>
          </a:p>
        </p:txBody>
      </p:sp>
    </p:spTree>
    <p:extLst>
      <p:ext uri="{BB962C8B-B14F-4D97-AF65-F5344CB8AC3E}">
        <p14:creationId xmlns:p14="http://schemas.microsoft.com/office/powerpoint/2010/main" val="984355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84813E-52D6-4FD9-9F43-90A9498B89FB}" type="slidenum">
              <a:rPr lang="en-GB" smtClean="0"/>
              <a:t>6</a:t>
            </a:fld>
            <a:endParaRPr lang="en-GB"/>
          </a:p>
        </p:txBody>
      </p:sp>
    </p:spTree>
    <p:extLst>
      <p:ext uri="{BB962C8B-B14F-4D97-AF65-F5344CB8AC3E}">
        <p14:creationId xmlns:p14="http://schemas.microsoft.com/office/powerpoint/2010/main" val="629537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lnSpc>
                <a:spcPct val="100000"/>
              </a:lnSpc>
              <a:spcAft>
                <a:spcPts val="0"/>
              </a:spcAft>
              <a:defRPr/>
            </a:pPr>
            <a:r>
              <a:rPr lang="en-US" sz="1200" b="1" kern="1200" dirty="0">
                <a:solidFill>
                  <a:schemeClr val="tx1"/>
                </a:solidFill>
                <a:latin typeface="Segoe UI Light" pitchFamily="34" charset="0"/>
                <a:ea typeface="+mn-ea"/>
                <a:cs typeface="+mn-cs"/>
              </a:rPr>
              <a:t>Suggested slide time: </a:t>
            </a:r>
            <a:r>
              <a:rPr lang="en-US" sz="1200" b="0" kern="1200" dirty="0">
                <a:solidFill>
                  <a:schemeClr val="tx1"/>
                </a:solidFill>
                <a:latin typeface="Segoe UI Light" pitchFamily="34" charset="0"/>
                <a:ea typeface="+mn-ea"/>
                <a:cs typeface="+mn-cs"/>
              </a:rPr>
              <a:t>5</a:t>
            </a:r>
            <a:r>
              <a:rPr lang="en-US" sz="1200" b="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minutes</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b="1" kern="1200" dirty="0">
                <a:solidFill>
                  <a:schemeClr val="tx1"/>
                </a:solidFill>
                <a:latin typeface="Segoe UI Light" pitchFamily="34" charset="0"/>
                <a:ea typeface="+mn-ea"/>
                <a:cs typeface="+mn-cs"/>
              </a:rPr>
              <a:t>Key points to cover</a:t>
            </a:r>
          </a:p>
          <a:p>
            <a:pPr marL="173336" indent="-173336" defTabSz="924458">
              <a:lnSpc>
                <a:spcPct val="100000"/>
              </a:lnSpc>
              <a:spcAft>
                <a:spcPts val="0"/>
              </a:spcAft>
              <a:buFont typeface="Arial" panose="020B0604020202020204" pitchFamily="34" charset="0"/>
              <a:buChar char="•"/>
              <a:defRPr/>
            </a:pPr>
            <a:r>
              <a:rPr lang="en-US" sz="1200" kern="1200" dirty="0">
                <a:solidFill>
                  <a:schemeClr val="tx1"/>
                </a:solidFill>
                <a:latin typeface="Segoe UI Light" pitchFamily="34" charset="0"/>
                <a:ea typeface="+mn-ea"/>
                <a:cs typeface="+mn-cs"/>
              </a:rPr>
              <a:t>Transition to scenario stories to talk about Windows 10 features in the day of a retail organization. </a:t>
            </a:r>
          </a:p>
          <a:p>
            <a:pPr marL="173336" indent="-173336" defTabSz="924458">
              <a:lnSpc>
                <a:spcPct val="100000"/>
              </a:lnSpc>
              <a:spcAft>
                <a:spcPts val="0"/>
              </a:spcAft>
              <a:buFont typeface="Arial" panose="020B0604020202020204" pitchFamily="34" charset="0"/>
              <a:buChar char="•"/>
              <a:defRPr/>
            </a:pPr>
            <a:r>
              <a:rPr lang="en-US" sz="1200" kern="1200" dirty="0">
                <a:solidFill>
                  <a:schemeClr val="tx1"/>
                </a:solidFill>
                <a:latin typeface="Segoe UI Light" pitchFamily="34" charset="0"/>
                <a:ea typeface="+mn-ea"/>
                <a:cs typeface="+mn-cs"/>
              </a:rPr>
              <a:t>Here, focus on Windows </a:t>
            </a:r>
            <a:r>
              <a:rPr lang="en-US" sz="1200" kern="1200" baseline="0" dirty="0">
                <a:solidFill>
                  <a:schemeClr val="tx1"/>
                </a:solidFill>
                <a:latin typeface="Segoe UI Light" pitchFamily="34" charset="0"/>
                <a:ea typeface="+mn-ea"/>
                <a:cs typeface="+mn-cs"/>
              </a:rPr>
              <a:t>Hello</a:t>
            </a:r>
            <a:r>
              <a:rPr lang="en-US" sz="1200" kern="1200" dirty="0">
                <a:solidFill>
                  <a:schemeClr val="tx1"/>
                </a:solidFill>
                <a:latin typeface="Segoe UI Light" pitchFamily="34" charset="0"/>
                <a:ea typeface="+mn-ea"/>
                <a:cs typeface="+mn-cs"/>
              </a:rPr>
              <a:t>.</a:t>
            </a:r>
          </a:p>
          <a:p>
            <a:endParaRPr lang="en-US" sz="1200" b="1" i="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Speaker notes</a:t>
            </a:r>
          </a:p>
          <a:p>
            <a:endParaRPr lang="en-US" sz="1200" b="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Use case</a:t>
            </a:r>
          </a:p>
          <a:p>
            <a:pPr defTabSz="924458">
              <a:lnSpc>
                <a:spcPct val="100000"/>
              </a:lnSpc>
              <a:spcAft>
                <a:spcPts val="0"/>
              </a:spcAft>
              <a:defRPr/>
            </a:pPr>
            <a:r>
              <a:rPr lang="en-US" sz="1200" kern="1200" dirty="0">
                <a:solidFill>
                  <a:schemeClr val="tx1"/>
                </a:solidFill>
                <a:latin typeface="Segoe UI Light" pitchFamily="34" charset="0"/>
                <a:ea typeface="+mn-ea"/>
                <a:cs typeface="+mn-cs"/>
              </a:rPr>
              <a:t>I’d like to step back now to the roles within your organization—to try to put their challenges in context.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Let’s look at a typical day in the life of a retail organization, possibly similar to yours. As you know, there are numerous roles that come together to keep the organization running. Much of your team work on the sales floor each day, while others are at the headquarters.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We’ll start by examining your front-facing role, the sales associate. These people are out on the floor engaging</a:t>
            </a:r>
            <a:r>
              <a:rPr lang="en-US" sz="1200" kern="1200" baseline="0" dirty="0">
                <a:solidFill>
                  <a:schemeClr val="tx1"/>
                </a:solidFill>
                <a:latin typeface="Segoe UI Light" pitchFamily="34" charset="0"/>
                <a:ea typeface="+mn-ea"/>
                <a:cs typeface="+mn-cs"/>
              </a:rPr>
              <a:t> with customers and making the sale, either at traditional sales terminals or more mobile devices. </a:t>
            </a: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A retail associate carries</a:t>
            </a:r>
            <a:r>
              <a:rPr lang="en-US" sz="1200" kern="1200" baseline="0" dirty="0">
                <a:solidFill>
                  <a:schemeClr val="tx1"/>
                </a:solidFill>
                <a:latin typeface="Segoe UI Light" pitchFamily="34" charset="0"/>
                <a:ea typeface="+mn-ea"/>
                <a:cs typeface="+mn-cs"/>
              </a:rPr>
              <a:t> a POS device around the floor. </a:t>
            </a:r>
            <a:r>
              <a:rPr lang="en-US" sz="900" kern="1200" dirty="0">
                <a:solidFill>
                  <a:schemeClr val="tx1"/>
                </a:solidFill>
                <a:effectLst/>
                <a:latin typeface="Segoe UI Light" pitchFamily="34" charset="0"/>
                <a:ea typeface="+mn-ea"/>
                <a:cs typeface="+mn-cs"/>
              </a:rPr>
              <a:t>In this modern POS and service scenario, the device seamlessly connects to credit card readers and barcode scanners and she can also use the device to help shoppers find additional products/sizes online—and order it for them. </a:t>
            </a:r>
          </a:p>
          <a:p>
            <a:pPr defTabSz="924458">
              <a:lnSpc>
                <a:spcPct val="100000"/>
              </a:lnSpc>
              <a:spcAft>
                <a:spcPts val="0"/>
              </a:spcAft>
              <a:defRPr/>
            </a:pPr>
            <a:endParaRPr lang="en-US" sz="900" kern="1200" dirty="0">
              <a:solidFill>
                <a:schemeClr val="tx1"/>
              </a:solidFill>
              <a:effectLst/>
              <a:latin typeface="Segoe UI Light" pitchFamily="34" charset="0"/>
              <a:ea typeface="+mn-ea"/>
              <a:cs typeface="+mn-cs"/>
            </a:endParaRPr>
          </a:p>
          <a:p>
            <a:pPr defTabSz="924458">
              <a:lnSpc>
                <a:spcPct val="100000"/>
              </a:lnSpc>
              <a:spcAft>
                <a:spcPts val="0"/>
              </a:spcAft>
              <a:defRPr/>
            </a:pPr>
            <a:r>
              <a:rPr lang="en-US" sz="900" kern="1200" dirty="0">
                <a:solidFill>
                  <a:schemeClr val="tx1"/>
                </a:solidFill>
                <a:effectLst/>
                <a:latin typeface="Segoe UI Light" pitchFamily="34" charset="0"/>
                <a:ea typeface="+mn-ea"/>
                <a:cs typeface="+mn-cs"/>
              </a:rPr>
              <a:t>The device makes the associate and customer experience efficient, but it accesses sensitive data such as customer credit cards and addresses. It needs to be secure to ensure only the right people have access to the data it contains.</a:t>
            </a:r>
            <a:r>
              <a:rPr lang="en-US" sz="1200" kern="1200" baseline="0" dirty="0">
                <a:solidFill>
                  <a:schemeClr val="tx1"/>
                </a:solidFill>
                <a:effectLst/>
                <a:latin typeface="Segoe UI Light" pitchFamily="34" charset="0"/>
                <a:ea typeface="+mn-ea"/>
                <a:cs typeface="+mn-cs"/>
              </a:rPr>
              <a:t>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That’s where Windows 10 features come in. As the associate boots up her Windows 10 device, she must </a:t>
            </a:r>
            <a:r>
              <a:rPr lang="en-US" sz="1200" b="1" i="1" kern="1200" dirty="0">
                <a:solidFill>
                  <a:schemeClr val="tx1"/>
                </a:solidFill>
                <a:latin typeface="Segoe UI Light" pitchFamily="34" charset="0"/>
                <a:ea typeface="+mn-ea"/>
                <a:cs typeface="+mn-cs"/>
              </a:rPr>
              <a:t>login using multi-factor authentication such as Next Gen Credentials (NGC). </a:t>
            </a:r>
            <a:r>
              <a:rPr lang="en-US" sz="1200" kern="1200" dirty="0">
                <a:solidFill>
                  <a:schemeClr val="tx1"/>
                </a:solidFill>
                <a:latin typeface="Segoe UI Light" pitchFamily="34" charset="0"/>
                <a:ea typeface="+mn-ea"/>
                <a:cs typeface="+mn-cs"/>
              </a:rPr>
              <a:t>NGC goes beyond passwords to use things like biometrics or PIN validate by one-time password (OTP), code, or phone factor. This measure </a:t>
            </a:r>
            <a:r>
              <a:rPr lang="en-US" sz="900" kern="1200" dirty="0">
                <a:solidFill>
                  <a:schemeClr val="tx1"/>
                </a:solidFill>
                <a:effectLst/>
                <a:latin typeface="Segoe UI Light" pitchFamily="34" charset="0"/>
                <a:ea typeface="+mn-ea"/>
                <a:cs typeface="+mn-cs"/>
              </a:rPr>
              <a:t>provides an extra layer of security against hackers and</a:t>
            </a:r>
            <a:r>
              <a:rPr lang="en-US" sz="900" kern="1200" baseline="0" dirty="0">
                <a:solidFill>
                  <a:schemeClr val="tx1"/>
                </a:solidFill>
                <a:effectLst/>
                <a:latin typeface="Segoe UI Light" pitchFamily="34" charset="0"/>
                <a:ea typeface="+mn-ea"/>
                <a:cs typeface="+mn-cs"/>
              </a:rPr>
              <a:t> helps prevent the wrong person from logging and accessing the data on her device.</a:t>
            </a:r>
          </a:p>
          <a:p>
            <a:pPr defTabSz="924458">
              <a:lnSpc>
                <a:spcPct val="100000"/>
              </a:lnSpc>
              <a:spcAft>
                <a:spcPts val="0"/>
              </a:spcAft>
              <a:defRPr/>
            </a:pPr>
            <a:endParaRPr lang="en-US" sz="900" kern="1200" baseline="0" dirty="0">
              <a:solidFill>
                <a:schemeClr val="tx1"/>
              </a:solidFill>
              <a:effectLst/>
              <a:latin typeface="Segoe UI Light" pitchFamily="34" charset="0"/>
              <a:ea typeface="+mn-ea"/>
              <a:cs typeface="+mn-cs"/>
            </a:endParaRPr>
          </a:p>
          <a:p>
            <a:pPr defTabSz="924458">
              <a:lnSpc>
                <a:spcPct val="100000"/>
              </a:lnSpc>
              <a:spcAft>
                <a:spcPts val="0"/>
              </a:spcAft>
              <a:defRPr/>
            </a:pPr>
            <a:r>
              <a:rPr lang="en-US" sz="900" kern="1200" baseline="0" dirty="0">
                <a:solidFill>
                  <a:schemeClr val="tx1"/>
                </a:solidFill>
                <a:effectLst/>
                <a:latin typeface="Segoe UI Light" pitchFamily="34" charset="0"/>
                <a:ea typeface="+mn-ea"/>
                <a:cs typeface="+mn-cs"/>
              </a:rPr>
              <a:t>As well, Windows Hello</a:t>
            </a:r>
            <a:r>
              <a:rPr lang="en-US" sz="900" b="0" kern="1200" baseline="30000" dirty="0">
                <a:solidFill>
                  <a:schemeClr val="tx1"/>
                </a:solidFill>
                <a:effectLst/>
                <a:latin typeface="Segoe UI Light" pitchFamily="34" charset="0"/>
                <a:ea typeface="+mn-ea"/>
                <a:cs typeface="+mn-cs"/>
              </a:rPr>
              <a:t>1</a:t>
            </a:r>
            <a:r>
              <a:rPr lang="en-US" sz="900" kern="1200" baseline="0" dirty="0">
                <a:solidFill>
                  <a:schemeClr val="tx1"/>
                </a:solidFill>
                <a:effectLst/>
                <a:latin typeface="Segoe UI Light" pitchFamily="34" charset="0"/>
                <a:ea typeface="+mn-ea"/>
                <a:cs typeface="+mn-cs"/>
              </a:rPr>
              <a:t> can enable multiple users to set up accounts on the same device; meaning your retail associates can share a device.</a:t>
            </a: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b="1" kern="1200" dirty="0">
                <a:solidFill>
                  <a:schemeClr val="tx1"/>
                </a:solidFill>
                <a:latin typeface="Segoe UI Light" pitchFamily="34" charset="0"/>
                <a:ea typeface="+mn-ea"/>
                <a:cs typeface="+mn-cs"/>
              </a:rPr>
              <a:t>Real data</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Segoe UI Light" pitchFamily="34" charset="0"/>
                <a:ea typeface="+mn-ea"/>
                <a:cs typeface="+mn-cs"/>
              </a:rPr>
              <a:t>POS malware is a primary source of stolen credit cards.</a:t>
            </a:r>
            <a:r>
              <a:rPr lang="en-US" sz="900" kern="1200" baseline="30000" dirty="0">
                <a:solidFill>
                  <a:schemeClr val="tx1"/>
                </a:solidFill>
                <a:effectLst/>
                <a:latin typeface="Segoe UI Light" pitchFamily="34" charset="0"/>
                <a:ea typeface="+mn-ea"/>
                <a:cs typeface="+mn-cs"/>
              </a:rPr>
              <a:t>2</a:t>
            </a:r>
            <a:r>
              <a:rPr lang="en-US" sz="900" kern="1200" dirty="0">
                <a:solidFill>
                  <a:schemeClr val="tx1"/>
                </a:solidFill>
                <a:effectLst/>
                <a:latin typeface="Segoe UI Light" pitchFamily="34" charset="0"/>
                <a:ea typeface="+mn-ea"/>
                <a:cs typeface="+mn-cs"/>
              </a:rPr>
              <a:t> </a:t>
            </a:r>
            <a:r>
              <a:rPr lang="en-US" sz="1200" b="0" i="0" kern="1200" baseline="0" dirty="0">
                <a:solidFill>
                  <a:schemeClr val="tx1"/>
                </a:solidFill>
                <a:effectLst/>
                <a:latin typeface="Segoe UI Light" pitchFamily="34" charset="0"/>
                <a:ea typeface="+mn-ea"/>
                <a:cs typeface="+mn-cs"/>
              </a:rPr>
              <a:t>&lt;</a:t>
            </a:r>
            <a:r>
              <a:rPr lang="en-US" sz="1200" b="1" i="1" kern="1200" baseline="0" dirty="0">
                <a:solidFill>
                  <a:schemeClr val="tx1"/>
                </a:solidFill>
                <a:effectLst/>
                <a:latin typeface="Segoe UI Light" pitchFamily="34" charset="0"/>
                <a:ea typeface="+mn-ea"/>
                <a:cs typeface="+mn-cs"/>
              </a:rPr>
              <a:t>Note to presenter</a:t>
            </a:r>
            <a:r>
              <a:rPr lang="en-US" sz="1200" b="0" i="0" kern="1200" baseline="0" dirty="0">
                <a:solidFill>
                  <a:schemeClr val="tx1"/>
                </a:solidFill>
                <a:effectLst/>
                <a:latin typeface="Segoe UI Light" pitchFamily="34" charset="0"/>
                <a:ea typeface="+mn-ea"/>
                <a:cs typeface="+mn-cs"/>
              </a:rPr>
              <a:t>: data is retail-specific&gt;</a:t>
            </a:r>
            <a:br>
              <a:rPr lang="en-US" sz="1200" b="0" i="0" kern="1200" baseline="0" dirty="0">
                <a:solidFill>
                  <a:schemeClr val="tx1"/>
                </a:solidFill>
                <a:effectLst/>
                <a:latin typeface="Segoe UI Light" pitchFamily="34" charset="0"/>
                <a:ea typeface="+mn-ea"/>
                <a:cs typeface="+mn-cs"/>
              </a:rPr>
            </a:br>
            <a:endParaRPr lang="en-US" sz="1200" b="0" kern="1200" baseline="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POS</a:t>
            </a:r>
            <a:r>
              <a:rPr lang="en-US" sz="900" kern="1200" baseline="0" dirty="0">
                <a:solidFill>
                  <a:schemeClr val="tx1"/>
                </a:solidFill>
                <a:effectLst/>
                <a:latin typeface="Segoe UI Light" pitchFamily="34" charset="0"/>
                <a:ea typeface="+mn-ea"/>
                <a:cs typeface="+mn-cs"/>
              </a:rPr>
              <a:t> devices are particular at risk for malware, which can copy</a:t>
            </a:r>
            <a:r>
              <a:rPr lang="en-US" sz="900" kern="1200" dirty="0">
                <a:solidFill>
                  <a:schemeClr val="tx1"/>
                </a:solidFill>
                <a:effectLst/>
                <a:latin typeface="Segoe UI Light" pitchFamily="34" charset="0"/>
                <a:ea typeface="+mn-ea"/>
                <a:cs typeface="+mn-cs"/>
              </a:rPr>
              <a:t> credit card data from consumers through check-out systems used in retail. </a:t>
            </a:r>
            <a:r>
              <a:rPr lang="en-US" sz="900" i="0" kern="1200" dirty="0">
                <a:solidFill>
                  <a:schemeClr val="tx1"/>
                </a:solidFill>
                <a:effectLst/>
                <a:latin typeface="Segoe UI Light" pitchFamily="34" charset="0"/>
                <a:ea typeface="+mn-ea"/>
                <a:cs typeface="+mn-cs"/>
              </a:rPr>
              <a:t>Malware can scan, capture and send payment card data to a waiting command-and-control (C&amp;C) center. POS malware may include stealing a cardholder’s name and account number; or, more commonly, may</a:t>
            </a:r>
            <a:r>
              <a:rPr lang="en-US" sz="900" i="0" kern="1200" baseline="0" dirty="0">
                <a:solidFill>
                  <a:schemeClr val="tx1"/>
                </a:solidFill>
                <a:effectLst/>
                <a:latin typeface="Segoe UI Light" pitchFamily="34" charset="0"/>
                <a:ea typeface="+mn-ea"/>
                <a:cs typeface="+mn-cs"/>
              </a:rPr>
              <a:t> store</a:t>
            </a:r>
            <a:r>
              <a:rPr lang="en-US" sz="900" i="0" kern="1200" dirty="0">
                <a:solidFill>
                  <a:schemeClr val="tx1"/>
                </a:solidFill>
                <a:effectLst/>
                <a:latin typeface="Segoe UI Light" pitchFamily="34" charset="0"/>
                <a:ea typeface="+mn-ea"/>
                <a:cs typeface="+mn-cs"/>
              </a:rPr>
              <a:t> information relating to the card holder’s account, encrypted PIN and other data.</a:t>
            </a:r>
            <a:r>
              <a:rPr lang="en-US" sz="900" i="0" kern="1200" baseline="0" dirty="0">
                <a:solidFill>
                  <a:schemeClr val="tx1"/>
                </a:solidFill>
                <a:effectLst/>
                <a:latin typeface="Segoe UI Light" pitchFamily="34" charset="0"/>
                <a:ea typeface="+mn-ea"/>
                <a:cs typeface="+mn-cs"/>
              </a:rPr>
              <a:t> </a:t>
            </a:r>
            <a:r>
              <a:rPr lang="en-US" sz="900" kern="1200" baseline="30000" dirty="0">
                <a:solidFill>
                  <a:schemeClr val="tx1"/>
                </a:solidFill>
                <a:effectLst/>
                <a:latin typeface="Segoe UI Light" pitchFamily="34" charset="0"/>
                <a:ea typeface="+mn-ea"/>
                <a:cs typeface="+mn-cs"/>
              </a:rPr>
              <a:t>3 </a:t>
            </a:r>
            <a:r>
              <a:rPr lang="en-US" sz="900" b="0" i="0" kern="1200" baseline="0" dirty="0">
                <a:solidFill>
                  <a:schemeClr val="tx1"/>
                </a:solidFill>
                <a:effectLst/>
                <a:latin typeface="Segoe UI Light" pitchFamily="34" charset="0"/>
                <a:ea typeface="+mn-ea"/>
                <a:cs typeface="+mn-cs"/>
              </a:rPr>
              <a:t>&lt;</a:t>
            </a:r>
            <a:r>
              <a:rPr lang="en-US" sz="900" b="1" i="1" kern="1200" baseline="0" dirty="0">
                <a:solidFill>
                  <a:schemeClr val="tx1"/>
                </a:solidFill>
                <a:effectLst/>
                <a:latin typeface="Segoe UI Light" pitchFamily="34" charset="0"/>
                <a:ea typeface="+mn-ea"/>
                <a:cs typeface="+mn-cs"/>
              </a:rPr>
              <a:t>Note to presenter</a:t>
            </a:r>
            <a:r>
              <a:rPr lang="en-US" sz="900" b="0" i="0" kern="1200" baseline="0" dirty="0">
                <a:solidFill>
                  <a:schemeClr val="tx1"/>
                </a:solidFill>
                <a:effectLst/>
                <a:latin typeface="Segoe UI Light" pitchFamily="34" charset="0"/>
                <a:ea typeface="+mn-ea"/>
                <a:cs typeface="+mn-cs"/>
              </a:rPr>
              <a:t>: data is retail-specific&gt;</a:t>
            </a:r>
            <a:endParaRPr lang="en-US" sz="900" i="0" kern="1200" dirty="0">
              <a:solidFill>
                <a:schemeClr val="tx1"/>
              </a:solidFill>
              <a:effectLst/>
              <a:latin typeface="Segoe UI Light" pitchFamily="34" charset="0"/>
              <a:ea typeface="+mn-ea"/>
              <a:cs typeface="+mn-cs"/>
            </a:endParaRPr>
          </a:p>
          <a:p>
            <a:endParaRPr lang="en-US" sz="900" i="1"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i="0" u="none" kern="1200" dirty="0">
                <a:solidFill>
                  <a:schemeClr val="tx1"/>
                </a:solidFill>
                <a:effectLst/>
                <a:latin typeface="Segoe UI Light" pitchFamily="34" charset="0"/>
                <a:ea typeface="+mn-ea"/>
                <a:cs typeface="+mn-cs"/>
              </a:rPr>
              <a:t>Recent</a:t>
            </a:r>
            <a:r>
              <a:rPr lang="en-US" sz="900" i="0" u="none" kern="1200" baseline="0" dirty="0">
                <a:solidFill>
                  <a:schemeClr val="tx1"/>
                </a:solidFill>
                <a:effectLst/>
                <a:latin typeface="Segoe UI Light" pitchFamily="34" charset="0"/>
                <a:ea typeface="+mn-ea"/>
                <a:cs typeface="+mn-cs"/>
              </a:rPr>
              <a:t> incidents of card-scraping malware have hit the Hard Rock Hotel &amp; Casino and Wendy’s, for example. For example, in the case of Wendy’s restaurants, approximately 300 restaurants were impacted. </a:t>
            </a:r>
            <a:r>
              <a:rPr lang="en-US" sz="900" i="0" u="none" kern="1200" baseline="30000" dirty="0">
                <a:solidFill>
                  <a:schemeClr val="tx1"/>
                </a:solidFill>
                <a:effectLst/>
                <a:latin typeface="Segoe UI Light" pitchFamily="34" charset="0"/>
                <a:ea typeface="+mn-ea"/>
                <a:cs typeface="+mn-cs"/>
              </a:rPr>
              <a:t>4,5</a:t>
            </a:r>
            <a:r>
              <a:rPr lang="en-US" sz="900" kern="1200" baseline="30000" dirty="0">
                <a:solidFill>
                  <a:schemeClr val="tx1"/>
                </a:solidFill>
                <a:effectLst/>
                <a:latin typeface="Segoe UI Light" pitchFamily="34" charset="0"/>
                <a:ea typeface="+mn-ea"/>
                <a:cs typeface="+mn-cs"/>
              </a:rPr>
              <a:t> </a:t>
            </a:r>
            <a:r>
              <a:rPr lang="en-US" sz="1200" b="0" i="0" kern="1200" baseline="0" dirty="0">
                <a:solidFill>
                  <a:schemeClr val="tx1"/>
                </a:solidFill>
                <a:effectLst/>
                <a:latin typeface="Segoe UI Light" pitchFamily="34" charset="0"/>
                <a:ea typeface="+mn-ea"/>
                <a:cs typeface="+mn-cs"/>
              </a:rPr>
              <a:t>&lt;</a:t>
            </a:r>
            <a:r>
              <a:rPr lang="en-US" sz="1200" b="1" i="1" kern="1200" baseline="0" dirty="0">
                <a:solidFill>
                  <a:schemeClr val="tx1"/>
                </a:solidFill>
                <a:effectLst/>
                <a:latin typeface="Segoe UI Light" pitchFamily="34" charset="0"/>
                <a:ea typeface="+mn-ea"/>
                <a:cs typeface="+mn-cs"/>
              </a:rPr>
              <a:t>Note to presenter</a:t>
            </a:r>
            <a:r>
              <a:rPr lang="en-US" sz="1200" b="0" i="0" kern="1200" baseline="0" dirty="0">
                <a:solidFill>
                  <a:schemeClr val="tx1"/>
                </a:solidFill>
                <a:effectLst/>
                <a:latin typeface="Segoe UI Light" pitchFamily="34" charset="0"/>
                <a:ea typeface="+mn-ea"/>
                <a:cs typeface="+mn-cs"/>
              </a:rPr>
              <a:t>: data is retail-specific&gt;</a:t>
            </a:r>
          </a:p>
          <a:p>
            <a:r>
              <a:rPr lang="en-US" sz="1200" b="0" kern="1200" baseline="0" dirty="0">
                <a:solidFill>
                  <a:schemeClr val="tx1"/>
                </a:solidFill>
                <a:effectLst/>
                <a:latin typeface="Segoe UI Light" pitchFamily="34" charset="0"/>
                <a:ea typeface="+mn-ea"/>
                <a:cs typeface="+mn-cs"/>
              </a:rPr>
              <a:t/>
            </a:r>
            <a:br>
              <a:rPr lang="en-US" sz="1200" b="0" kern="1200" baseline="0" dirty="0">
                <a:solidFill>
                  <a:schemeClr val="tx1"/>
                </a:solidFill>
                <a:effectLst/>
                <a:latin typeface="Segoe UI Light" pitchFamily="34" charset="0"/>
                <a:ea typeface="+mn-ea"/>
                <a:cs typeface="+mn-cs"/>
              </a:rPr>
            </a:br>
            <a:r>
              <a:rPr lang="en-US" sz="1200" b="1" kern="1200" dirty="0">
                <a:solidFill>
                  <a:schemeClr val="tx1"/>
                </a:solidFill>
                <a:latin typeface="Segoe UI Light" pitchFamily="34" charset="0"/>
                <a:ea typeface="+mn-ea"/>
                <a:cs typeface="+mn-cs"/>
              </a:rPr>
              <a:t>Features</a:t>
            </a:r>
            <a:r>
              <a:rPr lang="en-US" sz="1200" kern="1200" dirty="0">
                <a:solidFill>
                  <a:schemeClr val="tx1"/>
                </a:solidFill>
                <a:latin typeface="Segoe UI Light" pitchFamily="34" charset="0"/>
                <a:ea typeface="+mn-ea"/>
                <a:cs typeface="+mn-cs"/>
              </a:rPr>
              <a:t/>
            </a:r>
            <a:br>
              <a:rPr lang="en-US" sz="1200" kern="1200" dirty="0">
                <a:solidFill>
                  <a:schemeClr val="tx1"/>
                </a:solidFill>
                <a:latin typeface="Segoe UI Light" pitchFamily="34" charset="0"/>
                <a:ea typeface="+mn-ea"/>
                <a:cs typeface="+mn-cs"/>
              </a:rPr>
            </a:br>
            <a:r>
              <a:rPr lang="en-US" sz="1200" b="1" kern="1200" dirty="0">
                <a:solidFill>
                  <a:schemeClr val="tx1"/>
                </a:solidFill>
                <a:latin typeface="Segoe UI Light" pitchFamily="34" charset="0"/>
                <a:ea typeface="+mn-ea"/>
                <a:cs typeface="+mn-cs"/>
              </a:rPr>
              <a:t>Windows Hello </a:t>
            </a:r>
            <a:r>
              <a:rPr lang="en-US" sz="1200" kern="1200" baseline="30000" dirty="0">
                <a:solidFill>
                  <a:schemeClr val="tx1"/>
                </a:solidFill>
                <a:effectLst/>
                <a:latin typeface="Segoe UI Light" pitchFamily="34" charset="0"/>
                <a:ea typeface="+mn-ea"/>
                <a:cs typeface="+mn-cs"/>
              </a:rPr>
              <a:t>1</a:t>
            </a:r>
            <a:r>
              <a:rPr lang="en-US" sz="1200" b="1" kern="120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requires two or more factors of user validation, such as biometrics (fingerprints) and your device, to set up the credentials you will use for authentication.</a:t>
            </a:r>
            <a:r>
              <a:rPr lang="en-US" sz="1200" kern="1200" baseline="0" dirty="0">
                <a:solidFill>
                  <a:schemeClr val="tx1"/>
                </a:solidFill>
                <a:latin typeface="Segoe UI Light" pitchFamily="34" charset="0"/>
                <a:ea typeface="+mn-ea"/>
                <a:cs typeface="+mn-cs"/>
              </a:rPr>
              <a:t> </a:t>
            </a:r>
            <a:r>
              <a:rPr lang="en-US" sz="1200" b="0" i="0" kern="1200" baseline="0" dirty="0">
                <a:solidFill>
                  <a:schemeClr val="tx1"/>
                </a:solidFill>
                <a:latin typeface="Segoe UI Light" pitchFamily="34" charset="0"/>
                <a:ea typeface="+mn-ea"/>
                <a:cs typeface="+mn-cs"/>
              </a:rPr>
              <a:t>This</a:t>
            </a:r>
            <a:r>
              <a:rPr lang="en-US" sz="1200" b="1" i="1"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makes it harder for an attacker to actually compromise the devices</a:t>
            </a:r>
            <a:r>
              <a:rPr lang="en-US" sz="1200" kern="1200" baseline="0" dirty="0">
                <a:solidFill>
                  <a:schemeClr val="tx1"/>
                </a:solidFill>
                <a:latin typeface="Segoe UI Light" pitchFamily="34" charset="0"/>
                <a:ea typeface="+mn-ea"/>
                <a:cs typeface="+mn-cs"/>
              </a:rPr>
              <a:t> your team uses</a:t>
            </a:r>
            <a:r>
              <a:rPr lang="en-US" sz="1200" kern="1200" dirty="0">
                <a:solidFill>
                  <a:schemeClr val="tx1"/>
                </a:solidFill>
                <a:latin typeface="Segoe UI Light" pitchFamily="34" charset="0"/>
                <a:ea typeface="+mn-ea"/>
                <a:cs typeface="+mn-cs"/>
              </a:rPr>
              <a:t>. With Windows 10, </a:t>
            </a:r>
            <a:r>
              <a:rPr lang="en-US" sz="1200" b="1" i="1" kern="1200" dirty="0">
                <a:solidFill>
                  <a:schemeClr val="tx1"/>
                </a:solidFill>
                <a:latin typeface="Segoe UI Light" pitchFamily="34" charset="0"/>
                <a:ea typeface="+mn-ea"/>
                <a:cs typeface="+mn-cs"/>
              </a:rPr>
              <a:t>you can protect devices so that only the right person signs in to a device and gains access</a:t>
            </a:r>
            <a:r>
              <a:rPr lang="en-US" sz="1200" i="1" kern="1200" dirty="0">
                <a:solidFill>
                  <a:schemeClr val="tx1"/>
                </a:solidFill>
                <a:latin typeface="Segoe UI Light" pitchFamily="34" charset="0"/>
                <a:ea typeface="+mn-ea"/>
                <a:cs typeface="+mn-cs"/>
              </a:rPr>
              <a:t> to data, such as personal customer data and account numbers.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Benefits</a:t>
            </a:r>
          </a:p>
          <a:p>
            <a:r>
              <a:rPr lang="en-US" sz="1200" b="1" i="1" kern="1200" dirty="0">
                <a:solidFill>
                  <a:schemeClr val="tx1"/>
                </a:solidFill>
                <a:latin typeface="Segoe UI Light" pitchFamily="34" charset="0"/>
                <a:ea typeface="+mn-ea"/>
                <a:cs typeface="+mn-cs"/>
              </a:rPr>
              <a:t>The takeaway here is that no matter where they are, only the right people can log in to their device. No one else. </a:t>
            </a:r>
          </a:p>
          <a:p>
            <a:endParaRPr lang="en-US" sz="1200" kern="1200" dirty="0">
              <a:solidFill>
                <a:schemeClr val="tx1"/>
              </a:solidFill>
              <a:latin typeface="Segoe UI Light" pitchFamily="34" charset="0"/>
              <a:ea typeface="+mn-ea"/>
              <a:cs typeface="+mn-cs"/>
            </a:endParaRPr>
          </a:p>
          <a:p>
            <a:r>
              <a:rPr lang="en-US" sz="1200" b="1" i="1" dirty="0">
                <a:solidFill>
                  <a:srgbClr val="3E1D0E"/>
                </a:solidFill>
              </a:rPr>
              <a:t>For the presenter</a:t>
            </a:r>
            <a:endParaRPr lang="en-US" sz="1200" baseline="0" dirty="0"/>
          </a:p>
          <a:p>
            <a:r>
              <a:rPr lang="en-US" sz="1200" kern="1200" dirty="0">
                <a:solidFill>
                  <a:schemeClr val="tx1"/>
                </a:solidFill>
                <a:latin typeface="Segoe UI Light" pitchFamily="34" charset="0"/>
                <a:ea typeface="+mn-ea"/>
                <a:cs typeface="+mn-cs"/>
              </a:rPr>
              <a:t>To learn more about Windows</a:t>
            </a:r>
            <a:r>
              <a:rPr lang="en-US" sz="1200" kern="1200" baseline="0" dirty="0">
                <a:solidFill>
                  <a:schemeClr val="tx1"/>
                </a:solidFill>
                <a:latin typeface="Segoe UI Light" pitchFamily="34" charset="0"/>
                <a:ea typeface="+mn-ea"/>
                <a:cs typeface="+mn-cs"/>
              </a:rPr>
              <a:t> Hello and multi-factor</a:t>
            </a:r>
            <a:r>
              <a:rPr lang="en-US" sz="1200" kern="1200" dirty="0">
                <a:solidFill>
                  <a:schemeClr val="tx1"/>
                </a:solidFill>
                <a:latin typeface="Segoe UI Light" pitchFamily="34" charset="0"/>
                <a:ea typeface="+mn-ea"/>
                <a:cs typeface="+mn-cs"/>
              </a:rPr>
              <a:t> authentication</a:t>
            </a:r>
            <a:r>
              <a:rPr lang="en-US" sz="1200" kern="1200" baseline="0" dirty="0">
                <a:solidFill>
                  <a:schemeClr val="tx1"/>
                </a:solidFill>
                <a:latin typeface="Segoe UI Light" pitchFamily="34" charset="0"/>
                <a:ea typeface="+mn-ea"/>
                <a:cs typeface="+mn-cs"/>
              </a:rPr>
              <a:t> for yourself, reference </a:t>
            </a:r>
            <a:r>
              <a:rPr lang="en-US" sz="1200" kern="1200" dirty="0">
                <a:solidFill>
                  <a:schemeClr val="tx1"/>
                </a:solidFill>
                <a:latin typeface="Segoe UI Light" pitchFamily="34" charset="0"/>
                <a:ea typeface="+mn-ea"/>
                <a:cs typeface="+mn-cs"/>
              </a:rPr>
              <a:t>the Windows 10 Commercial Storybook </a:t>
            </a:r>
            <a:r>
              <a:rPr lang="en-US" sz="1200" kern="1200" baseline="0" dirty="0">
                <a:solidFill>
                  <a:schemeClr val="tx1"/>
                </a:solidFill>
                <a:effectLst/>
                <a:latin typeface="Segoe UI Light" pitchFamily="34" charset="0"/>
                <a:ea typeface="+mn-ea"/>
                <a:cs typeface="+mn-cs"/>
              </a:rPr>
              <a:t>https://microsoft.sharepoint.com/sites/Infopedia_G02KC/Pages/Custom/Windows10Storybooks.aspx, </a:t>
            </a:r>
            <a:r>
              <a:rPr lang="en-US" sz="1200" kern="1200" dirty="0">
                <a:solidFill>
                  <a:schemeClr val="tx1"/>
                </a:solidFill>
                <a:latin typeface="Segoe UI Light" pitchFamily="34" charset="0"/>
                <a:ea typeface="+mn-ea"/>
                <a:cs typeface="+mn-cs"/>
              </a:rPr>
              <a:t/>
            </a:r>
            <a:br>
              <a:rPr lang="en-US" sz="1200" kern="1200" dirty="0">
                <a:solidFill>
                  <a:schemeClr val="tx1"/>
                </a:solidFill>
                <a:latin typeface="Segoe UI Light" pitchFamily="34" charset="0"/>
                <a:ea typeface="+mn-ea"/>
                <a:cs typeface="+mn-cs"/>
              </a:rPr>
            </a:br>
            <a:endParaRPr lang="en-US" sz="1200"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[Advance</a:t>
            </a:r>
            <a:r>
              <a:rPr lang="en-US" sz="1200" b="1" kern="1200" baseline="0" dirty="0">
                <a:solidFill>
                  <a:schemeClr val="tx1"/>
                </a:solidFill>
                <a:latin typeface="Segoe UI Light" pitchFamily="34" charset="0"/>
                <a:ea typeface="+mn-ea"/>
                <a:cs typeface="+mn-cs"/>
              </a:rPr>
              <a:t> slide]</a:t>
            </a:r>
          </a:p>
          <a:p>
            <a:endParaRPr lang="en-US" sz="1200" b="1" kern="1200" baseline="0" dirty="0">
              <a:solidFill>
                <a:schemeClr val="tx1"/>
              </a:solidFill>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Notes</a:t>
            </a:r>
            <a:endParaRPr lang="en-US" sz="9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i="0" kern="1200" baseline="30000" dirty="0">
                <a:solidFill>
                  <a:schemeClr val="tx1"/>
                </a:solidFill>
                <a:effectLst/>
                <a:latin typeface="Segoe UI Light" pitchFamily="34" charset="0"/>
                <a:ea typeface="+mn-ea"/>
                <a:cs typeface="+mn-cs"/>
              </a:rPr>
              <a:t>1</a:t>
            </a:r>
            <a:r>
              <a:rPr lang="en-US" sz="900" i="0" kern="1200" dirty="0">
                <a:solidFill>
                  <a:schemeClr val="tx1"/>
                </a:solidFill>
                <a:effectLst/>
                <a:latin typeface="Segoe UI Light" pitchFamily="34" charset="0"/>
                <a:ea typeface="+mn-ea"/>
                <a:cs typeface="+mn-cs"/>
              </a:rPr>
              <a:t> Windows Hello requires specialized hardware such as fingerprint reader, illuminated IR sensor, or other biometric sensors depending on the authentication enabled.</a:t>
            </a:r>
            <a:endParaRPr lang="en-US" sz="900" i="0" kern="1200" baseline="30000" dirty="0">
              <a:solidFill>
                <a:schemeClr val="tx1"/>
              </a:solidFill>
              <a:effectLst/>
              <a:latin typeface="Segoe UI Light" pitchFamily="34" charset="0"/>
              <a:ea typeface="+mn-ea"/>
              <a:cs typeface="+mn-cs"/>
            </a:endParaRPr>
          </a:p>
          <a:p>
            <a:r>
              <a:rPr lang="en-US" sz="900" i="0" kern="1200" baseline="30000" dirty="0">
                <a:solidFill>
                  <a:schemeClr val="tx1"/>
                </a:solidFill>
                <a:effectLst/>
                <a:latin typeface="Segoe UI Light" pitchFamily="34" charset="0"/>
                <a:ea typeface="+mn-ea"/>
                <a:cs typeface="+mn-cs"/>
              </a:rPr>
              <a:t>2</a:t>
            </a:r>
            <a:r>
              <a:rPr lang="en-US" sz="900" i="0" kern="1200" dirty="0">
                <a:solidFill>
                  <a:schemeClr val="tx1"/>
                </a:solidFill>
                <a:effectLst/>
                <a:latin typeface="Segoe UI Light" pitchFamily="34" charset="0"/>
                <a:ea typeface="+mn-ea"/>
                <a:cs typeface="+mn-cs"/>
              </a:rPr>
              <a:t> https://www.proofpoint.com/us/threat-insight/post/abaddonpos-now-targeting-specific-pos-software</a:t>
            </a:r>
          </a:p>
          <a:p>
            <a:r>
              <a:rPr lang="en-US" sz="900" i="0" kern="1200" baseline="30000" dirty="0">
                <a:solidFill>
                  <a:schemeClr val="tx1"/>
                </a:solidFill>
                <a:effectLst/>
                <a:latin typeface="Segoe UI Light" pitchFamily="34" charset="0"/>
                <a:ea typeface="+mn-ea"/>
                <a:cs typeface="+mn-cs"/>
              </a:rPr>
              <a:t>3</a:t>
            </a:r>
            <a:r>
              <a:rPr lang="en-US" sz="900" i="0" kern="1200" dirty="0">
                <a:solidFill>
                  <a:schemeClr val="tx1"/>
                </a:solidFill>
                <a:effectLst/>
                <a:latin typeface="Segoe UI Light" pitchFamily="34" charset="0"/>
                <a:ea typeface="+mn-ea"/>
                <a:cs typeface="+mn-cs"/>
              </a:rPr>
              <a:t> http://www.zdnet.com/article/internships-become-bait-to-infect-retailers-withnew-point-of-sale-malware/</a:t>
            </a:r>
          </a:p>
          <a:p>
            <a:r>
              <a:rPr lang="en-US" sz="900" i="0" kern="1200" baseline="30000" dirty="0">
                <a:solidFill>
                  <a:schemeClr val="tx1"/>
                </a:solidFill>
                <a:effectLst/>
                <a:latin typeface="Segoe UI Light" pitchFamily="34" charset="0"/>
                <a:ea typeface="+mn-ea"/>
                <a:cs typeface="+mn-cs"/>
              </a:rPr>
              <a:t>4</a:t>
            </a:r>
            <a:r>
              <a:rPr lang="en-US" sz="900" i="0" kern="1200" dirty="0">
                <a:solidFill>
                  <a:schemeClr val="tx1"/>
                </a:solidFill>
                <a:effectLst/>
                <a:latin typeface="Segoe UI Light" pitchFamily="34" charset="0"/>
                <a:ea typeface="+mn-ea"/>
                <a:cs typeface="+mn-cs"/>
              </a:rPr>
              <a:t> https://www.bluefin.com/bluefin-news/a-classic-tale-of-malware-evolution-abaddonpos/</a:t>
            </a:r>
          </a:p>
          <a:p>
            <a:r>
              <a:rPr lang="en-US" sz="900" i="0" kern="1200" baseline="30000" dirty="0">
                <a:solidFill>
                  <a:schemeClr val="tx1"/>
                </a:solidFill>
                <a:effectLst/>
                <a:latin typeface="Segoe UI Light" pitchFamily="34" charset="0"/>
                <a:ea typeface="+mn-ea"/>
                <a:cs typeface="+mn-cs"/>
              </a:rPr>
              <a:t>5</a:t>
            </a:r>
            <a:r>
              <a:rPr lang="en-US" sz="900" i="0" kern="1200" dirty="0">
                <a:solidFill>
                  <a:schemeClr val="tx1"/>
                </a:solidFill>
                <a:effectLst/>
                <a:latin typeface="Segoe UI Light" pitchFamily="34" charset="0"/>
                <a:ea typeface="+mn-ea"/>
                <a:cs typeface="+mn-cs"/>
              </a:rPr>
              <a:t> https://consumerist.com/2016/05/11/investigation-at-wendys-turns-up-malware-payment-breach-at-300-restaurants/</a:t>
            </a:r>
          </a:p>
          <a:p>
            <a:endParaRPr lang="en-US" sz="1200" b="1" kern="1200" dirty="0">
              <a:solidFill>
                <a:schemeClr val="tx1"/>
              </a:solidFill>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71D558A-8F81-4840-95D6-849BAE0BE8E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00572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lnSpc>
                <a:spcPct val="100000"/>
              </a:lnSpc>
              <a:spcAft>
                <a:spcPts val="0"/>
              </a:spcAft>
              <a:defRPr/>
            </a:pPr>
            <a:r>
              <a:rPr lang="en-US" sz="1200" b="1" kern="1200" dirty="0">
                <a:solidFill>
                  <a:schemeClr val="tx1"/>
                </a:solidFill>
                <a:latin typeface="Segoe UI Light" pitchFamily="34" charset="0"/>
                <a:ea typeface="+mn-ea"/>
                <a:cs typeface="+mn-cs"/>
              </a:rPr>
              <a:t>Suggested slide time: </a:t>
            </a:r>
            <a:r>
              <a:rPr lang="en-US" sz="1200" b="0" kern="1200" dirty="0">
                <a:solidFill>
                  <a:schemeClr val="tx1"/>
                </a:solidFill>
                <a:latin typeface="Segoe UI Light" pitchFamily="34" charset="0"/>
                <a:ea typeface="+mn-ea"/>
                <a:cs typeface="+mn-cs"/>
              </a:rPr>
              <a:t>4-5</a:t>
            </a:r>
            <a:r>
              <a:rPr lang="en-US" sz="1200" b="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minutes</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b="1" kern="1200" dirty="0">
                <a:solidFill>
                  <a:schemeClr val="tx1"/>
                </a:solidFill>
                <a:latin typeface="Segoe UI Light" pitchFamily="34" charset="0"/>
                <a:ea typeface="+mn-ea"/>
                <a:cs typeface="+mn-cs"/>
              </a:rPr>
              <a:t>Key points to cover</a:t>
            </a:r>
          </a:p>
          <a:p>
            <a:pPr marL="173336" indent="-173336" defTabSz="924458">
              <a:lnSpc>
                <a:spcPct val="100000"/>
              </a:lnSpc>
              <a:spcAft>
                <a:spcPts val="0"/>
              </a:spcAft>
              <a:buFont typeface="Arial" panose="020B0604020202020204" pitchFamily="34" charset="0"/>
              <a:buChar char="•"/>
              <a:defRPr/>
            </a:pPr>
            <a:r>
              <a:rPr lang="en-US" sz="1200" kern="1200" dirty="0">
                <a:solidFill>
                  <a:schemeClr val="tx1"/>
                </a:solidFill>
                <a:latin typeface="Segoe UI Light" pitchFamily="34" charset="0"/>
                <a:ea typeface="+mn-ea"/>
                <a:cs typeface="+mn-cs"/>
              </a:rPr>
              <a:t>Here, focus on Credential Guard functions and benefits.</a:t>
            </a:r>
          </a:p>
          <a:p>
            <a:endParaRPr lang="en-US" sz="1200" b="1" i="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Speaker notes</a:t>
            </a:r>
          </a:p>
          <a:p>
            <a:endParaRPr lang="en-US" sz="1200" b="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Use case</a:t>
            </a:r>
          </a:p>
          <a:p>
            <a:pPr defTabSz="924458">
              <a:lnSpc>
                <a:spcPct val="100000"/>
              </a:lnSpc>
              <a:spcAft>
                <a:spcPts val="0"/>
              </a:spcAft>
              <a:defRPr/>
            </a:pPr>
            <a:r>
              <a:rPr lang="en-US" sz="1200" kern="1200" dirty="0">
                <a:solidFill>
                  <a:schemeClr val="tx1"/>
                </a:solidFill>
                <a:latin typeface="Segoe UI Light" pitchFamily="34" charset="0"/>
                <a:ea typeface="+mn-ea"/>
                <a:cs typeface="+mn-cs"/>
              </a:rPr>
              <a:t>Now let’s move to the headquarters,</a:t>
            </a:r>
            <a:r>
              <a:rPr lang="en-US" sz="1200" kern="1200" baseline="0" dirty="0">
                <a:solidFill>
                  <a:schemeClr val="tx1"/>
                </a:solidFill>
                <a:latin typeface="Segoe UI Light" pitchFamily="34" charset="0"/>
                <a:ea typeface="+mn-ea"/>
                <a:cs typeface="+mn-cs"/>
              </a:rPr>
              <a:t> where an executive is reading email. This VP of operations clicks on a genuine looking email that appears to come from one of her business partners. He sees a link in the email and clicks it—but unbeknownst to him, it contains malware. The link activates the code and ultimately gives the hackers a way insider his machine to see his activity. Now, consider that this executive is often handling sensitive data—which, if in the wrong hands, could be compromised.</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b="1" kern="1200" dirty="0">
                <a:solidFill>
                  <a:schemeClr val="tx1"/>
                </a:solidFill>
                <a:latin typeface="Segoe UI Light" pitchFamily="34" charset="0"/>
                <a:ea typeface="+mn-ea"/>
                <a:cs typeface="+mn-cs"/>
              </a:rPr>
              <a:t>Real data</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Segoe UI Light" pitchFamily="34" charset="0"/>
                <a:ea typeface="+mn-ea"/>
                <a:cs typeface="+mn-cs"/>
              </a:rPr>
              <a:t>Among the top 10 most popular hacking methods are unmanaged personal devices and compromised accounts. </a:t>
            </a:r>
            <a:r>
              <a:rPr lang="en-US" sz="900" kern="1200" baseline="30000" dirty="0">
                <a:solidFill>
                  <a:schemeClr val="tx1"/>
                </a:solidFill>
                <a:effectLst/>
                <a:latin typeface="Segoe UI Light" pitchFamily="34" charset="0"/>
                <a:ea typeface="+mn-ea"/>
                <a:cs typeface="+mn-cs"/>
              </a:rPr>
              <a:t>1</a:t>
            </a:r>
            <a:r>
              <a:rPr lang="en-US" sz="900" kern="1200" dirty="0">
                <a:solidFill>
                  <a:schemeClr val="tx1"/>
                </a:solidFill>
                <a:effectLst/>
                <a:latin typeface="Segoe UI Light" pitchFamily="34" charset="0"/>
                <a:ea typeface="+mn-ea"/>
                <a:cs typeface="+mn-cs"/>
              </a:rPr>
              <a:t> </a:t>
            </a:r>
            <a:r>
              <a:rPr lang="en-US" sz="1200" b="0" kern="1200" baseline="0" dirty="0">
                <a:solidFill>
                  <a:schemeClr val="tx1"/>
                </a:solidFill>
                <a:effectLst/>
                <a:latin typeface="Segoe UI Light" pitchFamily="34" charset="0"/>
                <a:ea typeface="+mn-ea"/>
                <a:cs typeface="+mn-cs"/>
              </a:rPr>
              <a:t>&lt;</a:t>
            </a:r>
            <a:r>
              <a:rPr lang="en-US" sz="1200" b="1" i="1" kern="1200" baseline="0" dirty="0">
                <a:solidFill>
                  <a:schemeClr val="tx1"/>
                </a:solidFill>
                <a:effectLst/>
                <a:latin typeface="Segoe UI Light" pitchFamily="34" charset="0"/>
                <a:ea typeface="+mn-ea"/>
                <a:cs typeface="+mn-cs"/>
              </a:rPr>
              <a:t>Note to presenter: </a:t>
            </a:r>
            <a:r>
              <a:rPr lang="en-US" sz="1200" b="0" kern="1200" baseline="0" dirty="0">
                <a:solidFill>
                  <a:schemeClr val="tx1"/>
                </a:solidFill>
                <a:effectLst/>
                <a:latin typeface="Segoe UI Light" pitchFamily="34" charset="0"/>
                <a:ea typeface="+mn-ea"/>
                <a:cs typeface="+mn-cs"/>
              </a:rPr>
              <a:t>this is a general statistic, not retail specific&gt;</a:t>
            </a:r>
            <a:br>
              <a:rPr lang="en-US" sz="1200" b="0" kern="1200" baseline="0" dirty="0">
                <a:solidFill>
                  <a:schemeClr val="tx1"/>
                </a:solidFill>
                <a:effectLst/>
                <a:latin typeface="Segoe UI Light" pitchFamily="34" charset="0"/>
                <a:ea typeface="+mn-ea"/>
                <a:cs typeface="+mn-cs"/>
              </a:rPr>
            </a:br>
            <a:endParaRPr lang="en-US" sz="1200" b="0" kern="1200" baseline="0" dirty="0">
              <a:solidFill>
                <a:schemeClr val="tx1"/>
              </a:solidFill>
              <a:effectLst/>
              <a:latin typeface="Segoe UI Light" pitchFamily="34" charset="0"/>
              <a:ea typeface="+mn-ea"/>
              <a:cs typeface="+mn-cs"/>
            </a:endParaRP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Segoe UI Light" pitchFamily="34" charset="0"/>
                <a:ea typeface="+mn-ea"/>
                <a:cs typeface="+mn-cs"/>
              </a:rPr>
              <a:t>In fact, a</a:t>
            </a:r>
            <a:r>
              <a:rPr lang="en-US" sz="1200" kern="1200" dirty="0">
                <a:solidFill>
                  <a:schemeClr val="tx1"/>
                </a:solidFill>
                <a:latin typeface="Segoe UI Light" pitchFamily="34" charset="0"/>
                <a:ea typeface="+mn-ea"/>
                <a:cs typeface="+mn-cs"/>
              </a:rPr>
              <a:t> recent massive data breach at Target </a:t>
            </a:r>
            <a:r>
              <a:rPr lang="en-US" sz="1200" kern="1200" baseline="0" dirty="0">
                <a:solidFill>
                  <a:schemeClr val="tx1"/>
                </a:solidFill>
                <a:latin typeface="Segoe UI Light" pitchFamily="34" charset="0"/>
                <a:ea typeface="+mn-ea"/>
                <a:cs typeface="+mn-cs"/>
              </a:rPr>
              <a:t>is attributed to hackers breaking in to the retailer’s network and using credentials stolen from one of Target’s suppliers. The hackers gained login username and password from the HVAC company that serviced Target stores. The vendor had access rights to Target’s network, to enable them to perform tasks remotely. Well, the attackers used those access credentials to move about—undetected—within the Target network. They uploaded malware onto the company’s POS systems, which were then used to steal data from 40M debit and credit cards in the US, Brazil, and Russia. </a:t>
            </a:r>
            <a:r>
              <a:rPr lang="en-US" sz="900" kern="1200" baseline="30000" dirty="0">
                <a:solidFill>
                  <a:schemeClr val="tx1"/>
                </a:solidFill>
                <a:effectLst/>
                <a:latin typeface="Segoe UI Light" pitchFamily="34" charset="0"/>
                <a:ea typeface="+mn-ea"/>
                <a:cs typeface="+mn-cs"/>
              </a:rPr>
              <a:t>2 </a:t>
            </a:r>
            <a:r>
              <a:rPr lang="en-US" sz="1200" b="0" kern="1200" baseline="0" dirty="0">
                <a:solidFill>
                  <a:schemeClr val="tx1"/>
                </a:solidFill>
                <a:effectLst/>
                <a:latin typeface="Segoe UI Light" pitchFamily="34" charset="0"/>
                <a:ea typeface="+mn-ea"/>
                <a:cs typeface="+mn-cs"/>
              </a:rPr>
              <a:t>&lt;</a:t>
            </a:r>
            <a:r>
              <a:rPr lang="en-US" sz="1200" b="1" i="1" kern="1200" baseline="0" dirty="0">
                <a:solidFill>
                  <a:schemeClr val="tx1"/>
                </a:solidFill>
                <a:effectLst/>
                <a:latin typeface="Segoe UI Light" pitchFamily="34" charset="0"/>
                <a:ea typeface="+mn-ea"/>
                <a:cs typeface="+mn-cs"/>
              </a:rPr>
              <a:t>Note to presenter: </a:t>
            </a:r>
            <a:r>
              <a:rPr lang="en-US" sz="1200" b="0" i="0" kern="1200" baseline="0" dirty="0">
                <a:solidFill>
                  <a:schemeClr val="tx1"/>
                </a:solidFill>
                <a:effectLst/>
                <a:latin typeface="Segoe UI Light" pitchFamily="34" charset="0"/>
                <a:ea typeface="+mn-ea"/>
                <a:cs typeface="+mn-cs"/>
              </a:rPr>
              <a:t>this is retail-specific, global&gt;</a:t>
            </a:r>
            <a:endParaRPr lang="en-US" sz="1200" kern="1200" dirty="0">
              <a:solidFill>
                <a:schemeClr val="tx1"/>
              </a:solidFill>
              <a:latin typeface="Segoe UI Light" pitchFamily="34" charset="0"/>
              <a:ea typeface="+mn-ea"/>
              <a:cs typeface="+mn-cs"/>
            </a:endParaRP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Segoe UI Light" pitchFamily="34" charset="0"/>
                <a:ea typeface="+mn-ea"/>
                <a:cs typeface="+mn-cs"/>
              </a:rPr>
              <a:t/>
            </a:r>
            <a:br>
              <a:rPr lang="en-US" sz="1200" b="1" kern="1200" dirty="0">
                <a:solidFill>
                  <a:schemeClr val="tx1"/>
                </a:solidFill>
                <a:latin typeface="Segoe UI Light" pitchFamily="34" charset="0"/>
                <a:ea typeface="+mn-ea"/>
                <a:cs typeface="+mn-cs"/>
              </a:rPr>
            </a:br>
            <a:r>
              <a:rPr lang="en-US" sz="1200" b="1" kern="1200" dirty="0">
                <a:solidFill>
                  <a:schemeClr val="tx1"/>
                </a:solidFill>
                <a:latin typeface="Segoe UI Light" pitchFamily="34" charset="0"/>
                <a:ea typeface="+mn-ea"/>
                <a:cs typeface="+mn-cs"/>
              </a:rPr>
              <a:t>Features</a:t>
            </a:r>
            <a:r>
              <a:rPr lang="en-US" sz="1200" kern="1200" dirty="0">
                <a:solidFill>
                  <a:schemeClr val="tx1"/>
                </a:solidFill>
                <a:latin typeface="Segoe UI Light" pitchFamily="34" charset="0"/>
                <a:ea typeface="+mn-ea"/>
                <a:cs typeface="+mn-cs"/>
              </a:rPr>
              <a:t/>
            </a:r>
            <a:br>
              <a:rPr lang="en-US" sz="1200" kern="1200" dirty="0">
                <a:solidFill>
                  <a:schemeClr val="tx1"/>
                </a:solidFill>
                <a:latin typeface="Segoe UI Light" pitchFamily="34" charset="0"/>
                <a:ea typeface="+mn-ea"/>
                <a:cs typeface="+mn-cs"/>
              </a:rPr>
            </a:br>
            <a:r>
              <a:rPr lang="en-US" sz="1200" kern="1200" baseline="0" dirty="0">
                <a:solidFill>
                  <a:schemeClr val="tx1"/>
                </a:solidFill>
                <a:latin typeface="Segoe UI Light" pitchFamily="34" charset="0"/>
                <a:ea typeface="+mn-ea"/>
                <a:cs typeface="+mn-cs"/>
              </a:rPr>
              <a:t>B</a:t>
            </a:r>
            <a:r>
              <a:rPr lang="en-US" sz="1200" kern="1200" dirty="0">
                <a:solidFill>
                  <a:schemeClr val="tx1"/>
                </a:solidFill>
                <a:latin typeface="Segoe UI Light" pitchFamily="34" charset="0"/>
                <a:ea typeface="+mn-ea"/>
                <a:cs typeface="+mn-cs"/>
              </a:rPr>
              <a:t>ehind the scenes, </a:t>
            </a:r>
            <a:r>
              <a:rPr lang="en-US" sz="1200" b="1" i="1" kern="1200" dirty="0">
                <a:solidFill>
                  <a:schemeClr val="tx1"/>
                </a:solidFill>
                <a:latin typeface="Segoe UI Light" pitchFamily="34" charset="0"/>
                <a:ea typeface="+mn-ea"/>
                <a:cs typeface="+mn-cs"/>
              </a:rPr>
              <a:t>Credential Guard protects the user access tokens that are generated once your users have been authenticated</a:t>
            </a:r>
            <a:r>
              <a:rPr lang="en-US" sz="1200" kern="1200" dirty="0">
                <a:solidFill>
                  <a:schemeClr val="tx1"/>
                </a:solidFill>
                <a:latin typeface="Segoe UI Light" pitchFamily="34" charset="0"/>
                <a:ea typeface="+mn-ea"/>
                <a:cs typeface="+mn-cs"/>
              </a:rPr>
              <a:t>. </a:t>
            </a:r>
            <a:r>
              <a:rPr lang="en-US" sz="1200" b="1" i="1" kern="1200" dirty="0">
                <a:solidFill>
                  <a:schemeClr val="tx1"/>
                </a:solidFill>
                <a:latin typeface="Segoe UI Light" pitchFamily="34" charset="0"/>
                <a:ea typeface="+mn-ea"/>
                <a:cs typeface="+mn-cs"/>
              </a:rPr>
              <a:t>So even if a device is compromised, the credentials are not available to the attacker</a:t>
            </a:r>
            <a:r>
              <a:rPr lang="en-US" sz="1200" kern="1200" dirty="0">
                <a:solidFill>
                  <a:schemeClr val="tx1"/>
                </a:solidFill>
                <a:latin typeface="Segoe UI Light" pitchFamily="34" charset="0"/>
                <a:ea typeface="+mn-ea"/>
                <a:cs typeface="+mn-cs"/>
              </a:rPr>
              <a:t>. With user access tokens, an attacker could access your resources by effectively impersonating a user’s identity. Credential Guard stores user access tokens within a virtualization-based security environment running on Hyper-V, away from the Windows 10 </a:t>
            </a:r>
            <a:r>
              <a:rPr lang="en-US" sz="1200" b="0" kern="1200" dirty="0">
                <a:solidFill>
                  <a:schemeClr val="tx1"/>
                </a:solidFill>
                <a:latin typeface="Segoe UI Light" pitchFamily="34" charset="0"/>
                <a:ea typeface="+mn-ea"/>
                <a:cs typeface="+mn-cs"/>
              </a:rPr>
              <a:t>kernel</a:t>
            </a:r>
            <a:r>
              <a:rPr lang="en-US" sz="1200" b="0" i="1" kern="1200" dirty="0">
                <a:solidFill>
                  <a:schemeClr val="tx1"/>
                </a:solidFill>
                <a:latin typeface="Segoe UI Light" pitchFamily="34" charset="0"/>
                <a:ea typeface="+mn-ea"/>
                <a:cs typeface="+mn-cs"/>
              </a:rPr>
              <a:t>.</a:t>
            </a:r>
            <a:r>
              <a:rPr lang="en-US" sz="1200" b="0" i="1" kern="1200" baseline="0" dirty="0">
                <a:solidFill>
                  <a:schemeClr val="tx1"/>
                </a:solidFill>
                <a:latin typeface="Segoe UI Light" pitchFamily="34" charset="0"/>
                <a:ea typeface="+mn-ea"/>
                <a:cs typeface="+mn-cs"/>
              </a:rPr>
              <a:t> </a:t>
            </a:r>
            <a:r>
              <a:rPr lang="en-US" sz="1200" b="0" kern="1200" dirty="0">
                <a:solidFill>
                  <a:schemeClr val="tx1"/>
                </a:solidFill>
                <a:latin typeface="Segoe UI Light" pitchFamily="34" charset="0"/>
                <a:ea typeface="+mn-ea"/>
                <a:cs typeface="+mn-cs"/>
              </a:rPr>
              <a:t>This</a:t>
            </a:r>
            <a:r>
              <a:rPr lang="en-US" sz="1200" kern="1200" dirty="0">
                <a:solidFill>
                  <a:schemeClr val="tx1"/>
                </a:solidFill>
                <a:latin typeface="Segoe UI Light" pitchFamily="34" charset="0"/>
                <a:ea typeface="+mn-ea"/>
                <a:cs typeface="+mn-cs"/>
              </a:rPr>
              <a:t> helps safeguard you from Pass-the-Hash and other advanced persistent attacks. And Credential Guard can be enabled using Group Policy, making it easy and familiar for your IT staff to administer using the existing management tools they have in place.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There is </a:t>
            </a:r>
            <a:r>
              <a:rPr lang="en-US" sz="1200" kern="1200" baseline="0" dirty="0">
                <a:solidFill>
                  <a:schemeClr val="tx1"/>
                </a:solidFill>
                <a:latin typeface="Segoe UI Light" pitchFamily="34" charset="0"/>
                <a:ea typeface="+mn-ea"/>
                <a:cs typeface="+mn-cs"/>
              </a:rPr>
              <a:t>one more feature </a:t>
            </a:r>
            <a:r>
              <a:rPr lang="en-US" sz="1200" kern="1200" dirty="0">
                <a:solidFill>
                  <a:schemeClr val="tx1"/>
                </a:solidFill>
                <a:latin typeface="Segoe UI Light" pitchFamily="34" charset="0"/>
                <a:ea typeface="+mn-ea"/>
                <a:cs typeface="+mn-cs"/>
              </a:rPr>
              <a:t>that has been around for a while—</a:t>
            </a:r>
            <a:r>
              <a:rPr lang="en-US" sz="1200" b="1" kern="1200" dirty="0">
                <a:solidFill>
                  <a:schemeClr val="tx1"/>
                </a:solidFill>
                <a:latin typeface="Segoe UI Light" pitchFamily="34" charset="0"/>
                <a:ea typeface="+mn-ea"/>
                <a:cs typeface="+mn-cs"/>
              </a:rPr>
              <a:t>BitLocker</a:t>
            </a:r>
            <a:r>
              <a:rPr lang="en-US" sz="1200" kern="1200" dirty="0">
                <a:solidFill>
                  <a:schemeClr val="tx1"/>
                </a:solidFill>
                <a:latin typeface="Segoe UI Light" pitchFamily="34" charset="0"/>
                <a:ea typeface="+mn-ea"/>
                <a:cs typeface="+mn-cs"/>
              </a:rPr>
              <a:t>—that we should also briefly cover. In the event that a device is stolen (for example, if your</a:t>
            </a:r>
            <a:r>
              <a:rPr lang="en-US" sz="1200" kern="1200" baseline="0" dirty="0">
                <a:solidFill>
                  <a:schemeClr val="tx1"/>
                </a:solidFill>
                <a:latin typeface="Segoe UI Light" pitchFamily="34" charset="0"/>
                <a:ea typeface="+mn-ea"/>
                <a:cs typeface="+mn-cs"/>
              </a:rPr>
              <a:t> retail associate sets down the </a:t>
            </a:r>
            <a:r>
              <a:rPr lang="en-US" sz="1200" kern="1200" dirty="0">
                <a:solidFill>
                  <a:schemeClr val="tx1"/>
                </a:solidFill>
                <a:latin typeface="Segoe UI Light" pitchFamily="34" charset="0"/>
                <a:ea typeface="+mn-ea"/>
                <a:cs typeface="+mn-cs"/>
              </a:rPr>
              <a:t>device and a thief picks it up), the content within it is better protected and encrypted with BitLocker.</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Benefits</a:t>
            </a:r>
          </a:p>
          <a:p>
            <a:r>
              <a:rPr lang="en-US" sz="1200" kern="1200" dirty="0">
                <a:solidFill>
                  <a:schemeClr val="tx1"/>
                </a:solidFill>
                <a:latin typeface="Segoe UI Light" pitchFamily="34" charset="0"/>
                <a:ea typeface="+mn-ea"/>
                <a:cs typeface="+mn-cs"/>
              </a:rPr>
              <a:t>User credentials—and the data on their devices—are</a:t>
            </a:r>
            <a:r>
              <a:rPr lang="en-US" sz="1200" kern="1200" baseline="0" dirty="0">
                <a:solidFill>
                  <a:schemeClr val="tx1"/>
                </a:solidFill>
                <a:latin typeface="Segoe UI Light" pitchFamily="34" charset="0"/>
                <a:ea typeface="+mn-ea"/>
                <a:cs typeface="+mn-cs"/>
              </a:rPr>
              <a:t> better p</a:t>
            </a:r>
            <a:r>
              <a:rPr lang="en-US" sz="1200" kern="1200" dirty="0">
                <a:solidFill>
                  <a:schemeClr val="tx1"/>
                </a:solidFill>
                <a:latin typeface="Segoe UI Light" pitchFamily="34" charset="0"/>
                <a:ea typeface="+mn-ea"/>
                <a:cs typeface="+mn-cs"/>
              </a:rPr>
              <a:t>rotected against theft, breach, and phishing—all with no additional hardware required.</a:t>
            </a:r>
          </a:p>
          <a:p>
            <a:endParaRPr lang="en-US" sz="1200" kern="1200" dirty="0">
              <a:solidFill>
                <a:schemeClr val="tx1"/>
              </a:solidFill>
              <a:latin typeface="Segoe UI Light" pitchFamily="34" charset="0"/>
              <a:ea typeface="+mn-ea"/>
              <a:cs typeface="+mn-cs"/>
            </a:endParaRPr>
          </a:p>
          <a:p>
            <a:r>
              <a:rPr lang="en-US" sz="1200" b="1" i="1" dirty="0">
                <a:solidFill>
                  <a:srgbClr val="3E1D0E"/>
                </a:solidFill>
              </a:rPr>
              <a:t>For the presenter</a:t>
            </a:r>
            <a:endParaRPr lang="en-US" sz="1200" baseline="0" dirty="0"/>
          </a:p>
          <a:p>
            <a:r>
              <a:rPr lang="en-US" sz="1200" kern="1200" dirty="0">
                <a:solidFill>
                  <a:schemeClr val="tx1"/>
                </a:solidFill>
                <a:latin typeface="Segoe UI Light" pitchFamily="34" charset="0"/>
                <a:ea typeface="+mn-ea"/>
                <a:cs typeface="+mn-cs"/>
              </a:rPr>
              <a:t>To learn more about Credential Guard </a:t>
            </a:r>
            <a:r>
              <a:rPr lang="en-US" sz="1200" kern="1200" baseline="0" dirty="0">
                <a:solidFill>
                  <a:schemeClr val="tx1"/>
                </a:solidFill>
                <a:latin typeface="Segoe UI Light" pitchFamily="34" charset="0"/>
                <a:ea typeface="+mn-ea"/>
                <a:cs typeface="+mn-cs"/>
              </a:rPr>
              <a:t>for yourself, reference </a:t>
            </a:r>
            <a:r>
              <a:rPr lang="en-US" sz="1200" kern="1200" dirty="0">
                <a:solidFill>
                  <a:schemeClr val="tx1"/>
                </a:solidFill>
                <a:latin typeface="Segoe UI Light" pitchFamily="34" charset="0"/>
                <a:ea typeface="+mn-ea"/>
                <a:cs typeface="+mn-cs"/>
              </a:rPr>
              <a:t>the Windows 10 Commercial Storybook </a:t>
            </a:r>
            <a:r>
              <a:rPr lang="en-US" sz="1200" kern="1200" baseline="0" dirty="0">
                <a:solidFill>
                  <a:schemeClr val="tx1"/>
                </a:solidFill>
                <a:effectLst/>
                <a:latin typeface="Segoe UI Light" pitchFamily="34" charset="0"/>
                <a:ea typeface="+mn-ea"/>
                <a:cs typeface="+mn-cs"/>
              </a:rPr>
              <a:t>https://microsoft.sharepoint.com/sites/Infopedia_G02KC/Pages/Custom/Windows10Storybooks.aspx</a:t>
            </a:r>
            <a:endParaRPr lang="en-US" sz="1200"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[Advance</a:t>
            </a:r>
            <a:r>
              <a:rPr lang="en-US" sz="1200" b="1" kern="1200" baseline="0" dirty="0">
                <a:solidFill>
                  <a:schemeClr val="tx1"/>
                </a:solidFill>
                <a:latin typeface="Segoe UI Light" pitchFamily="34" charset="0"/>
                <a:ea typeface="+mn-ea"/>
                <a:cs typeface="+mn-cs"/>
              </a:rPr>
              <a:t> slide]</a:t>
            </a:r>
          </a:p>
          <a:p>
            <a:endParaRPr lang="en-US" sz="1200" b="1" kern="1200" baseline="0" dirty="0">
              <a:solidFill>
                <a:schemeClr val="tx1"/>
              </a:solidFill>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Sources</a:t>
            </a:r>
            <a:endParaRPr lang="en-US" sz="900" kern="1200" dirty="0">
              <a:solidFill>
                <a:schemeClr val="tx1"/>
              </a:solidFill>
              <a:effectLst/>
              <a:latin typeface="Segoe UI Light" pitchFamily="34" charset="0"/>
              <a:ea typeface="+mn-ea"/>
              <a:cs typeface="+mn-cs"/>
            </a:endParaRPr>
          </a:p>
          <a:p>
            <a:r>
              <a:rPr lang="en-US" sz="900" kern="1200" baseline="30000" dirty="0">
                <a:solidFill>
                  <a:schemeClr val="tx1"/>
                </a:solidFill>
                <a:effectLst/>
                <a:latin typeface="Segoe UI Light" pitchFamily="34" charset="0"/>
                <a:ea typeface="+mn-ea"/>
                <a:cs typeface="+mn-cs"/>
              </a:rPr>
              <a:t>1</a:t>
            </a:r>
            <a:r>
              <a:rPr lang="en-US" sz="900" kern="1200" dirty="0">
                <a:solidFill>
                  <a:schemeClr val="tx1"/>
                </a:solidFill>
                <a:effectLst/>
                <a:latin typeface="Segoe UI Light" pitchFamily="34" charset="0"/>
                <a:ea typeface="+mn-ea"/>
                <a:cs typeface="+mn-cs"/>
              </a:rPr>
              <a:t> https://www.balabit.com/news/press/social-engineering-leads-the-top-10-list-of-most-popular-hacking-methods-balabit-survey-results-from-black-hat-usa</a:t>
            </a:r>
          </a:p>
          <a:p>
            <a:r>
              <a:rPr lang="en-US" sz="900" kern="1200" baseline="30000" dirty="0">
                <a:solidFill>
                  <a:schemeClr val="tx1"/>
                </a:solidFill>
                <a:effectLst/>
                <a:latin typeface="Segoe UI Light" pitchFamily="34" charset="0"/>
                <a:ea typeface="+mn-ea"/>
                <a:cs typeface="+mn-cs"/>
              </a:rPr>
              <a:t>2</a:t>
            </a:r>
            <a:r>
              <a:rPr lang="en-US" sz="900" kern="1200" dirty="0">
                <a:solidFill>
                  <a:schemeClr val="tx1"/>
                </a:solidFill>
                <a:effectLst/>
                <a:latin typeface="Segoe UI Light" pitchFamily="34" charset="0"/>
                <a:ea typeface="+mn-ea"/>
                <a:cs typeface="+mn-cs"/>
              </a:rPr>
              <a:t> http://www.computerworld.com/article/2487425/cybercrime-hacking/target-breach-happened-because-of-a-basic-network-segmentation-error.html</a:t>
            </a:r>
          </a:p>
          <a:p>
            <a:endParaRPr lang="en-US" sz="1200" b="1" kern="1200" dirty="0">
              <a:solidFill>
                <a:schemeClr val="tx1"/>
              </a:solidFill>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71D558A-8F81-4840-95D6-849BAE0BE8E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62735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lnSpc>
                <a:spcPct val="100000"/>
              </a:lnSpc>
              <a:spcAft>
                <a:spcPts val="0"/>
              </a:spcAft>
              <a:defRPr/>
            </a:pPr>
            <a:r>
              <a:rPr lang="en-US" sz="1200" b="1" kern="1200" dirty="0">
                <a:solidFill>
                  <a:schemeClr val="tx1"/>
                </a:solidFill>
                <a:latin typeface="Segoe UI Light" pitchFamily="34" charset="0"/>
                <a:ea typeface="+mn-ea"/>
                <a:cs typeface="+mn-cs"/>
              </a:rPr>
              <a:t>Suggested slide time: </a:t>
            </a:r>
            <a:r>
              <a:rPr lang="en-US" sz="1200" b="0" kern="1200" dirty="0">
                <a:solidFill>
                  <a:schemeClr val="tx1"/>
                </a:solidFill>
                <a:latin typeface="Segoe UI Light" pitchFamily="34" charset="0"/>
                <a:ea typeface="+mn-ea"/>
                <a:cs typeface="+mn-cs"/>
              </a:rPr>
              <a:t>4</a:t>
            </a:r>
            <a:r>
              <a:rPr lang="en-US" sz="1200" kern="1200" dirty="0">
                <a:solidFill>
                  <a:schemeClr val="tx1"/>
                </a:solidFill>
                <a:latin typeface="Segoe UI Light" pitchFamily="34" charset="0"/>
                <a:ea typeface="+mn-ea"/>
                <a:cs typeface="+mn-cs"/>
              </a:rPr>
              <a:t> minutes</a:t>
            </a:r>
          </a:p>
          <a:p>
            <a:pPr lvl="0"/>
            <a:endParaRPr lang="en-US" sz="1200" b="1" kern="1200" dirty="0">
              <a:solidFill>
                <a:schemeClr val="tx1"/>
              </a:solidFill>
              <a:latin typeface="Segoe UI Light" pitchFamily="34" charset="0"/>
              <a:ea typeface="+mn-ea"/>
              <a:cs typeface="+mn-cs"/>
            </a:endParaRPr>
          </a:p>
          <a:p>
            <a:pPr lvl="0"/>
            <a:r>
              <a:rPr lang="en-US" sz="1200" b="1" kern="1200" dirty="0">
                <a:solidFill>
                  <a:schemeClr val="tx1"/>
                </a:solidFill>
                <a:latin typeface="Segoe UI Light" pitchFamily="34" charset="0"/>
                <a:ea typeface="+mn-ea"/>
                <a:cs typeface="+mn-cs"/>
              </a:rPr>
              <a:t>Key points to cover</a:t>
            </a:r>
          </a:p>
          <a:p>
            <a:pPr marL="171450" lvl="0" indent="-171450">
              <a:buFont typeface="Arial" panose="020B0604020202020204" pitchFamily="34" charset="0"/>
              <a:buChar char="•"/>
            </a:pPr>
            <a:r>
              <a:rPr lang="en-US" sz="1200" kern="1200" dirty="0">
                <a:solidFill>
                  <a:schemeClr val="tx1"/>
                </a:solidFill>
                <a:latin typeface="Segoe UI Light" pitchFamily="34" charset="0"/>
                <a:ea typeface="+mn-ea"/>
                <a:cs typeface="+mn-cs"/>
              </a:rPr>
              <a:t>Device Guard feature function and benefits.</a:t>
            </a:r>
          </a:p>
          <a:p>
            <a:pPr lvl="0"/>
            <a:endParaRPr lang="en-US" sz="1200" b="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Speaker notes</a:t>
            </a:r>
          </a:p>
          <a:p>
            <a:pPr lvl="0"/>
            <a:endParaRPr lang="en-US" sz="1200" b="1" kern="1200" dirty="0">
              <a:solidFill>
                <a:schemeClr val="tx1"/>
              </a:solidFill>
              <a:latin typeface="Segoe UI Light" pitchFamily="34" charset="0"/>
              <a:ea typeface="+mn-ea"/>
              <a:cs typeface="+mn-cs"/>
            </a:endParaRPr>
          </a:p>
          <a:p>
            <a:pPr lvl="0"/>
            <a:r>
              <a:rPr lang="en-US" sz="1200" b="1" kern="1200" dirty="0">
                <a:solidFill>
                  <a:schemeClr val="tx1"/>
                </a:solidFill>
                <a:latin typeface="Segoe UI Light" pitchFamily="34" charset="0"/>
                <a:ea typeface="+mn-ea"/>
                <a:cs typeface="+mn-cs"/>
              </a:rPr>
              <a:t>Use case</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kern="1200" baseline="0" dirty="0">
                <a:solidFill>
                  <a:schemeClr val="tx1"/>
                </a:solidFill>
                <a:latin typeface="Segoe UI Light" pitchFamily="34" charset="0"/>
                <a:ea typeface="+mn-ea"/>
                <a:cs typeface="+mn-cs"/>
              </a:rPr>
              <a:t>The store manager receives an email that appears to come from company headquarters. It instructions her to install a new workforce management app.</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1" i="1" kern="1200" dirty="0">
                <a:solidFill>
                  <a:schemeClr val="tx1"/>
                </a:solidFill>
                <a:latin typeface="Segoe UI Light" pitchFamily="34" charset="0"/>
                <a:ea typeface="+mn-ea"/>
                <a:cs typeface="+mn-cs"/>
              </a:rPr>
              <a:t/>
            </a:r>
            <a:br>
              <a:rPr lang="en-US" sz="1200" b="1" i="1" kern="1200" dirty="0">
                <a:solidFill>
                  <a:schemeClr val="tx1"/>
                </a:solidFill>
                <a:latin typeface="Segoe UI Light" pitchFamily="34" charset="0"/>
                <a:ea typeface="+mn-ea"/>
                <a:cs typeface="+mn-cs"/>
              </a:rPr>
            </a:br>
            <a:r>
              <a:rPr lang="en-US" sz="1200" b="1" i="1" kern="1200" dirty="0">
                <a:solidFill>
                  <a:schemeClr val="tx1"/>
                </a:solidFill>
                <a:latin typeface="Segoe UI Light" pitchFamily="34" charset="0"/>
                <a:ea typeface="+mn-ea"/>
                <a:cs typeface="+mn-cs"/>
              </a:rPr>
              <a:t>When she</a:t>
            </a:r>
            <a:r>
              <a:rPr lang="en-US" sz="1200" b="1" i="1" kern="1200" baseline="0" dirty="0">
                <a:solidFill>
                  <a:schemeClr val="tx1"/>
                </a:solidFill>
                <a:latin typeface="Segoe UI Light" pitchFamily="34" charset="0"/>
                <a:ea typeface="+mn-ea"/>
                <a:cs typeface="+mn-cs"/>
              </a:rPr>
              <a:t> attempts this action, </a:t>
            </a:r>
            <a:r>
              <a:rPr lang="en-US" sz="1200" b="1" i="1" kern="1200" dirty="0">
                <a:solidFill>
                  <a:schemeClr val="tx1"/>
                </a:solidFill>
                <a:latin typeface="Segoe UI Light" pitchFamily="34" charset="0"/>
                <a:ea typeface="+mn-ea"/>
                <a:cs typeface="+mn-cs"/>
              </a:rPr>
              <a:t>Windows Device Guard makes a determination on whether that app is trustworthy. </a:t>
            </a:r>
            <a:r>
              <a:rPr lang="en-US" sz="1200" b="0" i="0" kern="1200" dirty="0">
                <a:solidFill>
                  <a:schemeClr val="tx1"/>
                </a:solidFill>
                <a:latin typeface="Segoe UI Light" pitchFamily="34" charset="0"/>
                <a:ea typeface="+mn-ea"/>
                <a:cs typeface="+mn-cs"/>
              </a:rPr>
              <a:t>It locks down the</a:t>
            </a:r>
            <a:r>
              <a:rPr lang="en-US" sz="1200" b="0" i="0" kern="1200" baseline="0" dirty="0">
                <a:solidFill>
                  <a:schemeClr val="tx1"/>
                </a:solidFill>
                <a:latin typeface="Segoe UI Light" pitchFamily="34" charset="0"/>
                <a:ea typeface="+mn-ea"/>
                <a:cs typeface="+mn-cs"/>
              </a:rPr>
              <a:t> device, not permitting her to install anything not approved by the company.</a:t>
            </a:r>
            <a:endParaRPr lang="en-US" sz="1200" b="0" i="0" kern="1200" dirty="0">
              <a:solidFill>
                <a:schemeClr val="tx1"/>
              </a:solidFill>
              <a:latin typeface="Segoe UI Light" pitchFamily="34" charset="0"/>
              <a:ea typeface="+mn-ea"/>
              <a:cs typeface="+mn-cs"/>
            </a:endParaRPr>
          </a:p>
          <a:p>
            <a:pPr lvl="0"/>
            <a:endParaRPr lang="en-US" sz="1200" b="1" i="1" kern="1200" dirty="0">
              <a:solidFill>
                <a:schemeClr val="tx1"/>
              </a:solidFill>
              <a:latin typeface="Segoe UI Light" pitchFamily="34" charset="0"/>
              <a:ea typeface="+mn-ea"/>
              <a:cs typeface="+mn-cs"/>
            </a:endParaRPr>
          </a:p>
          <a:p>
            <a:r>
              <a:rPr lang="en-US" sz="1200" b="1" dirty="0"/>
              <a:t>Real example</a:t>
            </a:r>
          </a:p>
          <a:p>
            <a:r>
              <a:rPr lang="en-US" sz="1200" b="0" dirty="0"/>
              <a:t>In a similar example to the</a:t>
            </a:r>
            <a:r>
              <a:rPr lang="en-US" sz="1200" b="0" baseline="0" dirty="0"/>
              <a:t> hypothetical scenario, US grocery retailer Sprouts Farmers Market became victim to phishing hackers who sent phony emails to company employees. The emails appeared to come from Sprouts corporate headquarters and asked for W-2 and other employee payroll data. The email was fake, and the employee unwittingly sent employee data to criminals. </a:t>
            </a:r>
            <a:r>
              <a:rPr lang="en-US" sz="900" kern="1200" baseline="30000" dirty="0">
                <a:solidFill>
                  <a:schemeClr val="tx1"/>
                </a:solidFill>
                <a:effectLst/>
                <a:latin typeface="Segoe UI Light" pitchFamily="34" charset="0"/>
                <a:ea typeface="+mn-ea"/>
                <a:cs typeface="+mn-cs"/>
              </a:rPr>
              <a:t>1  </a:t>
            </a:r>
            <a:r>
              <a:rPr lang="en-US" sz="1200" b="0" baseline="0" dirty="0"/>
              <a:t>&lt;</a:t>
            </a:r>
            <a:r>
              <a:rPr lang="en-US" sz="1200" b="1" i="1" baseline="0" dirty="0"/>
              <a:t>Note to presenter</a:t>
            </a:r>
            <a:r>
              <a:rPr lang="en-US" sz="1200" b="0" baseline="0" dirty="0"/>
              <a:t>: statistic is retail and US-specific&gt;</a:t>
            </a:r>
            <a:endParaRPr lang="en-US" sz="1200" b="0" dirty="0"/>
          </a:p>
          <a:p>
            <a:endParaRPr lang="en-US" sz="1200" b="0" dirty="0"/>
          </a:p>
          <a:p>
            <a:r>
              <a:rPr lang="en-US" sz="1200" b="0" dirty="0"/>
              <a:t>Even if a hacker</a:t>
            </a:r>
            <a:r>
              <a:rPr lang="en-US" sz="1200" b="0" baseline="0" dirty="0"/>
              <a:t> does not steal data, the security breach can still harm your company reputation or cause loss of business. </a:t>
            </a:r>
          </a:p>
          <a:p>
            <a:endParaRPr lang="en-US" sz="1200" b="0" baseline="0" dirty="0"/>
          </a:p>
          <a:p>
            <a:r>
              <a:rPr lang="en-US" sz="1200" b="0" baseline="0" dirty="0"/>
              <a:t>As an example, 45% of security incidents in the retail sector involve denial-of-service (DoS) attacks—which overwhelm a retailer website with malicious traffic and grind operations to a halt. These can take days to rectify—days when you are losing business. </a:t>
            </a:r>
            <a:r>
              <a:rPr lang="en-US" sz="900" b="0" kern="1200" baseline="30000" dirty="0">
                <a:solidFill>
                  <a:schemeClr val="tx1"/>
                </a:solidFill>
                <a:effectLst/>
                <a:latin typeface="Segoe UI Light" pitchFamily="34" charset="0"/>
                <a:ea typeface="+mn-ea"/>
                <a:cs typeface="+mn-cs"/>
              </a:rPr>
              <a:t>2 </a:t>
            </a:r>
            <a:r>
              <a:rPr lang="en-US" sz="1200" b="0" baseline="0" dirty="0"/>
              <a:t>&lt;</a:t>
            </a:r>
            <a:r>
              <a:rPr lang="en-US" sz="1200" b="1" i="1" baseline="0" dirty="0"/>
              <a:t>Note to presenter</a:t>
            </a:r>
            <a:r>
              <a:rPr lang="en-US" sz="1200" b="0" baseline="0" dirty="0"/>
              <a:t>: data is </a:t>
            </a:r>
            <a:r>
              <a:rPr lang="en-US" sz="1200" b="0" i="0" baseline="0" dirty="0"/>
              <a:t>retail-specific; global)</a:t>
            </a:r>
            <a:r>
              <a:rPr lang="en-US" sz="1200" b="0" baseline="0" dirty="0"/>
              <a:t/>
            </a:r>
            <a:br>
              <a:rPr lang="en-US" sz="1200" b="0" baseline="0" dirty="0"/>
            </a:br>
            <a:endParaRPr lang="en-US" sz="1200" b="0" baseline="0"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0" baseline="0" dirty="0"/>
              <a:t>When e-commerce retailer Amazon’s site went down in 2013 for less than an hour, the estimated cost to the company for that downtime was nearly $US5M in lost sales. While not ever attributed to a hacker for certain, it is worth pausing to consider the implications. </a:t>
            </a:r>
            <a:r>
              <a:rPr lang="en-US" sz="900" kern="1200" baseline="30000" dirty="0">
                <a:solidFill>
                  <a:schemeClr val="tx1"/>
                </a:solidFill>
                <a:effectLst/>
                <a:latin typeface="Segoe UI Light" pitchFamily="34" charset="0"/>
                <a:ea typeface="+mn-ea"/>
                <a:cs typeface="+mn-cs"/>
              </a:rPr>
              <a:t>3 </a:t>
            </a:r>
            <a:r>
              <a:rPr lang="en-US" sz="1200" b="0" baseline="0" dirty="0"/>
              <a:t/>
            </a:r>
            <a:br>
              <a:rPr lang="en-US" sz="1200" b="0" baseline="0" dirty="0"/>
            </a:br>
            <a:r>
              <a:rPr lang="en-US" sz="1200" b="0" baseline="0" dirty="0"/>
              <a:t>&lt;</a:t>
            </a:r>
            <a:r>
              <a:rPr lang="en-US" sz="1200" b="1" i="1" baseline="0" dirty="0"/>
              <a:t>Note to presenter</a:t>
            </a:r>
            <a:r>
              <a:rPr lang="en-US" sz="1200" b="0" baseline="0" dirty="0"/>
              <a:t>: statistic is retail and US-specific&gt;</a:t>
            </a:r>
            <a:endParaRPr lang="en-US" sz="1200" b="0" dirty="0"/>
          </a:p>
          <a:p>
            <a:endParaRPr lang="en-US" sz="1200" b="0" baseline="0" dirty="0"/>
          </a:p>
          <a:p>
            <a:r>
              <a:rPr lang="en-US" sz="1200" b="0" baseline="0" dirty="0"/>
              <a:t>As well, these outages or breaches can erode trust. </a:t>
            </a:r>
            <a:r>
              <a:rPr lang="en-US" sz="1200" b="0" dirty="0"/>
              <a:t>“Reports show that in the retail industry…once a company experiences a breach they can, on average, expect 12% of customers to stop shopping with them.” </a:t>
            </a:r>
            <a:r>
              <a:rPr lang="en-US" sz="900" b="0" kern="1200" baseline="30000" dirty="0">
                <a:solidFill>
                  <a:schemeClr val="tx1"/>
                </a:solidFill>
                <a:effectLst/>
                <a:latin typeface="Segoe UI Light" pitchFamily="34" charset="0"/>
                <a:ea typeface="+mn-ea"/>
                <a:cs typeface="+mn-cs"/>
              </a:rPr>
              <a:t>4</a:t>
            </a:r>
            <a:r>
              <a:rPr lang="en-US" sz="900" b="0" kern="1200" baseline="0" dirty="0">
                <a:solidFill>
                  <a:schemeClr val="tx1"/>
                </a:solidFill>
                <a:effectLst/>
                <a:latin typeface="Segoe UI Light" pitchFamily="34" charset="0"/>
                <a:ea typeface="+mn-ea"/>
                <a:cs typeface="+mn-cs"/>
              </a:rPr>
              <a:t> </a:t>
            </a:r>
            <a:r>
              <a:rPr lang="en-US" sz="1200" b="0" baseline="0" dirty="0"/>
              <a:t>&lt;</a:t>
            </a:r>
            <a:r>
              <a:rPr lang="en-US" sz="1200" b="1" i="1" baseline="0" dirty="0"/>
              <a:t>Note to presenter</a:t>
            </a:r>
            <a:r>
              <a:rPr lang="en-US" sz="1200" b="0" baseline="0" dirty="0"/>
              <a:t>: statistic is retail-specific&gt;</a:t>
            </a:r>
            <a:endParaRPr lang="en-US" sz="1200" b="0" dirty="0"/>
          </a:p>
          <a:p>
            <a:r>
              <a:rPr lang="en-US" sz="1200" b="0" dirty="0"/>
              <a:t/>
            </a:r>
            <a:br>
              <a:rPr lang="en-US" sz="1200" b="0" dirty="0"/>
            </a:br>
            <a:r>
              <a:rPr lang="en-US" sz="1200" b="0" dirty="0"/>
              <a:t/>
            </a:r>
            <a:br>
              <a:rPr lang="en-US" sz="1200" b="0" dirty="0"/>
            </a:br>
            <a:r>
              <a:rPr lang="en-US" sz="1200" b="1" dirty="0"/>
              <a:t>Features</a:t>
            </a:r>
            <a:br>
              <a:rPr lang="en-US" sz="1200" b="1" dirty="0"/>
            </a:br>
            <a:r>
              <a:rPr lang="en-US" sz="1200" b="1" kern="1200" dirty="0">
                <a:solidFill>
                  <a:schemeClr val="tx1"/>
                </a:solidFill>
                <a:latin typeface="Segoe UI Light" pitchFamily="34" charset="0"/>
                <a:ea typeface="+mn-ea"/>
                <a:cs typeface="+mn-cs"/>
              </a:rPr>
              <a:t>Device Guard</a:t>
            </a:r>
            <a:r>
              <a:rPr lang="en-US" sz="1200" kern="1200" dirty="0">
                <a:solidFill>
                  <a:schemeClr val="tx1"/>
                </a:solidFill>
                <a:latin typeface="Segoe UI Light" pitchFamily="34" charset="0"/>
                <a:ea typeface="+mn-ea"/>
                <a:cs typeface="+mn-cs"/>
              </a:rPr>
              <a:t> can help protect the Windows system core and helps prevent untrusted apps and executables (like those that could be found in email, in our scenario) from starting. </a:t>
            </a:r>
          </a:p>
          <a:p>
            <a:endParaRPr lang="en-US" sz="1200" kern="1200" dirty="0">
              <a:solidFill>
                <a:schemeClr val="tx1"/>
              </a:solidFill>
              <a:latin typeface="Segoe UI Light" pitchFamily="34" charset="0"/>
              <a:ea typeface="+mn-ea"/>
              <a:cs typeface="+mn-cs"/>
            </a:endParaRPr>
          </a:p>
          <a:p>
            <a:r>
              <a:rPr lang="en-US" sz="1200" kern="1200" dirty="0">
                <a:solidFill>
                  <a:schemeClr val="tx1"/>
                </a:solidFill>
                <a:latin typeface="Segoe UI Light" pitchFamily="34" charset="0"/>
                <a:ea typeface="+mn-ea"/>
                <a:cs typeface="+mn-cs"/>
              </a:rPr>
              <a:t>With Device Guard you can lock down devices, granting access only to apps from trusted sources. Device Guard uses hardware-based isolation and virtualization to help protect itself and the Windows system core from vulnerability and zero-day exploits. </a:t>
            </a:r>
          </a:p>
          <a:p>
            <a:endParaRPr lang="en-US" sz="1200" kern="1200" dirty="0">
              <a:solidFill>
                <a:schemeClr val="tx1"/>
              </a:solidFill>
              <a:latin typeface="Segoe UI Light" pitchFamily="34" charset="0"/>
              <a:ea typeface="+mn-ea"/>
              <a:cs typeface="+mn-cs"/>
            </a:endParaRPr>
          </a:p>
          <a:p>
            <a:r>
              <a:rPr lang="en-US" sz="1200" kern="1200" dirty="0">
                <a:solidFill>
                  <a:schemeClr val="tx1"/>
                </a:solidFill>
                <a:latin typeface="Segoe UI Light" pitchFamily="34" charset="0"/>
                <a:ea typeface="+mn-ea"/>
                <a:cs typeface="+mn-cs"/>
              </a:rPr>
              <a:t>Its Hyper-V Code Integrity Service feature enforces best practices for running drivers and other software at the highest level of privilege. </a:t>
            </a:r>
          </a:p>
          <a:p>
            <a:endParaRPr lang="en-US" sz="1200" kern="1200" dirty="0">
              <a:solidFill>
                <a:schemeClr val="tx1"/>
              </a:solidFill>
              <a:latin typeface="Segoe UI Light" pitchFamily="34" charset="0"/>
              <a:ea typeface="+mn-ea"/>
              <a:cs typeface="+mn-cs"/>
            </a:endParaRPr>
          </a:p>
          <a:p>
            <a:r>
              <a:rPr lang="en-US" sz="1200" kern="1200" dirty="0">
                <a:solidFill>
                  <a:schemeClr val="tx1"/>
                </a:solidFill>
                <a:latin typeface="Segoe UI Light" pitchFamily="34" charset="0"/>
                <a:ea typeface="+mn-ea"/>
                <a:cs typeface="+mn-cs"/>
              </a:rPr>
              <a:t>Here’s more about what Device Guard can do:</a:t>
            </a:r>
          </a:p>
          <a:p>
            <a:pPr lvl="0"/>
            <a:endParaRPr lang="en-US" sz="1200" dirty="0"/>
          </a:p>
          <a:p>
            <a:pPr marL="231115" indent="-231115">
              <a:buFont typeface="+mj-lt"/>
              <a:buAutoNum type="arabicPeriod"/>
            </a:pPr>
            <a:r>
              <a:rPr lang="en-US" sz="1200" b="1" kern="1200" dirty="0">
                <a:solidFill>
                  <a:schemeClr val="tx1"/>
                </a:solidFill>
                <a:latin typeface="Segoe UI Light" pitchFamily="34" charset="0"/>
                <a:ea typeface="+mn-ea"/>
                <a:cs typeface="+mn-cs"/>
              </a:rPr>
              <a:t>Protect against malware. </a:t>
            </a:r>
            <a:br>
              <a:rPr lang="en-US" sz="1200" b="1"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Help secure your environment and prevent untrusted apps and code from running by using the ultimate form of app control. Using virtualization-based security, the Device Guard feature in Windows 10 offers a solution more powerful than traditional app control products, providing rigorous protection from tampering and bypass. </a:t>
            </a:r>
          </a:p>
          <a:p>
            <a:pPr marL="231115" indent="-231115">
              <a:buFont typeface="+mj-lt"/>
              <a:buAutoNum type="arabicPeriod"/>
            </a:pPr>
            <a:r>
              <a:rPr lang="en-US" sz="1200" b="1" kern="1200" dirty="0">
                <a:solidFill>
                  <a:schemeClr val="tx1"/>
                </a:solidFill>
                <a:latin typeface="Segoe UI Light" pitchFamily="34" charset="0"/>
                <a:ea typeface="+mn-ea"/>
                <a:cs typeface="+mn-cs"/>
              </a:rPr>
              <a:t>Hardware rooted app control. </a:t>
            </a:r>
            <a:br>
              <a:rPr lang="en-US" sz="1200" b="1"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Device Guard uses virtualization-based security to isolate and help protect Device Guard features, such as the Hyper-V Code Integrity Service (HVCI), from malware and attacks, even if Windows itself has been compromised. HVCI enables Device Guard to help protect kernel mode processes from in-memory attacks, giving you a strong defense against zero-day exploits.</a:t>
            </a:r>
          </a:p>
          <a:p>
            <a:pPr marL="231115" indent="-231115">
              <a:buFont typeface="+mj-lt"/>
              <a:buAutoNum type="arabicPeriod"/>
            </a:pPr>
            <a:r>
              <a:rPr lang="en-US" sz="1200" b="1" kern="1200" dirty="0">
                <a:solidFill>
                  <a:schemeClr val="tx1"/>
                </a:solidFill>
                <a:latin typeface="Segoe UI Light" pitchFamily="34" charset="0"/>
                <a:ea typeface="+mn-ea"/>
                <a:cs typeface="+mn-cs"/>
              </a:rPr>
              <a:t>Only run trusted apps. </a:t>
            </a:r>
            <a:br>
              <a:rPr lang="en-US" sz="1200" b="1"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Device Guard helps enable your IT department to decide which software vendors and apps can be trusted within your environment. IT can designate as trustworthy the right combination of apps for your organization, from internal line-of-business apps to everything from the Windows Store to apps from specific software vendors. Device Guard works with Windows Classic apps and Universal Windows Platform apps, and it includes tools that make it easy to sign your existing apps.</a:t>
            </a:r>
          </a:p>
          <a:p>
            <a:endParaRPr lang="en-US" sz="1200" b="1" kern="1200" dirty="0">
              <a:solidFill>
                <a:schemeClr val="tx1"/>
              </a:solidFill>
              <a:latin typeface="Segoe UI Light" pitchFamily="34" charset="0"/>
              <a:ea typeface="+mn-ea"/>
              <a:cs typeface="+mn-cs"/>
            </a:endParaRPr>
          </a:p>
          <a:p>
            <a:r>
              <a:rPr lang="en-US" sz="1200" b="1" dirty="0"/>
              <a:t>Benefits</a:t>
            </a:r>
            <a:endParaRPr lang="en-US" sz="1200" dirty="0"/>
          </a:p>
          <a:p>
            <a:r>
              <a:rPr lang="en-US" sz="1200" kern="1200" dirty="0">
                <a:solidFill>
                  <a:schemeClr val="tx1"/>
                </a:solidFill>
                <a:latin typeface="Segoe UI Light" pitchFamily="34" charset="0"/>
                <a:ea typeface="+mn-ea"/>
                <a:cs typeface="+mn-cs"/>
              </a:rPr>
              <a:t>In our scenario story, when the store manager</a:t>
            </a:r>
            <a:r>
              <a:rPr lang="en-US" sz="1200" kern="1200" baseline="0" dirty="0">
                <a:solidFill>
                  <a:schemeClr val="tx1"/>
                </a:solidFill>
                <a:latin typeface="Segoe UI Light" pitchFamily="34" charset="0"/>
                <a:ea typeface="+mn-ea"/>
                <a:cs typeface="+mn-cs"/>
              </a:rPr>
              <a:t> attempted the action on the corporate device, she was stopped</a:t>
            </a:r>
            <a:r>
              <a:rPr lang="en-US" sz="1200" kern="1200" dirty="0">
                <a:solidFill>
                  <a:schemeClr val="tx1"/>
                </a:solidFill>
                <a:latin typeface="Segoe UI Light" pitchFamily="34" charset="0"/>
                <a:ea typeface="+mn-ea"/>
                <a:cs typeface="+mn-cs"/>
              </a:rPr>
              <a:t>. The app might have activated</a:t>
            </a:r>
            <a:r>
              <a:rPr lang="en-US" sz="1200" kern="1200" baseline="0" dirty="0">
                <a:solidFill>
                  <a:schemeClr val="tx1"/>
                </a:solidFill>
                <a:latin typeface="Segoe UI Light" pitchFamily="34" charset="0"/>
                <a:ea typeface="+mn-ea"/>
                <a:cs typeface="+mn-cs"/>
              </a:rPr>
              <a:t> malware, but w</a:t>
            </a:r>
            <a:r>
              <a:rPr lang="en-US" sz="1200" kern="1200" dirty="0">
                <a:solidFill>
                  <a:schemeClr val="tx1"/>
                </a:solidFill>
                <a:latin typeface="Segoe UI Light" pitchFamily="34" charset="0"/>
                <a:ea typeface="+mn-ea"/>
                <a:cs typeface="+mn-cs"/>
              </a:rPr>
              <a:t>ith Device Guard</a:t>
            </a:r>
            <a:r>
              <a:rPr lang="en-US" sz="1200" kern="1200" baseline="0" dirty="0">
                <a:solidFill>
                  <a:schemeClr val="tx1"/>
                </a:solidFill>
                <a:latin typeface="Segoe UI Light" pitchFamily="34" charset="0"/>
                <a:ea typeface="+mn-ea"/>
                <a:cs typeface="+mn-cs"/>
              </a:rPr>
              <a:t> installed,</a:t>
            </a:r>
            <a:r>
              <a:rPr lang="en-US" sz="1200" kern="1200" dirty="0">
                <a:solidFill>
                  <a:schemeClr val="tx1"/>
                </a:solidFill>
                <a:latin typeface="Segoe UI Light" pitchFamily="34" charset="0"/>
                <a:ea typeface="+mn-ea"/>
                <a:cs typeface="+mn-cs"/>
              </a:rPr>
              <a:t> apps have to first earn their trust</a:t>
            </a:r>
            <a:r>
              <a:rPr lang="en-US" sz="1200" kern="1200" baseline="0" dirty="0">
                <a:solidFill>
                  <a:schemeClr val="tx1"/>
                </a:solidFill>
                <a:latin typeface="Segoe UI Light" pitchFamily="34" charset="0"/>
                <a:ea typeface="+mn-ea"/>
                <a:cs typeface="+mn-cs"/>
              </a:rPr>
              <a:t>—before a breach can happen.</a:t>
            </a:r>
            <a:r>
              <a:rPr lang="en-US" sz="1200" kern="1200" dirty="0">
                <a:solidFill>
                  <a:schemeClr val="tx1"/>
                </a:solidFill>
                <a:latin typeface="Segoe UI Light" pitchFamily="34" charset="0"/>
                <a:ea typeface="+mn-ea"/>
                <a:cs typeface="+mn-cs"/>
              </a:rPr>
              <a:t> </a:t>
            </a:r>
          </a:p>
          <a:p>
            <a:endParaRPr lang="en-US" sz="1200" kern="1200" dirty="0">
              <a:solidFill>
                <a:schemeClr val="tx1"/>
              </a:solidFill>
              <a:latin typeface="Segoe UI Light" pitchFamily="34" charset="0"/>
              <a:ea typeface="+mn-ea"/>
              <a:cs typeface="+mn-cs"/>
            </a:endParaRPr>
          </a:p>
          <a:p>
            <a:r>
              <a:rPr lang="en-US" sz="1200" kern="1200" dirty="0">
                <a:solidFill>
                  <a:schemeClr val="tx1"/>
                </a:solidFill>
                <a:latin typeface="Segoe UI Light" pitchFamily="34" charset="0"/>
                <a:ea typeface="+mn-ea"/>
                <a:cs typeface="+mn-cs"/>
              </a:rPr>
              <a:t>With Device Guard on Windows 10, </a:t>
            </a:r>
            <a:r>
              <a:rPr lang="en-US" sz="1200" b="1" i="1" kern="1200" dirty="0">
                <a:solidFill>
                  <a:schemeClr val="tx1"/>
                </a:solidFill>
                <a:latin typeface="Segoe UI Light" pitchFamily="34" charset="0"/>
                <a:ea typeface="+mn-ea"/>
                <a:cs typeface="+mn-cs"/>
              </a:rPr>
              <a:t>you are in control of your environment and a step ahead of malware. </a:t>
            </a:r>
            <a:r>
              <a:rPr lang="en-US" sz="1200" kern="1200" dirty="0">
                <a:solidFill>
                  <a:schemeClr val="tx1"/>
                </a:solidFill>
                <a:latin typeface="Segoe UI Light" pitchFamily="34" charset="0"/>
                <a:ea typeface="+mn-ea"/>
                <a:cs typeface="+mn-cs"/>
              </a:rPr>
              <a:t>You can help safeguard against threats—current and future—all built in, at no extra cost. </a:t>
            </a:r>
            <a:r>
              <a:rPr lang="en-US" sz="1200" b="1" i="1" kern="1200" dirty="0">
                <a:solidFill>
                  <a:schemeClr val="tx1"/>
                </a:solidFill>
                <a:latin typeface="Segoe UI Light" pitchFamily="34" charset="0"/>
                <a:ea typeface="+mn-ea"/>
                <a:cs typeface="+mn-cs"/>
              </a:rPr>
              <a:t/>
            </a:r>
            <a:br>
              <a:rPr lang="en-US" sz="1200" b="1" i="1" kern="1200" dirty="0">
                <a:solidFill>
                  <a:schemeClr val="tx1"/>
                </a:solidFill>
                <a:latin typeface="Segoe UI Light" pitchFamily="34" charset="0"/>
                <a:ea typeface="+mn-ea"/>
                <a:cs typeface="+mn-cs"/>
              </a:rPr>
            </a:br>
            <a:endParaRPr lang="en-US" sz="1200" b="1" i="1" kern="1200" dirty="0">
              <a:solidFill>
                <a:schemeClr val="tx1"/>
              </a:solidFill>
              <a:latin typeface="Segoe UI Light" pitchFamily="34" charset="0"/>
              <a:ea typeface="+mn-ea"/>
              <a:cs typeface="+mn-cs"/>
            </a:endParaRPr>
          </a:p>
          <a:p>
            <a:endParaRPr lang="en-US" sz="1200" b="1" i="1" kern="1200" dirty="0">
              <a:solidFill>
                <a:schemeClr val="tx1"/>
              </a:solidFill>
              <a:latin typeface="Segoe UI Light" pitchFamily="34" charset="0"/>
              <a:ea typeface="+mn-ea"/>
              <a:cs typeface="+mn-cs"/>
            </a:endParaRPr>
          </a:p>
          <a:p>
            <a:r>
              <a:rPr lang="en-US" sz="900" b="1" i="1" kern="1200" dirty="0">
                <a:solidFill>
                  <a:schemeClr val="tx1"/>
                </a:solidFill>
                <a:effectLst/>
                <a:latin typeface="Segoe UI Light" pitchFamily="34" charset="0"/>
                <a:ea typeface="+mn-ea"/>
                <a:cs typeface="+mn-cs"/>
              </a:rPr>
              <a:t>For the presenter</a:t>
            </a:r>
            <a:endParaRPr lang="en-US" sz="9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UI Light" pitchFamily="34" charset="0"/>
                <a:ea typeface="+mn-ea"/>
                <a:cs typeface="+mn-cs"/>
              </a:rPr>
              <a:t>To learn more about </a:t>
            </a:r>
            <a:r>
              <a:rPr lang="en-US" sz="1200" kern="1200" dirty="0">
                <a:solidFill>
                  <a:schemeClr val="tx1"/>
                </a:solidFill>
                <a:latin typeface="Segoe UI Light" pitchFamily="34" charset="0"/>
                <a:ea typeface="+mn-ea"/>
                <a:cs typeface="+mn-cs"/>
              </a:rPr>
              <a:t>Device Guard </a:t>
            </a:r>
            <a:r>
              <a:rPr lang="en-US" sz="900" kern="1200" dirty="0">
                <a:solidFill>
                  <a:schemeClr val="tx1"/>
                </a:solidFill>
                <a:effectLst/>
                <a:latin typeface="Segoe UI Light" pitchFamily="34" charset="0"/>
                <a:ea typeface="+mn-ea"/>
                <a:cs typeface="+mn-cs"/>
              </a:rPr>
              <a:t>for yourself,</a:t>
            </a:r>
            <a:r>
              <a:rPr lang="en-US" sz="900" kern="1200" baseline="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reference the Windows 10 Commercial Storybook https://microsoft.sharepoint.com/sites/Infopedia_G02KC/Pages/Custom/Windows10Storybooks.aspx</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kern="1200" dirty="0">
              <a:solidFill>
                <a:schemeClr val="tx1"/>
              </a:solidFill>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1" kern="1200" dirty="0">
                <a:solidFill>
                  <a:schemeClr val="tx1"/>
                </a:solidFill>
                <a:latin typeface="Segoe UI Light" pitchFamily="34" charset="0"/>
                <a:ea typeface="+mn-ea"/>
                <a:cs typeface="+mn-cs"/>
              </a:rPr>
              <a:t>[Advance slide]</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kern="1200" dirty="0">
              <a:solidFill>
                <a:schemeClr val="tx1"/>
              </a:solidFill>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Sources</a:t>
            </a:r>
            <a:endParaRPr lang="en-US" sz="900" kern="1200" dirty="0">
              <a:solidFill>
                <a:schemeClr val="tx1"/>
              </a:solidFill>
              <a:effectLst/>
              <a:latin typeface="Segoe UI Light" pitchFamily="34" charset="0"/>
              <a:ea typeface="+mn-ea"/>
              <a:cs typeface="+mn-cs"/>
            </a:endParaRPr>
          </a:p>
          <a:p>
            <a:r>
              <a:rPr lang="en-US" sz="900" kern="1200" baseline="30000" dirty="0">
                <a:solidFill>
                  <a:schemeClr val="tx1"/>
                </a:solidFill>
                <a:effectLst/>
                <a:latin typeface="Segoe UI Light" pitchFamily="34" charset="0"/>
                <a:ea typeface="+mn-ea"/>
                <a:cs typeface="+mn-cs"/>
              </a:rPr>
              <a:t>1 </a:t>
            </a:r>
            <a:r>
              <a:rPr lang="en-US" sz="900" kern="1200" dirty="0">
                <a:solidFill>
                  <a:schemeClr val="tx1"/>
                </a:solidFill>
                <a:effectLst/>
                <a:latin typeface="Segoe UI Light" pitchFamily="34" charset="0"/>
                <a:ea typeface="+mn-ea"/>
                <a:cs typeface="+mn-cs"/>
              </a:rPr>
              <a:t> http://www.computerweekly.com/news/450279834/Phishing-attack-at-US-retailer-underlines-need-for-proactive-security</a:t>
            </a:r>
          </a:p>
          <a:p>
            <a:r>
              <a:rPr lang="en-US" sz="900" kern="1200" baseline="30000" dirty="0">
                <a:solidFill>
                  <a:schemeClr val="tx1"/>
                </a:solidFill>
                <a:effectLst/>
                <a:latin typeface="Segoe UI Light" pitchFamily="34" charset="0"/>
                <a:ea typeface="+mn-ea"/>
                <a:cs typeface="+mn-cs"/>
              </a:rPr>
              <a:t>2  </a:t>
            </a:r>
            <a:r>
              <a:rPr lang="en-US" sz="900" kern="1200" dirty="0">
                <a:solidFill>
                  <a:schemeClr val="tx1"/>
                </a:solidFill>
                <a:effectLst/>
                <a:latin typeface="Segoe UI Light" pitchFamily="34" charset="0"/>
                <a:ea typeface="+mn-ea"/>
                <a:cs typeface="+mn-cs"/>
              </a:rPr>
              <a:t>http://www.verizonenterprise.com/resources/reports/rp_2016-DBIR-Retail-Data-Security_en_xg.pdf</a:t>
            </a:r>
          </a:p>
          <a:p>
            <a:r>
              <a:rPr lang="en-US" sz="900" kern="1200" baseline="30000" dirty="0">
                <a:solidFill>
                  <a:schemeClr val="tx1"/>
                </a:solidFill>
                <a:effectLst/>
                <a:latin typeface="Segoe UI Light" pitchFamily="34" charset="0"/>
                <a:ea typeface="+mn-ea"/>
                <a:cs typeface="+mn-cs"/>
              </a:rPr>
              <a:t>3 </a:t>
            </a:r>
            <a:r>
              <a:rPr lang="en-US" sz="900" kern="1200" dirty="0">
                <a:solidFill>
                  <a:schemeClr val="tx1"/>
                </a:solidFill>
                <a:effectLst/>
                <a:latin typeface="Segoe UI Light" pitchFamily="34" charset="0"/>
                <a:ea typeface="+mn-ea"/>
                <a:cs typeface="+mn-cs"/>
              </a:rPr>
              <a:t>http://venturebeat.com/2013/08/19/amazon-website-down/</a:t>
            </a:r>
          </a:p>
          <a:p>
            <a:r>
              <a:rPr lang="en-US" sz="900" kern="1200" baseline="30000" dirty="0">
                <a:solidFill>
                  <a:schemeClr val="tx1"/>
                </a:solidFill>
                <a:effectLst/>
                <a:latin typeface="Segoe UI Light" pitchFamily="34" charset="0"/>
                <a:ea typeface="+mn-ea"/>
                <a:cs typeface="+mn-cs"/>
              </a:rPr>
              <a:t>4 </a:t>
            </a:r>
            <a:r>
              <a:rPr lang="en-US" sz="900" kern="1200" dirty="0">
                <a:solidFill>
                  <a:schemeClr val="tx1"/>
                </a:solidFill>
                <a:effectLst/>
                <a:latin typeface="Segoe UI Light" pitchFamily="34" charset="0"/>
                <a:ea typeface="+mn-ea"/>
                <a:cs typeface="+mn-cs"/>
              </a:rPr>
              <a:t>http://www.forbes.com/sites/elenakvochko/2016/04/04/trust-as-product-strategy/#35a8c7e058d2</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kern="1200" dirty="0">
              <a:solidFill>
                <a:schemeClr val="tx1"/>
              </a:solidFill>
              <a:latin typeface="Segoe UI Light" pitchFamily="34" charset="0"/>
              <a:ea typeface="+mn-ea"/>
              <a:cs typeface="+mn-cs"/>
            </a:endParaRPr>
          </a:p>
          <a:p>
            <a:endParaRPr lang="en-US" sz="1200" b="1" i="1" kern="1200" dirty="0">
              <a:solidFill>
                <a:schemeClr val="tx1"/>
              </a:solidFill>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71D558A-8F81-4840-95D6-849BAE0BE8E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6530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Segoe UI Light" pitchFamily="34" charset="0"/>
                <a:ea typeface="+mn-ea"/>
                <a:cs typeface="+mn-cs"/>
              </a:rPr>
              <a:t>W</a:t>
            </a:r>
            <a:r>
              <a:rPr lang="en-US" sz="900" b="0" i="0" kern="1200" dirty="0">
                <a:solidFill>
                  <a:schemeClr val="tx1"/>
                </a:solidFill>
                <a:effectLst/>
                <a:latin typeface="Segoe UI Normal" charset="0"/>
                <a:ea typeface="+mn-ea"/>
                <a:cs typeface="+mn-cs"/>
              </a:rPr>
              <a:t>e’re in the devices business to not just evolve and improve, but to revolutionize the way we work – the way we create, the way we innovate. </a:t>
            </a:r>
            <a:r>
              <a:rPr lang="en-GB" sz="900" dirty="0"/>
              <a:t>To re-define and establish new categories of devices. To empower every business on the planet to achieve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dirty="0"/>
          </a:p>
          <a:p>
            <a:endParaRPr lang="en-US" dirty="0"/>
          </a:p>
        </p:txBody>
      </p:sp>
      <p:sp>
        <p:nvSpPr>
          <p:cNvPr id="4" name="Header Placeholder 3"/>
          <p:cNvSpPr>
            <a:spLocks noGrp="1"/>
          </p:cNvSpPr>
          <p:nvPr>
            <p:ph type="hdr" sz="quarter" idx="10"/>
          </p:nvPr>
        </p:nvSpPr>
        <p:spPr/>
        <p:txBody>
          <a:bodyPr/>
          <a:lstStyle/>
          <a:p>
            <a:r>
              <a:rPr lang="en-US"/>
              <a:t>S4, Solution Specialist Sales Summit</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10/23/17 11:29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1213118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5.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8.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0.jpg"/><Relationship Id="rId3" Type="http://schemas.openxmlformats.org/officeDocument/2006/relationships/image" Target="../media/image6.emf"/></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2.png"/><Relationship Id="rId3" Type="http://schemas.openxmlformats.org/officeDocument/2006/relationships/image" Target="../media/image6.emf"/></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 Id="rId3" Type="http://schemas.openxmlformats.org/officeDocument/2006/relationships/image" Target="../media/image31.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 Id="rId3" Type="http://schemas.openxmlformats.org/officeDocument/2006/relationships/image" Target="../media/image32.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 Id="rId3" Type="http://schemas.openxmlformats.org/officeDocument/2006/relationships/image" Target="../media/image3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6.emf"/></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 Id="rId3" Type="http://schemas.openxmlformats.org/officeDocument/2006/relationships/image" Target="../media/image34.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 Id="rId3" Type="http://schemas.openxmlformats.org/officeDocument/2006/relationships/image" Target="../media/image3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 Id="rId3" Type="http://schemas.openxmlformats.org/officeDocument/2006/relationships/image" Target="../media/image36.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7.png"/><Relationship Id="rId3" Type="http://schemas.openxmlformats.org/officeDocument/2006/relationships/image" Target="../media/image6.emf"/></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8.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9.emf"/><Relationship Id="rId3" Type="http://schemas.openxmlformats.org/officeDocument/2006/relationships/image" Target="../media/image40.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Master" Target="../slideMasters/slideMaster4.xml"/><Relationship Id="rId2" Type="http://schemas.openxmlformats.org/officeDocument/2006/relationships/image" Target="../media/image1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1" Type="http://schemas.openxmlformats.org/officeDocument/2006/relationships/slideMaster" Target="../slideMasters/slideMaster4.xml"/><Relationship Id="rId2" Type="http://schemas.openxmlformats.org/officeDocument/2006/relationships/image" Target="../media/image13.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emf"/><Relationship Id="rId3"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 Id="rId3" Type="http://schemas.openxmlformats.org/officeDocument/2006/relationships/image" Target="../media/image6.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_slide">
    <p:spTree>
      <p:nvGrpSpPr>
        <p:cNvPr id="1" name=""/>
        <p:cNvGrpSpPr/>
        <p:nvPr/>
      </p:nvGrpSpPr>
      <p:grpSpPr>
        <a:xfrm>
          <a:off x="0" y="0"/>
          <a:ext cx="0" cy="0"/>
          <a:chOff x="0" y="0"/>
          <a:chExt cx="0" cy="0"/>
        </a:xfrm>
      </p:grpSpPr>
      <p:sp>
        <p:nvSpPr>
          <p:cNvPr id="3" name="Rectangle 2"/>
          <p:cNvSpPr/>
          <p:nvPr/>
        </p:nvSpPr>
        <p:spPr bwMode="auto">
          <a:xfrm>
            <a:off x="0" y="0"/>
            <a:ext cx="4066906" cy="6873565"/>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927" tIns="224106" rIns="268927" bIns="224106" numCol="1" spcCol="0" rtlCol="0" fromWordArt="0" anchor="t" anchorCtr="0" forceAA="0" compatLnSpc="1">
            <a:prstTxWarp prst="textNoShape">
              <a:avLst/>
            </a:prstTxWarp>
            <a:noAutofit/>
          </a:bodyPr>
          <a:lstStyle/>
          <a:p>
            <a:pPr algn="l" defTabSz="134418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78454" y="5803035"/>
            <a:ext cx="2904128" cy="905312"/>
          </a:xfrm>
          <a:prstGeom prst="rect">
            <a:avLst/>
          </a:prstGeom>
        </p:spPr>
      </p:pic>
      <p:sp>
        <p:nvSpPr>
          <p:cNvPr id="4" name="Rectangle 3"/>
          <p:cNvSpPr/>
          <p:nvPr userDrawn="1"/>
        </p:nvSpPr>
        <p:spPr bwMode="auto">
          <a:xfrm>
            <a:off x="0" y="0"/>
            <a:ext cx="4066906" cy="6873565"/>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927" tIns="224106" rIns="268927" bIns="224106" numCol="1" spcCol="0" rtlCol="0" fromWordArt="0" anchor="t" anchorCtr="0" forceAA="0" compatLnSpc="1">
            <a:prstTxWarp prst="textNoShape">
              <a:avLst/>
            </a:prstTxWarp>
            <a:noAutofit/>
          </a:bodyPr>
          <a:lstStyle/>
          <a:p>
            <a:pPr algn="l" defTabSz="134418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78454" y="5803035"/>
            <a:ext cx="2904128" cy="905312"/>
          </a:xfrm>
          <a:prstGeom prst="rect">
            <a:avLst/>
          </a:prstGeom>
        </p:spPr>
      </p:pic>
    </p:spTree>
    <p:extLst>
      <p:ext uri="{BB962C8B-B14F-4D97-AF65-F5344CB8AC3E}">
        <p14:creationId xmlns:p14="http://schemas.microsoft.com/office/powerpoint/2010/main" val="998738474"/>
      </p:ext>
    </p:extLst>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Blue fill">
    <p:spTree>
      <p:nvGrpSpPr>
        <p:cNvPr id="1" name=""/>
        <p:cNvGrpSpPr/>
        <p:nvPr/>
      </p:nvGrpSpPr>
      <p:grpSpPr>
        <a:xfrm>
          <a:off x="0" y="0"/>
          <a:ext cx="0" cy="0"/>
          <a:chOff x="0" y="0"/>
          <a:chExt cx="0" cy="0"/>
        </a:xfrm>
      </p:grpSpPr>
      <p:sp>
        <p:nvSpPr>
          <p:cNvPr id="7" name="Rectangle 6"/>
          <p:cNvSpPr/>
          <p:nvPr/>
        </p:nvSpPr>
        <p:spPr>
          <a:xfrm rot="10800000" flipV="1">
            <a:off x="0" y="1"/>
            <a:ext cx="12192000" cy="6857999"/>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5317" y="6328998"/>
            <a:ext cx="1643494" cy="215541"/>
          </a:xfrm>
          <a:prstGeom prst="rect">
            <a:avLst/>
          </a:prstGeom>
        </p:spPr>
      </p:pic>
    </p:spTree>
    <p:extLst>
      <p:ext uri="{BB962C8B-B14F-4D97-AF65-F5344CB8AC3E}">
        <p14:creationId xmlns:p14="http://schemas.microsoft.com/office/powerpoint/2010/main" val="3493284789"/>
      </p:ext>
    </p:extLst>
  </p:cSld>
  <p:clrMapOvr>
    <a:masterClrMapping/>
  </p:clrMapOvr>
  <p:transition spd="slow">
    <p:push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ols Text + Half Bleed Pis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2"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8909755"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5971822"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0" y="0"/>
            <a:ext cx="5551200" cy="6858000"/>
          </a:xfrm>
        </p:spPr>
        <p:txBody>
          <a:bodyPr/>
          <a:lstStyle/>
          <a:p>
            <a:r>
              <a:rPr lang="en-US"/>
              <a:t>Drag picture to placeholder or click icon to add</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endParaRPr lang="en-US" dirty="0"/>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3D269-8B25-2E4F-886D-97191F4F2A90}" type="datetimeFigureOut">
              <a:rPr lang="en-US" smtClean="0">
                <a:solidFill>
                  <a:srgbClr val="505050">
                    <a:tint val="75000"/>
                  </a:srgbClr>
                </a:solidFill>
              </a:rPr>
              <a:pPr/>
              <a:t>10/23/17</a:t>
            </a:fld>
            <a:endParaRPr lang="en-US">
              <a:solidFill>
                <a:srgbClr val="505050">
                  <a:tint val="75000"/>
                </a:srgbClr>
              </a:solidFill>
            </a:endParaRPr>
          </a:p>
        </p:txBody>
      </p:sp>
      <p:sp>
        <p:nvSpPr>
          <p:cNvPr id="4" name="Footer Placeholder 3"/>
          <p:cNvSpPr>
            <a:spLocks noGrp="1"/>
          </p:cNvSpPr>
          <p:nvPr>
            <p:ph type="ftr" sz="quarter" idx="11"/>
          </p:nvPr>
        </p:nvSpPr>
        <p:spPr/>
        <p:txBody>
          <a:bodyPr/>
          <a:lstStyle/>
          <a:p>
            <a:endParaRPr lang="en-US">
              <a:solidFill>
                <a:srgbClr val="505050">
                  <a:tint val="75000"/>
                </a:srgbClr>
              </a:solidFill>
            </a:endParaRPr>
          </a:p>
        </p:txBody>
      </p:sp>
      <p:sp>
        <p:nvSpPr>
          <p:cNvPr id="5" name="Slide Number Placeholder 4"/>
          <p:cNvSpPr>
            <a:spLocks noGrp="1"/>
          </p:cNvSpPr>
          <p:nvPr>
            <p:ph type="sldNum" sz="quarter" idx="12"/>
          </p:nvPr>
        </p:nvSpPr>
        <p:spPr/>
        <p:txBody>
          <a:bodyPr/>
          <a:lstStyle/>
          <a:p>
            <a:fld id="{0AA28628-A188-CB4C-A015-680422023823}" type="slidenum">
              <a:rPr lang="en-US" smtClean="0">
                <a:solidFill>
                  <a:srgbClr val="505050">
                    <a:tint val="75000"/>
                  </a:srgbClr>
                </a:solidFill>
              </a:rPr>
              <a:pPr/>
              <a:t>‹#›</a:t>
            </a:fld>
            <a:endParaRPr lang="en-US">
              <a:solidFill>
                <a:srgbClr val="505050">
                  <a:tint val="75000"/>
                </a:srgbClr>
              </a:solidFill>
            </a:endParaRPr>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ll Bleed Image + White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Drag picture to placeholder or click icon to add</a:t>
            </a:r>
            <a:endParaRPr lang="en-US" dirty="0"/>
          </a:p>
        </p:txBody>
      </p:sp>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bg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nd Slid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userDrawn="1"/>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rgbClr val="737373"/>
                </a:solidFill>
                <a:cs typeface="Segoe UI" pitchFamily="34" charset="0"/>
              </a:rPr>
              <a:t>© 2016 Microsoft Corporation. All rights reserved. </a:t>
            </a:r>
          </a:p>
          <a:p>
            <a:pPr algn="ctr" defTabSz="913924" eaLnBrk="0" hangingPunct="0">
              <a:spcAft>
                <a:spcPts val="600"/>
              </a:spcAft>
            </a:pPr>
            <a:r>
              <a:rPr lang="en-US" sz="686" dirty="0">
                <a:solidFill>
                  <a:srgbClr val="737373"/>
                </a:solidFill>
                <a:cs typeface="Segoe UI" pitchFamily="34" charset="0"/>
              </a:rPr>
              <a:t>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rgbClr val="737373"/>
                </a:solidFill>
                <a:cs typeface="Segoe UI" pitchFamily="34" charset="0"/>
              </a:rPr>
              <a:t>MICROSOFT MAKES NO WARRANTIES, EXPRESS, IMPLIED OR STATUTORY, AS TO THE INFORMATION IN THIS PRESENTATION.</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532448"/>
            <a:ext cx="6276530" cy="1793104"/>
          </a:xfrm>
          <a:noFill/>
        </p:spPr>
        <p:txBody>
          <a:bodyPr lIns="143408" tIns="89631" rIns="143408" bIns="89631" anchor="t" anchorCtr="0"/>
          <a:lstStyle>
            <a:lvl1pPr>
              <a:defRPr sz="5300" spc="-98" baseline="0">
                <a:gradFill>
                  <a:gsLst>
                    <a:gs pos="76768">
                      <a:srgbClr val="FFFFFF"/>
                    </a:gs>
                    <a:gs pos="53000">
                      <a:srgbClr val="FFFFFF"/>
                    </a:gs>
                  </a:gsLst>
                  <a:lin ang="5400000" scaled="0"/>
                </a:gradFill>
                <a:latin typeface="Segoe UI Semibold" panose="020B0702040204020203" pitchFamily="34" charset="0"/>
                <a:cs typeface="Segoe UI Semibold" panose="020B0702040204020203" pitchFamily="34" charset="0"/>
              </a:defRPr>
            </a:lvl1pPr>
          </a:lstStyle>
          <a:p>
            <a:r>
              <a:rPr lang="en-US" dirty="0"/>
              <a:t>Presentation title</a:t>
            </a:r>
          </a:p>
        </p:txBody>
      </p:sp>
      <p:sp>
        <p:nvSpPr>
          <p:cNvPr id="3" name="Text Placeholder 2"/>
          <p:cNvSpPr>
            <a:spLocks noGrp="1"/>
          </p:cNvSpPr>
          <p:nvPr>
            <p:ph type="body" sz="quarter" idx="14" hasCustomPrompt="1"/>
          </p:nvPr>
        </p:nvSpPr>
        <p:spPr bwMode="auto">
          <a:xfrm>
            <a:off x="267683" y="4325532"/>
            <a:ext cx="6276530" cy="1195408"/>
          </a:xfrm>
        </p:spPr>
        <p:txBody>
          <a:bodyPr tIns="107556" bIns="107556">
            <a:noAutofit/>
          </a:bodyPr>
          <a:lstStyle>
            <a:lvl1pPr marL="0" indent="0">
              <a:spcBef>
                <a:spcPts val="0"/>
              </a:spcBef>
              <a:buNone/>
              <a:defRPr sz="3100" spc="-49" baseline="0">
                <a:gradFill>
                  <a:gsLst>
                    <a:gs pos="76768">
                      <a:srgbClr val="FFFFFF"/>
                    </a:gs>
                    <a:gs pos="53000">
                      <a:srgbClr val="FFFFFF"/>
                    </a:gs>
                  </a:gsLst>
                  <a:lin ang="5400000" scaled="0"/>
                </a:gradFill>
                <a:latin typeface="+mn-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78649" y="6042166"/>
            <a:ext cx="1613876" cy="345766"/>
          </a:xfrm>
          <a:prstGeom prst="rect">
            <a:avLst/>
          </a:prstGeom>
        </p:spPr>
      </p:pic>
      <p:sp>
        <p:nvSpPr>
          <p:cNvPr id="8" name="Windows 10"/>
          <p:cNvSpPr>
            <a:spLocks noChangeAspect="1" noEditPoints="1"/>
          </p:cNvSpPr>
          <p:nvPr userDrawn="1"/>
        </p:nvSpPr>
        <p:spPr bwMode="auto">
          <a:xfrm>
            <a:off x="492300" y="829023"/>
            <a:ext cx="3838009" cy="717242"/>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1" tIns="44814" rIns="89631" bIns="44814" numCol="1" anchor="t" anchorCtr="0" compatLnSpc="1">
            <a:prstTxWarp prst="textNoShape">
              <a:avLst/>
            </a:prstTxWarp>
          </a:bodyPr>
          <a:lstStyle/>
          <a:p>
            <a:endParaRPr lang="en-US" dirty="0">
              <a:solidFill>
                <a:srgbClr val="FFFFFF"/>
              </a:solidFill>
            </a:endParaRPr>
          </a:p>
        </p:txBody>
      </p:sp>
    </p:spTree>
    <p:extLst>
      <p:ext uri="{BB962C8B-B14F-4D97-AF65-F5344CB8AC3E}">
        <p14:creationId xmlns:p14="http://schemas.microsoft.com/office/powerpoint/2010/main" val="77063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930884"/>
      </p:ext>
    </p:extLst>
  </p:cSld>
  <p:clrMapOvr>
    <a:masterClrMapping/>
  </p:clrMapOvr>
  <p:transition spd="slow">
    <p:push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451627"/>
            <a:ext cx="8964185" cy="1793090"/>
          </a:xfrm>
          <a:noFill/>
        </p:spPr>
        <p:txBody>
          <a:bodyPr lIns="143408" tIns="89631" rIns="143408" bIns="89631" anchor="t" anchorCtr="0"/>
          <a:lstStyle>
            <a:lvl1pPr algn="l" defTabSz="914281" rtl="0" eaLnBrk="1" latinLnBrk="0" hangingPunct="1">
              <a:lnSpc>
                <a:spcPct val="90000"/>
              </a:lnSpc>
              <a:spcBef>
                <a:spcPct val="0"/>
              </a:spcBef>
              <a:buNone/>
              <a:defRPr lang="en-US" sz="5300"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dirty="0"/>
              <a:t>Presentation title</a:t>
            </a:r>
          </a:p>
        </p:txBody>
      </p:sp>
      <p:sp>
        <p:nvSpPr>
          <p:cNvPr id="5" name="Text Placeholder 4"/>
          <p:cNvSpPr>
            <a:spLocks noGrp="1"/>
          </p:cNvSpPr>
          <p:nvPr>
            <p:ph type="body" sz="quarter" idx="12" hasCustomPrompt="1"/>
          </p:nvPr>
        </p:nvSpPr>
        <p:spPr>
          <a:xfrm>
            <a:off x="269302" y="4246014"/>
            <a:ext cx="7171337" cy="1103904"/>
          </a:xfrm>
          <a:noFill/>
        </p:spPr>
        <p:txBody>
          <a:bodyPr lIns="143408" tIns="107556" rIns="143408" bIns="107556">
            <a:noAutofit/>
          </a:bodyPr>
          <a:lstStyle>
            <a:lvl1pPr marL="0" indent="0">
              <a:spcBef>
                <a:spcPts val="0"/>
              </a:spcBef>
              <a:buNone/>
              <a:defRPr lang="en-US" sz="2700" kern="1200" spc="-49" baseline="0" dirty="0" smtClean="0">
                <a:gradFill>
                  <a:gsLst>
                    <a:gs pos="76768">
                      <a:srgbClr val="FFFFFF"/>
                    </a:gs>
                    <a:gs pos="53000">
                      <a:srgbClr val="FFFFFF"/>
                    </a:gs>
                  </a:gsLst>
                  <a:lin ang="5400000" scaled="0"/>
                </a:gradFill>
                <a:latin typeface="+mn-lt"/>
                <a:ea typeface="+mn-ea"/>
                <a:cs typeface="+mn-cs"/>
              </a:defRPr>
            </a:lvl1pPr>
          </a:lstStyle>
          <a:p>
            <a:pPr marL="0" marR="0" lvl="0" indent="0" algn="l" defTabSz="914281"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78649" y="6042166"/>
            <a:ext cx="1613876" cy="345766"/>
          </a:xfrm>
          <a:prstGeom prst="rect">
            <a:avLst/>
          </a:prstGeom>
        </p:spPr>
      </p:pic>
      <p:sp>
        <p:nvSpPr>
          <p:cNvPr id="8" name="Windows 10"/>
          <p:cNvSpPr>
            <a:spLocks noChangeAspect="1" noEditPoints="1"/>
          </p:cNvSpPr>
          <p:nvPr userDrawn="1"/>
        </p:nvSpPr>
        <p:spPr bwMode="auto">
          <a:xfrm>
            <a:off x="492300" y="829023"/>
            <a:ext cx="3838009" cy="717242"/>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1" tIns="44814" rIns="89631" bIns="44814" numCol="1" anchor="t" anchorCtr="0" compatLnSpc="1">
            <a:prstTxWarp prst="textNoShape">
              <a:avLst/>
            </a:prstTxWarp>
          </a:bodyPr>
          <a:lstStyle/>
          <a:p>
            <a:endParaRPr lang="en-US" dirty="0">
              <a:solidFill>
                <a:srgbClr val="FFFFFF"/>
              </a:solidFill>
            </a:endParaRPr>
          </a:p>
        </p:txBody>
      </p:sp>
    </p:spTree>
    <p:extLst>
      <p:ext uri="{BB962C8B-B14F-4D97-AF65-F5344CB8AC3E}">
        <p14:creationId xmlns:p14="http://schemas.microsoft.com/office/powerpoint/2010/main" val="1368061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281" rtl="0" eaLnBrk="1" latinLnBrk="0" hangingPunct="1">
              <a:lnSpc>
                <a:spcPct val="90000"/>
              </a:lnSpc>
              <a:spcBef>
                <a:spcPct val="0"/>
              </a:spcBef>
              <a:buNone/>
              <a:defRPr lang="en-US" sz="4300"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644641"/>
          </a:xfrm>
        </p:spPr>
        <p:txBody>
          <a:bodyPr/>
          <a:lstStyle>
            <a:lvl1pPr marL="0" indent="0">
              <a:buNone/>
              <a:defRPr sz="3100" spc="-98" baseline="0">
                <a:gradFill>
                  <a:gsLst>
                    <a:gs pos="1250">
                      <a:schemeClr val="tx1"/>
                    </a:gs>
                    <a:gs pos="99000">
                      <a:schemeClr val="tx1"/>
                    </a:gs>
                  </a:gsLst>
                  <a:lin ang="5400000" scaled="0"/>
                </a:gradFill>
                <a:latin typeface="+mn-lt"/>
              </a:defRPr>
            </a:lvl1pPr>
            <a:lvl2pPr marL="0" indent="0">
              <a:buFontTx/>
              <a:buNone/>
              <a:defRPr sz="1600"/>
            </a:lvl2pPr>
            <a:lvl3pPr marL="224076" indent="0">
              <a:buNone/>
              <a:defRPr sz="1600"/>
            </a:lvl3pPr>
            <a:lvl4pPr marL="448151" indent="0">
              <a:buNone/>
              <a:defRPr sz="1400"/>
            </a:lvl4pPr>
            <a:lvl5pPr marL="672227"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108235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mp; Non-bulleted text_2">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8268138" cy="899665"/>
          </a:xfrm>
        </p:spPr>
        <p:txBody>
          <a:bodyPr/>
          <a:lstStyle>
            <a:lvl1pPr algn="l" defTabSz="914281" rtl="0" eaLnBrk="1" latinLnBrk="0" hangingPunct="1">
              <a:lnSpc>
                <a:spcPct val="90000"/>
              </a:lnSpc>
              <a:spcBef>
                <a:spcPct val="0"/>
              </a:spcBef>
              <a:buNone/>
              <a:defRPr lang="en-US" sz="4300"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40" y="1808222"/>
            <a:ext cx="6846133" cy="2172737"/>
          </a:xfrm>
        </p:spPr>
        <p:txBody>
          <a:bodyPr/>
          <a:lstStyle>
            <a:lvl1pPr marL="0" indent="0">
              <a:spcBef>
                <a:spcPts val="0"/>
              </a:spcBef>
              <a:spcAft>
                <a:spcPts val="1765"/>
              </a:spcAft>
              <a:buNone/>
              <a:defRPr sz="2700" spc="-98" baseline="0">
                <a:gradFill>
                  <a:gsLst>
                    <a:gs pos="1250">
                      <a:schemeClr val="tx1"/>
                    </a:gs>
                    <a:gs pos="99000">
                      <a:schemeClr val="tx1"/>
                    </a:gs>
                  </a:gsLst>
                  <a:lin ang="5400000" scaled="0"/>
                </a:gradFill>
                <a:latin typeface="+mn-lt"/>
              </a:defRPr>
            </a:lvl1pPr>
            <a:lvl2pPr marL="0" indent="0">
              <a:spcBef>
                <a:spcPts val="0"/>
              </a:spcBef>
              <a:spcAft>
                <a:spcPts val="1765"/>
              </a:spcAft>
              <a:buFontTx/>
              <a:buNone/>
              <a:defRPr sz="1400"/>
            </a:lvl2pPr>
            <a:lvl3pPr marL="224076" indent="0">
              <a:spcBef>
                <a:spcPts val="0"/>
              </a:spcBef>
              <a:spcAft>
                <a:spcPts val="1765"/>
              </a:spcAft>
              <a:buNone/>
              <a:defRPr sz="1400"/>
            </a:lvl3pPr>
            <a:lvl4pPr marL="448151" indent="0">
              <a:spcBef>
                <a:spcPts val="0"/>
              </a:spcBef>
              <a:spcAft>
                <a:spcPts val="1765"/>
              </a:spcAft>
              <a:buNone/>
              <a:defRPr sz="1200"/>
            </a:lvl4pPr>
            <a:lvl5pPr marL="672227" indent="0">
              <a:spcBef>
                <a:spcPts val="0"/>
              </a:spcBef>
              <a:spcAft>
                <a:spcPts val="1765"/>
              </a:spcAft>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3"/>
          <p:cNvSpPr/>
          <p:nvPr userDrawn="1"/>
        </p:nvSpPr>
        <p:spPr bwMode="auto">
          <a:xfrm flipH="1">
            <a:off x="3179356" y="0"/>
            <a:ext cx="9012644" cy="6858000"/>
          </a:xfrm>
          <a:custGeom>
            <a:avLst/>
            <a:gdLst>
              <a:gd name="connsiteX0" fmla="*/ 2250659 w 9193366"/>
              <a:gd name="connsiteY0" fmla="*/ 0 h 6994525"/>
              <a:gd name="connsiteX1" fmla="*/ 2249942 w 9193366"/>
              <a:gd name="connsiteY1" fmla="*/ 0 h 6994525"/>
              <a:gd name="connsiteX2" fmla="*/ 0 w 9193366"/>
              <a:gd name="connsiteY2" fmla="*/ 0 h 6994525"/>
              <a:gd name="connsiteX3" fmla="*/ 0 w 9193366"/>
              <a:gd name="connsiteY3" fmla="*/ 6994525 h 6994525"/>
              <a:gd name="connsiteX4" fmla="*/ 2249942 w 9193366"/>
              <a:gd name="connsiteY4" fmla="*/ 6994525 h 6994525"/>
              <a:gd name="connsiteX5" fmla="*/ 2250659 w 9193366"/>
              <a:gd name="connsiteY5" fmla="*/ 6994525 h 6994525"/>
              <a:gd name="connsiteX6" fmla="*/ 9193366 w 9193366"/>
              <a:gd name="connsiteY6" fmla="*/ 6994525 h 6994525"/>
              <a:gd name="connsiteX7" fmla="*/ 2250659 w 9193366"/>
              <a:gd name="connsiteY7" fmla="*/ 723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3366" h="6994525">
                <a:moveTo>
                  <a:pt x="2250659" y="0"/>
                </a:moveTo>
                <a:lnTo>
                  <a:pt x="2249942" y="0"/>
                </a:lnTo>
                <a:lnTo>
                  <a:pt x="0" y="0"/>
                </a:lnTo>
                <a:lnTo>
                  <a:pt x="0" y="6994525"/>
                </a:lnTo>
                <a:lnTo>
                  <a:pt x="2249942" y="6994525"/>
                </a:lnTo>
                <a:lnTo>
                  <a:pt x="2250659" y="6994525"/>
                </a:lnTo>
                <a:lnTo>
                  <a:pt x="9193366" y="6994525"/>
                </a:lnTo>
                <a:lnTo>
                  <a:pt x="2250659"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1" tIns="143408" rIns="179261" bIns="143408" numCol="1" spcCol="0" rtlCol="0" fromWordArt="0" anchor="t" anchorCtr="0" forceAA="0" compatLnSpc="1">
            <a:prstTxWarp prst="textNoShape">
              <a:avLst/>
            </a:prstTxWarp>
            <a:noAutofit/>
          </a:bodyPr>
          <a:lstStyle/>
          <a:p>
            <a:pPr algn="ctr" defTabSz="914016"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4632066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amp; Non-bulleted text_2">
    <p:bg>
      <p:bgPr>
        <a:solidFill>
          <a:schemeClr val="tx1"/>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0" y="1"/>
            <a:ext cx="641199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69240" y="289512"/>
            <a:ext cx="5820351" cy="1067297"/>
          </a:xfrm>
        </p:spPr>
        <p:txBody>
          <a:bodyPr/>
          <a:lstStyle>
            <a:lvl1pPr algn="l" defTabSz="914281" rtl="0" eaLnBrk="1" latinLnBrk="0" hangingPunct="1">
              <a:lnSpc>
                <a:spcPct val="90000"/>
              </a:lnSpc>
              <a:spcBef>
                <a:spcPct val="0"/>
              </a:spcBef>
              <a:buNone/>
              <a:defRPr lang="en-US" sz="4300"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40" y="2115871"/>
            <a:ext cx="5836127" cy="2554077"/>
          </a:xfrm>
        </p:spPr>
        <p:txBody>
          <a:bodyPr/>
          <a:lstStyle>
            <a:lvl1pPr marL="0" indent="0">
              <a:spcBef>
                <a:spcPts val="0"/>
              </a:spcBef>
              <a:spcAft>
                <a:spcPts val="1765"/>
              </a:spcAft>
              <a:buNone/>
              <a:defRPr sz="2700" spc="-98" baseline="0">
                <a:gradFill>
                  <a:gsLst>
                    <a:gs pos="1250">
                      <a:schemeClr val="tx1"/>
                    </a:gs>
                    <a:gs pos="99000">
                      <a:schemeClr val="tx1"/>
                    </a:gs>
                  </a:gsLst>
                  <a:lin ang="5400000" scaled="0"/>
                </a:gradFill>
                <a:latin typeface="+mn-lt"/>
              </a:defRPr>
            </a:lvl1pPr>
            <a:lvl2pPr marL="0" indent="0">
              <a:spcBef>
                <a:spcPts val="0"/>
              </a:spcBef>
              <a:spcAft>
                <a:spcPts val="1765"/>
              </a:spcAft>
              <a:buFontTx/>
              <a:buNone/>
              <a:defRPr sz="1400"/>
            </a:lvl2pPr>
            <a:lvl3pPr marL="224076" indent="0">
              <a:spcBef>
                <a:spcPts val="0"/>
              </a:spcBef>
              <a:spcAft>
                <a:spcPts val="1765"/>
              </a:spcAft>
              <a:buNone/>
              <a:defRPr sz="1400"/>
            </a:lvl3pPr>
            <a:lvl4pPr marL="448151" indent="0">
              <a:spcBef>
                <a:spcPts val="0"/>
              </a:spcBef>
              <a:spcAft>
                <a:spcPts val="1765"/>
              </a:spcAft>
              <a:buNone/>
              <a:defRPr sz="1200"/>
            </a:lvl4pPr>
            <a:lvl5pPr marL="672227" indent="0">
              <a:spcBef>
                <a:spcPts val="0"/>
              </a:spcBef>
              <a:spcAft>
                <a:spcPts val="1765"/>
              </a:spcAft>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99860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Title &amp; Non-bulleted text_2">
    <p:bg>
      <p:bgPr>
        <a:solidFill>
          <a:schemeClr val="tx1"/>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0" y="1"/>
            <a:ext cx="641199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69240" y="289512"/>
            <a:ext cx="5820351" cy="1067297"/>
          </a:xfrm>
        </p:spPr>
        <p:txBody>
          <a:bodyPr/>
          <a:lstStyle>
            <a:lvl1pPr algn="l" defTabSz="914281" rtl="0" eaLnBrk="1" latinLnBrk="0" hangingPunct="1">
              <a:lnSpc>
                <a:spcPct val="90000"/>
              </a:lnSpc>
              <a:spcBef>
                <a:spcPct val="0"/>
              </a:spcBef>
              <a:buNone/>
              <a:defRPr lang="en-US" sz="4300"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40" y="2115871"/>
            <a:ext cx="5836127" cy="1078326"/>
          </a:xfrm>
        </p:spPr>
        <p:txBody>
          <a:bodyPr/>
          <a:lstStyle>
            <a:lvl1pPr marL="0" indent="0">
              <a:spcBef>
                <a:spcPts val="0"/>
              </a:spcBef>
              <a:spcAft>
                <a:spcPts val="1765"/>
              </a:spcAft>
              <a:buNone/>
              <a:defRPr sz="2400" spc="-98" baseline="0">
                <a:gradFill>
                  <a:gsLst>
                    <a:gs pos="1250">
                      <a:schemeClr val="tx1"/>
                    </a:gs>
                    <a:gs pos="99000">
                      <a:schemeClr val="tx1"/>
                    </a:gs>
                  </a:gsLst>
                  <a:lin ang="5400000" scaled="0"/>
                </a:gradFill>
                <a:latin typeface="+mn-lt"/>
              </a:defRPr>
            </a:lvl1pPr>
            <a:lvl2pPr marL="342900" indent="-342900">
              <a:spcBef>
                <a:spcPts val="0"/>
              </a:spcBef>
              <a:spcAft>
                <a:spcPts val="1765"/>
              </a:spcAft>
              <a:buFont typeface="Lucida Grande"/>
              <a:buChar char=" "/>
              <a:defRPr sz="2400"/>
            </a:lvl2pPr>
            <a:lvl3pPr marL="224076" indent="0">
              <a:spcBef>
                <a:spcPts val="0"/>
              </a:spcBef>
              <a:spcAft>
                <a:spcPts val="1765"/>
              </a:spcAft>
              <a:buNone/>
              <a:defRPr sz="2400"/>
            </a:lvl3pPr>
            <a:lvl4pPr marL="448151" indent="0">
              <a:spcBef>
                <a:spcPts val="0"/>
              </a:spcBef>
              <a:spcAft>
                <a:spcPts val="1765"/>
              </a:spcAft>
              <a:buNone/>
              <a:defRPr sz="2400"/>
            </a:lvl4pPr>
            <a:lvl5pPr marL="672227" indent="0">
              <a:spcBef>
                <a:spcPts val="0"/>
              </a:spcBef>
              <a:spcAft>
                <a:spcPts val="1765"/>
              </a:spcAft>
              <a:buNone/>
              <a:defRPr sz="2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2827040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amp; Non-bulleted text_2">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8268138" cy="899665"/>
          </a:xfrm>
        </p:spPr>
        <p:txBody>
          <a:bodyPr/>
          <a:lstStyle>
            <a:lvl1pPr algn="l" defTabSz="914281" rtl="0" eaLnBrk="1" latinLnBrk="0" hangingPunct="1">
              <a:lnSpc>
                <a:spcPct val="90000"/>
              </a:lnSpc>
              <a:spcBef>
                <a:spcPct val="0"/>
              </a:spcBef>
              <a:buNone/>
              <a:defRPr lang="en-US" sz="4300"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40" y="1808222"/>
            <a:ext cx="6846133" cy="2172737"/>
          </a:xfrm>
        </p:spPr>
        <p:txBody>
          <a:bodyPr/>
          <a:lstStyle>
            <a:lvl1pPr marL="0" indent="0">
              <a:spcBef>
                <a:spcPts val="0"/>
              </a:spcBef>
              <a:spcAft>
                <a:spcPts val="1765"/>
              </a:spcAft>
              <a:buNone/>
              <a:defRPr sz="2700" spc="-98" baseline="0">
                <a:gradFill>
                  <a:gsLst>
                    <a:gs pos="1250">
                      <a:schemeClr val="tx1"/>
                    </a:gs>
                    <a:gs pos="99000">
                      <a:schemeClr val="tx1"/>
                    </a:gs>
                  </a:gsLst>
                  <a:lin ang="5400000" scaled="0"/>
                </a:gradFill>
                <a:latin typeface="+mn-lt"/>
              </a:defRPr>
            </a:lvl1pPr>
            <a:lvl2pPr marL="0" indent="0">
              <a:spcBef>
                <a:spcPts val="0"/>
              </a:spcBef>
              <a:spcAft>
                <a:spcPts val="1765"/>
              </a:spcAft>
              <a:buFontTx/>
              <a:buNone/>
              <a:defRPr sz="1400"/>
            </a:lvl2pPr>
            <a:lvl3pPr marL="224076" indent="0">
              <a:spcBef>
                <a:spcPts val="0"/>
              </a:spcBef>
              <a:spcAft>
                <a:spcPts val="1765"/>
              </a:spcAft>
              <a:buNone/>
              <a:defRPr sz="1400"/>
            </a:lvl3pPr>
            <a:lvl4pPr marL="448151" indent="0">
              <a:spcBef>
                <a:spcPts val="0"/>
              </a:spcBef>
              <a:spcAft>
                <a:spcPts val="1765"/>
              </a:spcAft>
              <a:buNone/>
              <a:defRPr sz="1200"/>
            </a:lvl4pPr>
            <a:lvl5pPr marL="672227" indent="0">
              <a:spcBef>
                <a:spcPts val="0"/>
              </a:spcBef>
              <a:spcAft>
                <a:spcPts val="1765"/>
              </a:spcAft>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832548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Non-bulleted text_2_photo">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8268138" cy="899665"/>
          </a:xfrm>
        </p:spPr>
        <p:txBody>
          <a:bodyPr/>
          <a:lstStyle>
            <a:lvl1pPr algn="l" defTabSz="914281" rtl="0" eaLnBrk="1" latinLnBrk="0" hangingPunct="1">
              <a:lnSpc>
                <a:spcPct val="90000"/>
              </a:lnSpc>
              <a:spcBef>
                <a:spcPct val="0"/>
              </a:spcBef>
              <a:buNone/>
              <a:defRPr lang="en-US" sz="4300"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40" y="1808222"/>
            <a:ext cx="6846133" cy="2172737"/>
          </a:xfrm>
        </p:spPr>
        <p:txBody>
          <a:bodyPr/>
          <a:lstStyle>
            <a:lvl1pPr marL="0" indent="0">
              <a:spcBef>
                <a:spcPts val="0"/>
              </a:spcBef>
              <a:spcAft>
                <a:spcPts val="1765"/>
              </a:spcAft>
              <a:buNone/>
              <a:defRPr sz="2700" spc="-98" baseline="0">
                <a:gradFill>
                  <a:gsLst>
                    <a:gs pos="1250">
                      <a:schemeClr val="tx1"/>
                    </a:gs>
                    <a:gs pos="99000">
                      <a:schemeClr val="tx1"/>
                    </a:gs>
                  </a:gsLst>
                  <a:lin ang="5400000" scaled="0"/>
                </a:gradFill>
                <a:latin typeface="+mn-lt"/>
              </a:defRPr>
            </a:lvl1pPr>
            <a:lvl2pPr marL="0" indent="0">
              <a:spcBef>
                <a:spcPts val="0"/>
              </a:spcBef>
              <a:spcAft>
                <a:spcPts val="1765"/>
              </a:spcAft>
              <a:buFontTx/>
              <a:buNone/>
              <a:defRPr sz="1400"/>
            </a:lvl2pPr>
            <a:lvl3pPr marL="224076" indent="0">
              <a:spcBef>
                <a:spcPts val="0"/>
              </a:spcBef>
              <a:spcAft>
                <a:spcPts val="1765"/>
              </a:spcAft>
              <a:buNone/>
              <a:defRPr sz="1400"/>
            </a:lvl3pPr>
            <a:lvl4pPr marL="448151" indent="0">
              <a:spcBef>
                <a:spcPts val="0"/>
              </a:spcBef>
              <a:spcAft>
                <a:spcPts val="1765"/>
              </a:spcAft>
              <a:buNone/>
              <a:defRPr sz="1200"/>
            </a:lvl4pPr>
            <a:lvl5pPr marL="672227" indent="0">
              <a:spcBef>
                <a:spcPts val="0"/>
              </a:spcBef>
              <a:spcAft>
                <a:spcPts val="1765"/>
              </a:spcAft>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3"/>
          <p:cNvSpPr/>
          <p:nvPr userDrawn="1"/>
        </p:nvSpPr>
        <p:spPr bwMode="auto">
          <a:xfrm flipH="1">
            <a:off x="3179356" y="0"/>
            <a:ext cx="9012644" cy="6858000"/>
          </a:xfrm>
          <a:custGeom>
            <a:avLst/>
            <a:gdLst>
              <a:gd name="connsiteX0" fmla="*/ 2250659 w 9193366"/>
              <a:gd name="connsiteY0" fmla="*/ 0 h 6994525"/>
              <a:gd name="connsiteX1" fmla="*/ 2249942 w 9193366"/>
              <a:gd name="connsiteY1" fmla="*/ 0 h 6994525"/>
              <a:gd name="connsiteX2" fmla="*/ 0 w 9193366"/>
              <a:gd name="connsiteY2" fmla="*/ 0 h 6994525"/>
              <a:gd name="connsiteX3" fmla="*/ 0 w 9193366"/>
              <a:gd name="connsiteY3" fmla="*/ 6994525 h 6994525"/>
              <a:gd name="connsiteX4" fmla="*/ 2249942 w 9193366"/>
              <a:gd name="connsiteY4" fmla="*/ 6994525 h 6994525"/>
              <a:gd name="connsiteX5" fmla="*/ 2250659 w 9193366"/>
              <a:gd name="connsiteY5" fmla="*/ 6994525 h 6994525"/>
              <a:gd name="connsiteX6" fmla="*/ 9193366 w 9193366"/>
              <a:gd name="connsiteY6" fmla="*/ 6994525 h 6994525"/>
              <a:gd name="connsiteX7" fmla="*/ 2250659 w 9193366"/>
              <a:gd name="connsiteY7" fmla="*/ 723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3366" h="6994525">
                <a:moveTo>
                  <a:pt x="2250659" y="0"/>
                </a:moveTo>
                <a:lnTo>
                  <a:pt x="2249942" y="0"/>
                </a:lnTo>
                <a:lnTo>
                  <a:pt x="0" y="0"/>
                </a:lnTo>
                <a:lnTo>
                  <a:pt x="0" y="6994525"/>
                </a:lnTo>
                <a:lnTo>
                  <a:pt x="2249942" y="6994525"/>
                </a:lnTo>
                <a:lnTo>
                  <a:pt x="2250659" y="6994525"/>
                </a:lnTo>
                <a:lnTo>
                  <a:pt x="9193366" y="6994525"/>
                </a:lnTo>
                <a:lnTo>
                  <a:pt x="2250659"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1" tIns="143408" rIns="179261" bIns="143408" numCol="1" spcCol="0" rtlCol="0" fromWordArt="0" anchor="t" anchorCtr="0" forceAA="0" compatLnSpc="1">
            <a:prstTxWarp prst="textNoShape">
              <a:avLst/>
            </a:prstTxWarp>
            <a:noAutofit/>
          </a:bodyPr>
          <a:lstStyle/>
          <a:p>
            <a:pPr algn="ctr" defTabSz="914016"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8"/>
          <p:cNvSpPr>
            <a:spLocks noGrp="1"/>
          </p:cNvSpPr>
          <p:nvPr>
            <p:ph type="pic" sz="quarter" idx="11"/>
          </p:nvPr>
        </p:nvSpPr>
        <p:spPr>
          <a:xfrm>
            <a:off x="3179356" y="1"/>
            <a:ext cx="9012644" cy="6857999"/>
          </a:xfrm>
          <a:custGeom>
            <a:avLst/>
            <a:gdLst>
              <a:gd name="connsiteX0" fmla="*/ 6942707 w 9193366"/>
              <a:gd name="connsiteY0" fmla="*/ 0 h 6994524"/>
              <a:gd name="connsiteX1" fmla="*/ 9193366 w 9193366"/>
              <a:gd name="connsiteY1" fmla="*/ 0 h 6994524"/>
              <a:gd name="connsiteX2" fmla="*/ 9193366 w 9193366"/>
              <a:gd name="connsiteY2" fmla="*/ 6994524 h 6994524"/>
              <a:gd name="connsiteX3" fmla="*/ 6943424 w 9193366"/>
              <a:gd name="connsiteY3" fmla="*/ 6994524 h 6994524"/>
              <a:gd name="connsiteX4" fmla="*/ 6942707 w 9193366"/>
              <a:gd name="connsiteY4" fmla="*/ 6994524 h 6994524"/>
              <a:gd name="connsiteX5" fmla="*/ 0 w 9193366"/>
              <a:gd name="connsiteY5" fmla="*/ 6994524 h 6994524"/>
              <a:gd name="connsiteX6" fmla="*/ 6942707 w 9193366"/>
              <a:gd name="connsiteY6" fmla="*/ 722 h 69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3366" h="6994524">
                <a:moveTo>
                  <a:pt x="6942707" y="0"/>
                </a:moveTo>
                <a:lnTo>
                  <a:pt x="9193366" y="0"/>
                </a:lnTo>
                <a:lnTo>
                  <a:pt x="9193366" y="6994524"/>
                </a:lnTo>
                <a:lnTo>
                  <a:pt x="6943424" y="6994524"/>
                </a:lnTo>
                <a:lnTo>
                  <a:pt x="6942707" y="6994524"/>
                </a:lnTo>
                <a:lnTo>
                  <a:pt x="0" y="6994524"/>
                </a:lnTo>
                <a:lnTo>
                  <a:pt x="6942707" y="722"/>
                </a:lnTo>
                <a:close/>
              </a:path>
            </a:pathLst>
          </a:custGeom>
        </p:spPr>
        <p:txBody>
          <a:bodyPr wrap="square">
            <a:noAutofit/>
          </a:bodyPr>
          <a:lstStyle/>
          <a:p>
            <a:endParaRPr lang="en-US" dirty="0"/>
          </a:p>
        </p:txBody>
      </p:sp>
    </p:spTree>
    <p:extLst>
      <p:ext uri="{BB962C8B-B14F-4D97-AF65-F5344CB8AC3E}">
        <p14:creationId xmlns:p14="http://schemas.microsoft.com/office/powerpoint/2010/main" val="271952743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281" rtl="0" eaLnBrk="1" latinLnBrk="0" hangingPunct="1">
              <a:lnSpc>
                <a:spcPct val="90000"/>
              </a:lnSpc>
              <a:spcBef>
                <a:spcPct val="0"/>
              </a:spcBef>
              <a:buNone/>
              <a:defRPr lang="en-US" sz="4300"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269242" y="1189177"/>
            <a:ext cx="5378548" cy="1574231"/>
          </a:xfrm>
        </p:spPr>
        <p:txBody>
          <a:bodyPr wrap="square">
            <a:spAutoFit/>
          </a:bodyPr>
          <a:lstStyle>
            <a:lvl1pPr marL="0" indent="0">
              <a:spcBef>
                <a:spcPts val="1200"/>
              </a:spcBef>
              <a:buClr>
                <a:schemeClr val="tx1"/>
              </a:buClr>
              <a:buFont typeface="Wingdings" pitchFamily="2" charset="2"/>
              <a:buNone/>
              <a:defRPr lang="en-US" sz="2700" kern="1200" spc="-98" baseline="0" dirty="0" smtClean="0">
                <a:gradFill>
                  <a:gsLst>
                    <a:gs pos="1250">
                      <a:schemeClr val="tx1"/>
                    </a:gs>
                    <a:gs pos="99000">
                      <a:schemeClr val="tx1"/>
                    </a:gs>
                  </a:gsLst>
                  <a:lin ang="5400000" scaled="0"/>
                </a:gradFill>
                <a:latin typeface="+mn-lt"/>
                <a:ea typeface="+mn-ea"/>
                <a:cs typeface="+mn-cs"/>
              </a:defRPr>
            </a:lvl1pPr>
            <a:lvl2pPr marL="0" indent="0">
              <a:buNone/>
              <a:defRPr sz="1600"/>
            </a:lvl2pPr>
            <a:lvl3pPr marL="227187" indent="0">
              <a:buNone/>
              <a:tabLst/>
              <a:defRPr sz="1600"/>
            </a:lvl3pPr>
            <a:lvl4pPr marL="451263" indent="0">
              <a:buNone/>
              <a:defRPr sz="1400"/>
            </a:lvl4pPr>
            <a:lvl5pPr marL="672227" indent="0">
              <a:buNone/>
              <a:tabLst/>
              <a:defRPr sz="1400"/>
            </a:lvl5pPr>
          </a:lstStyle>
          <a:p>
            <a:pPr marL="0" marR="0" lvl="0" indent="0" algn="l" defTabSz="914281"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281"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281"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281"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281"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5" name="Text Placeholder 3"/>
          <p:cNvSpPr>
            <a:spLocks noGrp="1"/>
          </p:cNvSpPr>
          <p:nvPr>
            <p:ph type="body" sz="quarter" idx="11"/>
          </p:nvPr>
        </p:nvSpPr>
        <p:spPr>
          <a:xfrm>
            <a:off x="6544214" y="1189177"/>
            <a:ext cx="5378548" cy="1574231"/>
          </a:xfrm>
        </p:spPr>
        <p:txBody>
          <a:bodyPr wrap="square">
            <a:spAutoFit/>
          </a:bodyPr>
          <a:lstStyle>
            <a:lvl1pPr marL="0" indent="0">
              <a:spcBef>
                <a:spcPts val="1200"/>
              </a:spcBef>
              <a:buClr>
                <a:schemeClr val="tx1"/>
              </a:buClr>
              <a:buFont typeface="Wingdings" pitchFamily="2" charset="2"/>
              <a:buNone/>
              <a:defRPr lang="en-US" sz="2700" kern="1200" spc="-98" baseline="0" dirty="0" smtClean="0">
                <a:gradFill>
                  <a:gsLst>
                    <a:gs pos="1250">
                      <a:schemeClr val="tx1"/>
                    </a:gs>
                    <a:gs pos="99000">
                      <a:schemeClr val="tx1"/>
                    </a:gs>
                  </a:gsLst>
                  <a:lin ang="5400000" scaled="0"/>
                </a:gradFill>
                <a:latin typeface="+mn-lt"/>
                <a:ea typeface="+mn-ea"/>
                <a:cs typeface="+mn-cs"/>
              </a:defRPr>
            </a:lvl1pPr>
            <a:lvl2pPr marL="0" indent="0">
              <a:buNone/>
              <a:defRPr sz="1600"/>
            </a:lvl2pPr>
            <a:lvl3pPr marL="227187" indent="0">
              <a:buNone/>
              <a:tabLst/>
              <a:defRPr sz="1600"/>
            </a:lvl3pPr>
            <a:lvl4pPr marL="451263" indent="0">
              <a:buNone/>
              <a:defRPr sz="1400"/>
            </a:lvl4pPr>
            <a:lvl5pPr marL="672227" indent="0">
              <a:buNone/>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484206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281" rtl="0" eaLnBrk="1" latinLnBrk="0" hangingPunct="1">
              <a:lnSpc>
                <a:spcPct val="90000"/>
              </a:lnSpc>
              <a:spcBef>
                <a:spcPct val="0"/>
              </a:spcBef>
              <a:buNone/>
              <a:defRPr lang="en-US" sz="4300"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2776272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4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281" rtl="0" eaLnBrk="1" latinLnBrk="0" hangingPunct="1">
              <a:lnSpc>
                <a:spcPct val="90000"/>
              </a:lnSpc>
              <a:spcBef>
                <a:spcPct val="0"/>
              </a:spcBef>
              <a:buNone/>
              <a:defRPr lang="en-US" sz="4300" b="0" kern="1200" cap="none" spc="-147" baseline="0" dirty="0">
                <a:ln w="3175">
                  <a:noFill/>
                </a:ln>
                <a:solidFill>
                  <a:schemeClr val="bg1"/>
                </a:soli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0442469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949234" y="6444343"/>
            <a:ext cx="10084526" cy="312073"/>
          </a:xfrm>
          <a:prstGeom prst="rect">
            <a:avLst/>
          </a:prstGeom>
          <a:noFill/>
        </p:spPr>
        <p:txBody>
          <a:bodyPr wrap="squar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alpha val="99000"/>
                  </a:srgbClr>
                </a:solidFill>
                <a:effectLst/>
                <a:uLnTx/>
                <a:uFillTx/>
                <a:latin typeface="Segoe UI"/>
                <a:ea typeface="+mn-ea"/>
                <a:cs typeface="+mn-cs"/>
              </a:rPr>
              <a:t>Microsoft Confidential  2015</a:t>
            </a:r>
          </a:p>
        </p:txBody>
      </p:sp>
    </p:spTree>
    <p:extLst>
      <p:ext uri="{BB962C8B-B14F-4D97-AF65-F5344CB8AC3E}">
        <p14:creationId xmlns:p14="http://schemas.microsoft.com/office/powerpoint/2010/main" val="1005206409"/>
      </p:ext>
    </p:extLst>
  </p:cSld>
  <p:clrMapOvr>
    <a:masterClrMapping/>
  </p:clrMapOvr>
  <p:transition spd="slow">
    <p:push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5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776448"/>
          </a:xfrm>
        </p:spPr>
        <p:txBody>
          <a:bodyPr/>
          <a:lstStyle>
            <a:lvl1pPr algn="l" defTabSz="914281" rtl="0" eaLnBrk="1" latinLnBrk="0" hangingPunct="1">
              <a:lnSpc>
                <a:spcPct val="90000"/>
              </a:lnSpc>
              <a:spcBef>
                <a:spcPct val="0"/>
              </a:spcBef>
              <a:buNone/>
              <a:defRPr lang="en-US" sz="4300" b="0" kern="1200" cap="none" spc="-147" baseline="0" dirty="0">
                <a:ln w="3175">
                  <a:noFill/>
                </a:ln>
                <a:solidFill>
                  <a:schemeClr val="bg1"/>
                </a:soli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250286" y="927110"/>
            <a:ext cx="7646299" cy="519583"/>
          </a:xfrm>
        </p:spPr>
        <p:txBody>
          <a:bodyPr/>
          <a:lstStyle>
            <a:lvl1pPr marL="0" indent="0">
              <a:defRPr sz="2400" spc="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a:t>Click to edit Master text styles</a:t>
            </a:r>
          </a:p>
        </p:txBody>
      </p:sp>
    </p:spTree>
    <p:extLst>
      <p:ext uri="{BB962C8B-B14F-4D97-AF65-F5344CB8AC3E}">
        <p14:creationId xmlns:p14="http://schemas.microsoft.com/office/powerpoint/2010/main" val="39661876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2799" y="2450348"/>
            <a:ext cx="9859116" cy="1182585"/>
          </a:xfrm>
          <a:noFill/>
        </p:spPr>
        <p:txBody>
          <a:bodyPr tIns="89631" bIns="89631" anchor="t" anchorCtr="0">
            <a:spAutoFit/>
          </a:bodyPr>
          <a:lstStyle>
            <a:lvl1pPr algn="l" defTabSz="914281" rtl="0" eaLnBrk="1" latinLnBrk="0" hangingPunct="1">
              <a:lnSpc>
                <a:spcPct val="90000"/>
              </a:lnSpc>
              <a:spcBef>
                <a:spcPct val="0"/>
              </a:spcBef>
              <a:buNone/>
              <a:defRPr lang="en-US" sz="7100" b="0" kern="1200" cap="none" spc="-294"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82800" y="3877278"/>
            <a:ext cx="9860674" cy="676941"/>
          </a:xfrm>
          <a:noFill/>
        </p:spPr>
        <p:txBody>
          <a:bodyPr lIns="179261" tIns="143408" rIns="179261" bIns="143408">
            <a:spAutoFit/>
          </a:bodyPr>
          <a:lstStyle>
            <a:lvl1pPr marL="0" indent="0">
              <a:spcBef>
                <a:spcPts val="0"/>
              </a:spcBef>
              <a:buNone/>
              <a:defRPr sz="270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10" name="Windows 10"/>
          <p:cNvSpPr>
            <a:spLocks noChangeAspect="1" noEditPoints="1"/>
          </p:cNvSpPr>
          <p:nvPr userDrawn="1"/>
        </p:nvSpPr>
        <p:spPr bwMode="auto">
          <a:xfrm>
            <a:off x="492300" y="829023"/>
            <a:ext cx="3838009" cy="717242"/>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1" tIns="44814" rIns="89631" bIns="44814" numCol="1" anchor="t" anchorCtr="0" compatLnSpc="1">
            <a:prstTxWarp prst="textNoShape">
              <a:avLst/>
            </a:prstTxWarp>
          </a:bodyPr>
          <a:lstStyle/>
          <a:p>
            <a:endParaRPr lang="en-US" dirty="0">
              <a:solidFill>
                <a:srgbClr val="FFFFFF"/>
              </a:solidFill>
            </a:endParaRPr>
          </a:p>
        </p:txBody>
      </p:sp>
    </p:spTree>
    <p:extLst>
      <p:ext uri="{BB962C8B-B14F-4D97-AF65-F5344CB8AC3E}">
        <p14:creationId xmlns:p14="http://schemas.microsoft.com/office/powerpoint/2010/main" val="1201931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9859116" cy="1182585"/>
          </a:xfrm>
          <a:noFill/>
        </p:spPr>
        <p:txBody>
          <a:bodyPr tIns="89631" bIns="89631" anchor="t" anchorCtr="0">
            <a:spAutoFit/>
          </a:bodyPr>
          <a:lstStyle>
            <a:lvl1pPr algn="l" defTabSz="914281" rtl="0" eaLnBrk="1" latinLnBrk="0" hangingPunct="1">
              <a:lnSpc>
                <a:spcPct val="90000"/>
              </a:lnSpc>
              <a:spcBef>
                <a:spcPct val="0"/>
              </a:spcBef>
              <a:buNone/>
              <a:defRPr lang="en-US" sz="7100" b="0" kern="1200" cap="none" spc="-294"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dirty="0"/>
              <a:t>Video title</a:t>
            </a:r>
          </a:p>
        </p:txBody>
      </p:sp>
    </p:spTree>
    <p:extLst>
      <p:ext uri="{BB962C8B-B14F-4D97-AF65-F5344CB8AC3E}">
        <p14:creationId xmlns:p14="http://schemas.microsoft.com/office/powerpoint/2010/main" val="1726500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3385" y="2084173"/>
            <a:ext cx="10725972" cy="1097946"/>
          </a:xfrm>
          <a:noFill/>
        </p:spPr>
        <p:txBody>
          <a:bodyPr wrap="square" tIns="89631" bIns="89631" anchor="t" anchorCtr="0">
            <a:spAutoFit/>
          </a:bodyPr>
          <a:lstStyle>
            <a:lvl1pPr algn="l" defTabSz="914281" rtl="0" eaLnBrk="1" latinLnBrk="0" hangingPunct="1">
              <a:lnSpc>
                <a:spcPct val="90000"/>
              </a:lnSpc>
              <a:spcBef>
                <a:spcPct val="0"/>
              </a:spcBef>
              <a:buNone/>
              <a:defRPr lang="en-US" sz="6500" b="0" kern="1200" cap="none" spc="-294"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dirty="0"/>
              <a:t>Section title</a:t>
            </a:r>
          </a:p>
        </p:txBody>
      </p:sp>
      <p:grpSp>
        <p:nvGrpSpPr>
          <p:cNvPr id="3" name="Group 2"/>
          <p:cNvGrpSpPr>
            <a:grpSpLocks noChangeAspect="1"/>
          </p:cNvGrpSpPr>
          <p:nvPr userDrawn="1"/>
        </p:nvGrpSpPr>
        <p:grpSpPr>
          <a:xfrm>
            <a:off x="10752917" y="5538356"/>
            <a:ext cx="536441" cy="542983"/>
            <a:chOff x="-1600994" y="4302797"/>
            <a:chExt cx="1713039" cy="1724190"/>
          </a:xfrm>
          <a:solidFill>
            <a:schemeClr val="tx1"/>
          </a:solidFill>
        </p:grpSpPr>
        <p:sp>
          <p:nvSpPr>
            <p:cNvPr id="4"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5"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6"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7"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grpSp>
    </p:spTree>
    <p:extLst>
      <p:ext uri="{BB962C8B-B14F-4D97-AF65-F5344CB8AC3E}">
        <p14:creationId xmlns:p14="http://schemas.microsoft.com/office/powerpoint/2010/main" val="243013555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_layout_2_animated">
    <p:spTree>
      <p:nvGrpSpPr>
        <p:cNvPr id="1" name=""/>
        <p:cNvGrpSpPr/>
        <p:nvPr/>
      </p:nvGrpSpPr>
      <p:grpSpPr>
        <a:xfrm>
          <a:off x="0" y="0"/>
          <a:ext cx="0" cy="0"/>
          <a:chOff x="0" y="0"/>
          <a:chExt cx="0" cy="0"/>
        </a:xfrm>
      </p:grpSpPr>
      <p:sp>
        <p:nvSpPr>
          <p:cNvPr id="2" name="Title 1"/>
          <p:cNvSpPr>
            <a:spLocks noGrp="1"/>
          </p:cNvSpPr>
          <p:nvPr>
            <p:ph type="title"/>
          </p:nvPr>
        </p:nvSpPr>
        <p:spPr>
          <a:xfrm>
            <a:off x="574273" y="1137812"/>
            <a:ext cx="6256298" cy="899665"/>
          </a:xfrm>
        </p:spPr>
        <p:txBody>
          <a:bodyPr/>
          <a:lstStyle>
            <a:lvl1pPr algn="l" defTabSz="914281" rtl="0" eaLnBrk="1" latinLnBrk="0" hangingPunct="1">
              <a:lnSpc>
                <a:spcPct val="90000"/>
              </a:lnSpc>
              <a:spcBef>
                <a:spcPct val="0"/>
              </a:spcBef>
              <a:buNone/>
              <a:defRPr lang="en-US" sz="590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11" name="Freeform 10"/>
          <p:cNvSpPr/>
          <p:nvPr userDrawn="1"/>
        </p:nvSpPr>
        <p:spPr bwMode="auto">
          <a:xfrm>
            <a:off x="2114851" y="-2"/>
            <a:ext cx="10077148" cy="6858001"/>
          </a:xfrm>
          <a:custGeom>
            <a:avLst/>
            <a:gdLst>
              <a:gd name="connsiteX0" fmla="*/ 6942707 w 10279216"/>
              <a:gd name="connsiteY0" fmla="*/ 0 h 6994526"/>
              <a:gd name="connsiteX1" fmla="*/ 6943424 w 10279216"/>
              <a:gd name="connsiteY1" fmla="*/ 0 h 6994526"/>
              <a:gd name="connsiteX2" fmla="*/ 9193366 w 10279216"/>
              <a:gd name="connsiteY2" fmla="*/ 0 h 6994526"/>
              <a:gd name="connsiteX3" fmla="*/ 9193366 w 10279216"/>
              <a:gd name="connsiteY3" fmla="*/ 1 h 6994526"/>
              <a:gd name="connsiteX4" fmla="*/ 10279216 w 10279216"/>
              <a:gd name="connsiteY4" fmla="*/ 1 h 6994526"/>
              <a:gd name="connsiteX5" fmla="*/ 10279216 w 10279216"/>
              <a:gd name="connsiteY5" fmla="*/ 6994526 h 6994526"/>
              <a:gd name="connsiteX6" fmla="*/ 8167841 w 10279216"/>
              <a:gd name="connsiteY6" fmla="*/ 6994526 h 6994526"/>
              <a:gd name="connsiteX7" fmla="*/ 8167841 w 10279216"/>
              <a:gd name="connsiteY7" fmla="*/ 6994525 h 6994526"/>
              <a:gd name="connsiteX8" fmla="*/ 6943424 w 10279216"/>
              <a:gd name="connsiteY8" fmla="*/ 6994525 h 6994526"/>
              <a:gd name="connsiteX9" fmla="*/ 6942707 w 10279216"/>
              <a:gd name="connsiteY9" fmla="*/ 6994525 h 6994526"/>
              <a:gd name="connsiteX10" fmla="*/ 0 w 10279216"/>
              <a:gd name="connsiteY10" fmla="*/ 6994525 h 6994526"/>
              <a:gd name="connsiteX11" fmla="*/ 6942707 w 10279216"/>
              <a:gd name="connsiteY11" fmla="*/ 723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79216" h="6994526">
                <a:moveTo>
                  <a:pt x="6942707" y="0"/>
                </a:moveTo>
                <a:lnTo>
                  <a:pt x="6943424" y="0"/>
                </a:lnTo>
                <a:lnTo>
                  <a:pt x="9193366" y="0"/>
                </a:lnTo>
                <a:lnTo>
                  <a:pt x="9193366" y="1"/>
                </a:lnTo>
                <a:lnTo>
                  <a:pt x="10279216" y="1"/>
                </a:lnTo>
                <a:lnTo>
                  <a:pt x="10279216" y="6994526"/>
                </a:lnTo>
                <a:lnTo>
                  <a:pt x="8167841" y="6994526"/>
                </a:lnTo>
                <a:lnTo>
                  <a:pt x="8167841" y="6994525"/>
                </a:lnTo>
                <a:lnTo>
                  <a:pt x="6943424" y="6994525"/>
                </a:lnTo>
                <a:lnTo>
                  <a:pt x="6942707" y="6994525"/>
                </a:lnTo>
                <a:lnTo>
                  <a:pt x="0" y="6994525"/>
                </a:lnTo>
                <a:lnTo>
                  <a:pt x="6942707"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1" tIns="143408" rIns="179261" bIns="143408" numCol="1" spcCol="0" rtlCol="0" fromWordArt="0" anchor="t" anchorCtr="0" forceAA="0" compatLnSpc="1">
            <a:prstTxWarp prst="textNoShape">
              <a:avLst/>
            </a:prstTxWarp>
            <a:noAutofit/>
          </a:bodyPr>
          <a:lstStyle/>
          <a:p>
            <a:pPr algn="ctr" defTabSz="914016"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p:nvPr>
        </p:nvSpPr>
        <p:spPr>
          <a:xfrm>
            <a:off x="6655021" y="2515636"/>
            <a:ext cx="5109621" cy="568316"/>
          </a:xfrm>
        </p:spPr>
        <p:txBody>
          <a:bodyPr/>
          <a:lstStyle>
            <a:lvl1pPr marL="0" indent="0" algn="l" defTabSz="913963" rtl="0" eaLnBrk="1" latinLnBrk="0" hangingPunct="1">
              <a:lnSpc>
                <a:spcPct val="90000"/>
              </a:lnSpc>
              <a:spcBef>
                <a:spcPts val="0"/>
              </a:spcBef>
              <a:spcAft>
                <a:spcPts val="1765"/>
              </a:spcAft>
              <a:buNone/>
              <a:defRPr lang="en-US" sz="2700" kern="1200" spc="-98" baseline="0" dirty="0" smtClean="0">
                <a:solidFill>
                  <a:schemeClr val="bg2"/>
                </a:solidFill>
                <a:latin typeface="+mn-lt"/>
                <a:ea typeface="Segoe UI" pitchFamily="34" charset="0"/>
                <a:cs typeface="Segoe UI" pitchFamily="34" charset="0"/>
              </a:defRPr>
            </a:lvl1pPr>
            <a:lvl2pPr marL="0" indent="0" algn="l" defTabSz="913963" rtl="0" eaLnBrk="1" latinLnBrk="0" hangingPunct="1">
              <a:lnSpc>
                <a:spcPct val="90000"/>
              </a:lnSpc>
              <a:spcAft>
                <a:spcPts val="1765"/>
              </a:spcAft>
              <a:buFontTx/>
              <a:buNone/>
              <a:defRPr lang="en-US" sz="2400" kern="1200" spc="-49" dirty="0" smtClean="0">
                <a:solidFill>
                  <a:schemeClr val="bg2"/>
                </a:solidFill>
                <a:latin typeface="+mn-lt"/>
                <a:ea typeface="Segoe UI" pitchFamily="34" charset="0"/>
                <a:cs typeface="Segoe UI" pitchFamily="34" charset="0"/>
              </a:defRPr>
            </a:lvl2pPr>
            <a:lvl3pPr marL="0" indent="0" algn="l" defTabSz="913963" rtl="0" eaLnBrk="1" latinLnBrk="0" hangingPunct="1">
              <a:lnSpc>
                <a:spcPct val="90000"/>
              </a:lnSpc>
              <a:spcAft>
                <a:spcPts val="1765"/>
              </a:spcAft>
              <a:buNone/>
              <a:defRPr lang="en-US" sz="2400" kern="1200" spc="-49" dirty="0" smtClean="0">
                <a:solidFill>
                  <a:schemeClr val="bg2"/>
                </a:solidFill>
                <a:latin typeface="+mn-lt"/>
                <a:ea typeface="Segoe UI" pitchFamily="34" charset="0"/>
                <a:cs typeface="Segoe UI" pitchFamily="34" charset="0"/>
              </a:defRPr>
            </a:lvl3pPr>
            <a:lvl4pPr marL="0" indent="0" algn="l" defTabSz="913963" rtl="0" eaLnBrk="1" latinLnBrk="0" hangingPunct="1">
              <a:lnSpc>
                <a:spcPct val="90000"/>
              </a:lnSpc>
              <a:spcAft>
                <a:spcPts val="1765"/>
              </a:spcAft>
              <a:buNone/>
              <a:defRPr lang="en-US" sz="2400" kern="1200" spc="-49" dirty="0" smtClean="0">
                <a:solidFill>
                  <a:schemeClr val="bg2"/>
                </a:solidFill>
                <a:latin typeface="+mn-lt"/>
                <a:ea typeface="Segoe UI" pitchFamily="34" charset="0"/>
                <a:cs typeface="Segoe UI" pitchFamily="34" charset="0"/>
              </a:defRPr>
            </a:lvl4pPr>
            <a:lvl5pPr marL="0" indent="0" algn="l" defTabSz="913963" rtl="0" eaLnBrk="1" latinLnBrk="0" hangingPunct="1">
              <a:lnSpc>
                <a:spcPct val="90000"/>
              </a:lnSpc>
              <a:spcAft>
                <a:spcPts val="1765"/>
              </a:spcAft>
              <a:buNone/>
              <a:defRPr lang="en-US" sz="2400" kern="1200" spc="-49" dirty="0">
                <a:solidFill>
                  <a:schemeClr val="bg2"/>
                </a:solidFill>
                <a:latin typeface="+mn-lt"/>
                <a:ea typeface="Segoe UI" pitchFamily="34" charset="0"/>
                <a:cs typeface="Segoe UI" pitchFamily="34" charset="0"/>
              </a:defRPr>
            </a:lvl5pPr>
          </a:lstStyle>
          <a:p>
            <a:pPr lvl="0"/>
            <a:r>
              <a:rPr lang="en-US" dirty="0"/>
              <a:t>Click to edit Master text styles</a:t>
            </a:r>
          </a:p>
        </p:txBody>
      </p:sp>
      <p:grpSp>
        <p:nvGrpSpPr>
          <p:cNvPr id="22" name="Group 21"/>
          <p:cNvGrpSpPr>
            <a:grpSpLocks noChangeAspect="1"/>
          </p:cNvGrpSpPr>
          <p:nvPr userDrawn="1"/>
        </p:nvGrpSpPr>
        <p:grpSpPr>
          <a:xfrm>
            <a:off x="738086" y="5538356"/>
            <a:ext cx="536441" cy="542983"/>
            <a:chOff x="-1600994" y="4302797"/>
            <a:chExt cx="1713039" cy="1724190"/>
          </a:xfrm>
          <a:solidFill>
            <a:schemeClr val="tx1"/>
          </a:solidFill>
        </p:grpSpPr>
        <p:sp>
          <p:nvSpPr>
            <p:cNvPr id="23"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24"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25"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26"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grpSp>
    </p:spTree>
    <p:extLst>
      <p:ext uri="{BB962C8B-B14F-4D97-AF65-F5344CB8AC3E}">
        <p14:creationId xmlns:p14="http://schemas.microsoft.com/office/powerpoint/2010/main" val="2605574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6" grpId="0" build="p">
        <p:tmplLst>
          <p:tmpl lvl="1">
            <p:tnLst>
              <p:par>
                <p:cTn presetID="10"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_layout_2_text">
    <p:spTree>
      <p:nvGrpSpPr>
        <p:cNvPr id="1" name=""/>
        <p:cNvGrpSpPr/>
        <p:nvPr/>
      </p:nvGrpSpPr>
      <p:grpSpPr>
        <a:xfrm>
          <a:off x="0" y="0"/>
          <a:ext cx="0" cy="0"/>
          <a:chOff x="0" y="0"/>
          <a:chExt cx="0" cy="0"/>
        </a:xfrm>
      </p:grpSpPr>
      <p:sp>
        <p:nvSpPr>
          <p:cNvPr id="2" name="Title 1"/>
          <p:cNvSpPr>
            <a:spLocks noGrp="1"/>
          </p:cNvSpPr>
          <p:nvPr>
            <p:ph type="title"/>
          </p:nvPr>
        </p:nvSpPr>
        <p:spPr>
          <a:xfrm>
            <a:off x="574273" y="1137812"/>
            <a:ext cx="6256298" cy="899665"/>
          </a:xfrm>
        </p:spPr>
        <p:txBody>
          <a:bodyPr/>
          <a:lstStyle>
            <a:lvl1pPr algn="l" defTabSz="914281" rtl="0" eaLnBrk="1" latinLnBrk="0" hangingPunct="1">
              <a:lnSpc>
                <a:spcPct val="90000"/>
              </a:lnSpc>
              <a:spcBef>
                <a:spcPct val="0"/>
              </a:spcBef>
              <a:buNone/>
              <a:defRPr lang="en-US" sz="590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11" name="Freeform 10"/>
          <p:cNvSpPr/>
          <p:nvPr userDrawn="1"/>
        </p:nvSpPr>
        <p:spPr bwMode="auto">
          <a:xfrm>
            <a:off x="2114851" y="-2"/>
            <a:ext cx="10077148" cy="6858001"/>
          </a:xfrm>
          <a:custGeom>
            <a:avLst/>
            <a:gdLst>
              <a:gd name="connsiteX0" fmla="*/ 6942707 w 10279216"/>
              <a:gd name="connsiteY0" fmla="*/ 0 h 6994526"/>
              <a:gd name="connsiteX1" fmla="*/ 6943424 w 10279216"/>
              <a:gd name="connsiteY1" fmla="*/ 0 h 6994526"/>
              <a:gd name="connsiteX2" fmla="*/ 9193366 w 10279216"/>
              <a:gd name="connsiteY2" fmla="*/ 0 h 6994526"/>
              <a:gd name="connsiteX3" fmla="*/ 9193366 w 10279216"/>
              <a:gd name="connsiteY3" fmla="*/ 1 h 6994526"/>
              <a:gd name="connsiteX4" fmla="*/ 10279216 w 10279216"/>
              <a:gd name="connsiteY4" fmla="*/ 1 h 6994526"/>
              <a:gd name="connsiteX5" fmla="*/ 10279216 w 10279216"/>
              <a:gd name="connsiteY5" fmla="*/ 6994526 h 6994526"/>
              <a:gd name="connsiteX6" fmla="*/ 8167841 w 10279216"/>
              <a:gd name="connsiteY6" fmla="*/ 6994526 h 6994526"/>
              <a:gd name="connsiteX7" fmla="*/ 8167841 w 10279216"/>
              <a:gd name="connsiteY7" fmla="*/ 6994525 h 6994526"/>
              <a:gd name="connsiteX8" fmla="*/ 6943424 w 10279216"/>
              <a:gd name="connsiteY8" fmla="*/ 6994525 h 6994526"/>
              <a:gd name="connsiteX9" fmla="*/ 6942707 w 10279216"/>
              <a:gd name="connsiteY9" fmla="*/ 6994525 h 6994526"/>
              <a:gd name="connsiteX10" fmla="*/ 0 w 10279216"/>
              <a:gd name="connsiteY10" fmla="*/ 6994525 h 6994526"/>
              <a:gd name="connsiteX11" fmla="*/ 6942707 w 10279216"/>
              <a:gd name="connsiteY11" fmla="*/ 723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79216" h="6994526">
                <a:moveTo>
                  <a:pt x="6942707" y="0"/>
                </a:moveTo>
                <a:lnTo>
                  <a:pt x="6943424" y="0"/>
                </a:lnTo>
                <a:lnTo>
                  <a:pt x="9193366" y="0"/>
                </a:lnTo>
                <a:lnTo>
                  <a:pt x="9193366" y="1"/>
                </a:lnTo>
                <a:lnTo>
                  <a:pt x="10279216" y="1"/>
                </a:lnTo>
                <a:lnTo>
                  <a:pt x="10279216" y="6994526"/>
                </a:lnTo>
                <a:lnTo>
                  <a:pt x="8167841" y="6994526"/>
                </a:lnTo>
                <a:lnTo>
                  <a:pt x="8167841" y="6994525"/>
                </a:lnTo>
                <a:lnTo>
                  <a:pt x="6943424" y="6994525"/>
                </a:lnTo>
                <a:lnTo>
                  <a:pt x="6942707" y="6994525"/>
                </a:lnTo>
                <a:lnTo>
                  <a:pt x="0" y="6994525"/>
                </a:lnTo>
                <a:lnTo>
                  <a:pt x="6942707"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1" tIns="143408" rIns="179261" bIns="143408" numCol="1" spcCol="0" rtlCol="0" fromWordArt="0" anchor="t" anchorCtr="0" forceAA="0" compatLnSpc="1">
            <a:prstTxWarp prst="textNoShape">
              <a:avLst/>
            </a:prstTxWarp>
            <a:noAutofit/>
          </a:bodyPr>
          <a:lstStyle/>
          <a:p>
            <a:pPr algn="ctr" defTabSz="914016"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p:nvPr>
        </p:nvSpPr>
        <p:spPr>
          <a:xfrm>
            <a:off x="6655021" y="2515637"/>
            <a:ext cx="5109621" cy="491370"/>
          </a:xfrm>
        </p:spPr>
        <p:txBody>
          <a:bodyPr/>
          <a:lstStyle>
            <a:lvl1pPr marL="0" indent="0" algn="l" defTabSz="913963" rtl="0" eaLnBrk="1" latinLnBrk="0" hangingPunct="1">
              <a:lnSpc>
                <a:spcPct val="90000"/>
              </a:lnSpc>
              <a:spcBef>
                <a:spcPts val="0"/>
              </a:spcBef>
              <a:spcAft>
                <a:spcPts val="1765"/>
              </a:spcAft>
              <a:buNone/>
              <a:defRPr lang="en-US" sz="2200" kern="1200" spc="-49" baseline="0" dirty="0" smtClean="0">
                <a:solidFill>
                  <a:schemeClr val="bg2"/>
                </a:solidFill>
                <a:latin typeface="+mn-lt"/>
                <a:ea typeface="Segoe UI" pitchFamily="34" charset="0"/>
                <a:cs typeface="Segoe UI" pitchFamily="34" charset="0"/>
              </a:defRPr>
            </a:lvl1pPr>
            <a:lvl2pPr marL="0" indent="0" algn="l" defTabSz="913963" rtl="0" eaLnBrk="1" latinLnBrk="0" hangingPunct="1">
              <a:lnSpc>
                <a:spcPct val="90000"/>
              </a:lnSpc>
              <a:spcAft>
                <a:spcPts val="1765"/>
              </a:spcAft>
              <a:buFontTx/>
              <a:buNone/>
              <a:defRPr lang="en-US" sz="2400" kern="1200" spc="-49" dirty="0" smtClean="0">
                <a:solidFill>
                  <a:schemeClr val="bg2"/>
                </a:solidFill>
                <a:latin typeface="+mn-lt"/>
                <a:ea typeface="Segoe UI" pitchFamily="34" charset="0"/>
                <a:cs typeface="Segoe UI" pitchFamily="34" charset="0"/>
              </a:defRPr>
            </a:lvl2pPr>
            <a:lvl3pPr marL="0" indent="0" algn="l" defTabSz="913963" rtl="0" eaLnBrk="1" latinLnBrk="0" hangingPunct="1">
              <a:lnSpc>
                <a:spcPct val="90000"/>
              </a:lnSpc>
              <a:spcAft>
                <a:spcPts val="1765"/>
              </a:spcAft>
              <a:buNone/>
              <a:defRPr lang="en-US" sz="2400" kern="1200" spc="-49" dirty="0" smtClean="0">
                <a:solidFill>
                  <a:schemeClr val="bg2"/>
                </a:solidFill>
                <a:latin typeface="+mn-lt"/>
                <a:ea typeface="Segoe UI" pitchFamily="34" charset="0"/>
                <a:cs typeface="Segoe UI" pitchFamily="34" charset="0"/>
              </a:defRPr>
            </a:lvl3pPr>
            <a:lvl4pPr marL="0" indent="0" algn="l" defTabSz="913963" rtl="0" eaLnBrk="1" latinLnBrk="0" hangingPunct="1">
              <a:lnSpc>
                <a:spcPct val="90000"/>
              </a:lnSpc>
              <a:spcAft>
                <a:spcPts val="1765"/>
              </a:spcAft>
              <a:buNone/>
              <a:defRPr lang="en-US" sz="2400" kern="1200" spc="-49" dirty="0" smtClean="0">
                <a:solidFill>
                  <a:schemeClr val="bg2"/>
                </a:solidFill>
                <a:latin typeface="+mn-lt"/>
                <a:ea typeface="Segoe UI" pitchFamily="34" charset="0"/>
                <a:cs typeface="Segoe UI" pitchFamily="34" charset="0"/>
              </a:defRPr>
            </a:lvl4pPr>
            <a:lvl5pPr marL="0" indent="0" algn="l" defTabSz="913963" rtl="0" eaLnBrk="1" latinLnBrk="0" hangingPunct="1">
              <a:lnSpc>
                <a:spcPct val="90000"/>
              </a:lnSpc>
              <a:spcAft>
                <a:spcPts val="1765"/>
              </a:spcAft>
              <a:buNone/>
              <a:defRPr lang="en-US" sz="2400" kern="1200" spc="-49" dirty="0">
                <a:solidFill>
                  <a:schemeClr val="bg2"/>
                </a:solidFill>
                <a:latin typeface="+mn-lt"/>
                <a:ea typeface="Segoe UI" pitchFamily="34" charset="0"/>
                <a:cs typeface="Segoe UI" pitchFamily="34" charset="0"/>
              </a:defRPr>
            </a:lvl5pPr>
          </a:lstStyle>
          <a:p>
            <a:pPr lvl="0"/>
            <a:r>
              <a:rPr lang="en-US" dirty="0"/>
              <a:t>Click to edit Master text styles</a:t>
            </a:r>
          </a:p>
        </p:txBody>
      </p:sp>
      <p:grpSp>
        <p:nvGrpSpPr>
          <p:cNvPr id="10" name="Group 9"/>
          <p:cNvGrpSpPr>
            <a:grpSpLocks noChangeAspect="1"/>
          </p:cNvGrpSpPr>
          <p:nvPr userDrawn="1"/>
        </p:nvGrpSpPr>
        <p:grpSpPr>
          <a:xfrm>
            <a:off x="738086" y="5538356"/>
            <a:ext cx="536441" cy="542983"/>
            <a:chOff x="-1600994" y="4302797"/>
            <a:chExt cx="1713039" cy="1724190"/>
          </a:xfrm>
          <a:solidFill>
            <a:schemeClr val="tx1"/>
          </a:solidFill>
        </p:grpSpPr>
        <p:sp>
          <p:nvSpPr>
            <p:cNvPr id="12"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18"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19"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20"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grpSp>
    </p:spTree>
    <p:extLst>
      <p:ext uri="{BB962C8B-B14F-4D97-AF65-F5344CB8AC3E}">
        <p14:creationId xmlns:p14="http://schemas.microsoft.com/office/powerpoint/2010/main" val="146397529"/>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_layout_2_photo">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3179356" y="1"/>
            <a:ext cx="9012644" cy="6857999"/>
          </a:xfrm>
          <a:custGeom>
            <a:avLst/>
            <a:gdLst>
              <a:gd name="connsiteX0" fmla="*/ 6942707 w 9193366"/>
              <a:gd name="connsiteY0" fmla="*/ 0 h 6994524"/>
              <a:gd name="connsiteX1" fmla="*/ 9193366 w 9193366"/>
              <a:gd name="connsiteY1" fmla="*/ 0 h 6994524"/>
              <a:gd name="connsiteX2" fmla="*/ 9193366 w 9193366"/>
              <a:gd name="connsiteY2" fmla="*/ 6994524 h 6994524"/>
              <a:gd name="connsiteX3" fmla="*/ 6943424 w 9193366"/>
              <a:gd name="connsiteY3" fmla="*/ 6994524 h 6994524"/>
              <a:gd name="connsiteX4" fmla="*/ 6942707 w 9193366"/>
              <a:gd name="connsiteY4" fmla="*/ 6994524 h 6994524"/>
              <a:gd name="connsiteX5" fmla="*/ 0 w 9193366"/>
              <a:gd name="connsiteY5" fmla="*/ 6994524 h 6994524"/>
              <a:gd name="connsiteX6" fmla="*/ 6942707 w 9193366"/>
              <a:gd name="connsiteY6" fmla="*/ 722 h 69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3366" h="6994524">
                <a:moveTo>
                  <a:pt x="6942707" y="0"/>
                </a:moveTo>
                <a:lnTo>
                  <a:pt x="9193366" y="0"/>
                </a:lnTo>
                <a:lnTo>
                  <a:pt x="9193366" y="6994524"/>
                </a:lnTo>
                <a:lnTo>
                  <a:pt x="6943424" y="6994524"/>
                </a:lnTo>
                <a:lnTo>
                  <a:pt x="6942707" y="6994524"/>
                </a:lnTo>
                <a:lnTo>
                  <a:pt x="0" y="6994524"/>
                </a:lnTo>
                <a:lnTo>
                  <a:pt x="6942707" y="722"/>
                </a:lnTo>
                <a:close/>
              </a:path>
            </a:pathLst>
          </a:custGeom>
          <a:solidFill>
            <a:schemeClr val="tx1"/>
          </a:solidFill>
        </p:spPr>
        <p:txBody>
          <a:bodyPr wrap="square">
            <a:noAutofit/>
          </a:bodyPr>
          <a:lstStyle/>
          <a:p>
            <a:endParaRPr lang="en-US" dirty="0"/>
          </a:p>
        </p:txBody>
      </p:sp>
      <p:sp>
        <p:nvSpPr>
          <p:cNvPr id="2" name="Title 1"/>
          <p:cNvSpPr>
            <a:spLocks noGrp="1"/>
          </p:cNvSpPr>
          <p:nvPr>
            <p:ph type="title"/>
          </p:nvPr>
        </p:nvSpPr>
        <p:spPr>
          <a:xfrm>
            <a:off x="574273" y="1137812"/>
            <a:ext cx="6513086" cy="899665"/>
          </a:xfrm>
        </p:spPr>
        <p:txBody>
          <a:bodyPr/>
          <a:lstStyle>
            <a:lvl1pPr algn="l" defTabSz="914281" rtl="0" eaLnBrk="1" latinLnBrk="0" hangingPunct="1">
              <a:lnSpc>
                <a:spcPct val="90000"/>
              </a:lnSpc>
              <a:spcBef>
                <a:spcPct val="0"/>
              </a:spcBef>
              <a:buNone/>
              <a:defRPr lang="en-US" sz="650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grpSp>
        <p:nvGrpSpPr>
          <p:cNvPr id="10" name="Group 9"/>
          <p:cNvGrpSpPr>
            <a:grpSpLocks noChangeAspect="1"/>
          </p:cNvGrpSpPr>
          <p:nvPr userDrawn="1"/>
        </p:nvGrpSpPr>
        <p:grpSpPr>
          <a:xfrm>
            <a:off x="738086" y="5538356"/>
            <a:ext cx="536441" cy="542983"/>
            <a:chOff x="-1600994" y="4302797"/>
            <a:chExt cx="1713039" cy="1724190"/>
          </a:xfrm>
          <a:solidFill>
            <a:schemeClr val="tx1"/>
          </a:solidFill>
        </p:grpSpPr>
        <p:sp>
          <p:nvSpPr>
            <p:cNvPr id="12"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18"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19"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sp>
          <p:nvSpPr>
            <p:cNvPr id="20"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500" dirty="0">
                <a:solidFill>
                  <a:srgbClr val="505050"/>
                </a:solidFill>
                <a:latin typeface="Arial Unicode MS" panose="020B0604020202020204" pitchFamily="34" charset="-128"/>
              </a:endParaRPr>
            </a:p>
          </p:txBody>
        </p:sp>
      </p:grpSp>
    </p:spTree>
    <p:extLst>
      <p:ext uri="{BB962C8B-B14F-4D97-AF65-F5344CB8AC3E}">
        <p14:creationId xmlns:p14="http://schemas.microsoft.com/office/powerpoint/2010/main" val="157344835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4" name="Title 1"/>
          <p:cNvSpPr>
            <a:spLocks noGrp="1"/>
          </p:cNvSpPr>
          <p:nvPr>
            <p:ph type="title"/>
          </p:nvPr>
        </p:nvSpPr>
        <p:spPr>
          <a:xfrm>
            <a:off x="269240" y="289512"/>
            <a:ext cx="6411927" cy="899665"/>
          </a:xfrm>
        </p:spPr>
        <p:txBody>
          <a:bodyPr/>
          <a:lstStyle>
            <a:lvl1pPr algn="l" defTabSz="914281" rtl="0" eaLnBrk="1" latinLnBrk="0" hangingPunct="1">
              <a:lnSpc>
                <a:spcPct val="90000"/>
              </a:lnSpc>
              <a:spcBef>
                <a:spcPct val="0"/>
              </a:spcBef>
              <a:buNone/>
              <a:defRPr lang="en-US" sz="4300"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1"/>
          </p:nvPr>
        </p:nvSpPr>
        <p:spPr>
          <a:xfrm>
            <a:off x="269240" y="1903617"/>
            <a:ext cx="6411927" cy="918154"/>
          </a:xfrm>
        </p:spPr>
        <p:txBody>
          <a:bodyPr/>
          <a:lstStyle>
            <a:lvl1pPr marL="0" indent="0">
              <a:spcBef>
                <a:spcPts val="0"/>
              </a:spcBef>
              <a:spcAft>
                <a:spcPts val="1176"/>
              </a:spcAft>
              <a:buNone/>
              <a:defRPr sz="2400" spc="-49" baseline="0">
                <a:gradFill>
                  <a:gsLst>
                    <a:gs pos="1250">
                      <a:schemeClr val="tx1"/>
                    </a:gs>
                    <a:gs pos="99000">
                      <a:schemeClr val="tx1"/>
                    </a:gs>
                  </a:gsLst>
                  <a:lin ang="5400000" scaled="0"/>
                </a:gradFill>
                <a:latin typeface="+mn-lt"/>
              </a:defRPr>
            </a:lvl1pPr>
            <a:lvl2pPr marL="0" indent="0">
              <a:spcBef>
                <a:spcPts val="0"/>
              </a:spcBef>
              <a:spcAft>
                <a:spcPts val="1176"/>
              </a:spcAft>
              <a:buFontTx/>
              <a:buNone/>
              <a:defRPr sz="1800"/>
            </a:lvl2pPr>
            <a:lvl3pPr marL="224076" indent="0">
              <a:spcBef>
                <a:spcPts val="0"/>
              </a:spcBef>
              <a:spcAft>
                <a:spcPts val="1176"/>
              </a:spcAft>
              <a:buNone/>
              <a:defRPr sz="1800"/>
            </a:lvl3pPr>
            <a:lvl4pPr marL="448151" indent="0">
              <a:spcBef>
                <a:spcPts val="0"/>
              </a:spcBef>
              <a:spcAft>
                <a:spcPts val="1176"/>
              </a:spcAft>
              <a:buNone/>
              <a:defRPr sz="1600"/>
            </a:lvl4pPr>
            <a:lvl5pPr marL="672227" indent="0">
              <a:spcBef>
                <a:spcPts val="0"/>
              </a:spcBef>
              <a:spcAft>
                <a:spcPts val="1176"/>
              </a:spcAft>
              <a:buNone/>
              <a:defRPr sz="1600"/>
            </a:lvl5pPr>
          </a:lstStyle>
          <a:p>
            <a:pPr lvl="0"/>
            <a:r>
              <a:rPr lang="en-US" dirty="0"/>
              <a:t>Click to edit Master text styles</a:t>
            </a:r>
          </a:p>
          <a:p>
            <a:pPr lvl="1"/>
            <a:r>
              <a:rPr lang="en-US" dirty="0"/>
              <a:t>Second level</a:t>
            </a:r>
          </a:p>
        </p:txBody>
      </p:sp>
      <p:sp>
        <p:nvSpPr>
          <p:cNvPr id="3" name="Picture Placeholder 2"/>
          <p:cNvSpPr>
            <a:spLocks noGrp="1"/>
          </p:cNvSpPr>
          <p:nvPr>
            <p:ph type="pic" sz="quarter" idx="12"/>
          </p:nvPr>
        </p:nvSpPr>
        <p:spPr>
          <a:xfrm>
            <a:off x="7037557" y="1"/>
            <a:ext cx="5154443" cy="674754"/>
          </a:xfrm>
        </p:spPr>
        <p:txBody>
          <a:bodyPr/>
          <a:lstStyle/>
          <a:p>
            <a:endParaRPr lang="en-US" dirty="0"/>
          </a:p>
        </p:txBody>
      </p:sp>
    </p:spTree>
    <p:extLst>
      <p:ext uri="{BB962C8B-B14F-4D97-AF65-F5344CB8AC3E}">
        <p14:creationId xmlns:p14="http://schemas.microsoft.com/office/powerpoint/2010/main" val="186415978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2425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09312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Microsof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19835" y="3113532"/>
            <a:ext cx="2952332" cy="630936"/>
          </a:xfrm>
          <a:prstGeom prst="rect">
            <a:avLst/>
          </a:prstGeom>
        </p:spPr>
      </p:pic>
      <p:sp>
        <p:nvSpPr>
          <p:cNvPr id="5" name="Text Box 3"/>
          <p:cNvSpPr txBox="1">
            <a:spLocks noChangeArrowheads="1"/>
          </p:cNvSpPr>
          <p:nvPr/>
        </p:nvSpPr>
        <p:spPr bwMode="blackWhite">
          <a:xfrm>
            <a:off x="562121" y="5340318"/>
            <a:ext cx="11067756" cy="862497"/>
          </a:xfrm>
          <a:prstGeom prst="rect">
            <a:avLst/>
          </a:prstGeom>
          <a:noFill/>
          <a:ln w="12700">
            <a:noFill/>
            <a:miter lim="800000"/>
            <a:headEnd type="none" w="sm" len="sm"/>
            <a:tailEnd type="none" w="sm" len="sm"/>
          </a:ln>
          <a:effectLst/>
        </p:spPr>
        <p:txBody>
          <a:bodyPr vert="horz" wrap="square" lIns="91380" tIns="45691" rIns="91380" bIns="45691" numCol="1" anchor="t" anchorCtr="0" compatLnSpc="1">
            <a:prstTxWarp prst="textNoShape">
              <a:avLst/>
            </a:prstTxWarp>
            <a:spAutoFit/>
          </a:bodyPr>
          <a:lstStyle/>
          <a:p>
            <a:pPr algn="ctr" defTabSz="913620" eaLnBrk="0" hangingPunct="0">
              <a:spcAft>
                <a:spcPts val="800"/>
              </a:spcAft>
            </a:pPr>
            <a:r>
              <a:rPr lang="en-US" sz="900" dirty="0">
                <a:solidFill>
                  <a:srgbClr val="737373">
                    <a:alpha val="99000"/>
                  </a:srgbClr>
                </a:solidFill>
                <a:cs typeface="Arial" charset="0"/>
              </a:rPr>
              <a:t>© 2016 Microsoft </a:t>
            </a:r>
          </a:p>
          <a:p>
            <a:pPr algn="ctr" defTabSz="913620" eaLnBrk="0" hangingPunct="0">
              <a:spcAft>
                <a:spcPts val="800"/>
              </a:spcAft>
            </a:pPr>
            <a:r>
              <a:rPr lang="en-US" sz="900" dirty="0">
                <a:solidFill>
                  <a:srgbClr val="737373">
                    <a:alpha val="99000"/>
                  </a:srgbClr>
                </a:solidFill>
                <a:cs typeface="Arial" charset="0"/>
              </a:rPr>
              <a:t>The information herein is for informational purposes only and represents the current view of Microsoft Corporation as of the date of this presentation. Because Microsoft must respond to changing </a:t>
            </a:r>
            <a:br>
              <a:rPr lang="en-US" sz="900" dirty="0">
                <a:solidFill>
                  <a:srgbClr val="737373">
                    <a:alpha val="99000"/>
                  </a:srgbClr>
                </a:solidFill>
                <a:cs typeface="Arial" charset="0"/>
              </a:rPr>
            </a:br>
            <a:r>
              <a:rPr lang="en-US" sz="900" dirty="0">
                <a:solidFill>
                  <a:srgbClr val="737373">
                    <a:alpha val="99000"/>
                  </a:srgbClr>
                </a:solidFill>
                <a:cs typeface="Arial" charset="0"/>
              </a:rPr>
              <a:t>market conditions, it should not be interpreted to be a commitment on the part of Microsoft, and Microsoft cannot guarantee the accuracy of any information provided after the date of this presentation.  </a:t>
            </a:r>
          </a:p>
          <a:p>
            <a:pPr algn="ctr" defTabSz="913620" eaLnBrk="0" hangingPunct="0">
              <a:spcAft>
                <a:spcPts val="800"/>
              </a:spcAft>
            </a:pPr>
            <a:r>
              <a:rPr lang="en-US" sz="900" dirty="0">
                <a:solidFill>
                  <a:srgbClr val="737373">
                    <a:alpha val="99000"/>
                  </a:srgbClr>
                </a:solidFill>
                <a:cs typeface="Arial" charset="0"/>
              </a:rPr>
              <a:t>Microsoft makes no warranties, express, implied or statutory, as to the information in this presentation.</a:t>
            </a:r>
          </a:p>
        </p:txBody>
      </p:sp>
      <p:sp>
        <p:nvSpPr>
          <p:cNvPr id="9" name="Rectangle 8"/>
          <p:cNvSpPr/>
          <p:nvPr/>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856329405"/>
      </p:ext>
    </p:extLst>
  </p:cSld>
  <p:clrMapOvr>
    <a:masterClrMapping/>
  </p:clrMapOvr>
  <p:transition spd="slow">
    <p:push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296882"/>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740845"/>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4016"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813270"/>
          </a:xfrm>
        </p:spPr>
        <p:txBody>
          <a:bodyPr/>
          <a:lstStyle>
            <a:lvl1pPr marL="0" indent="0">
              <a:buNone/>
              <a:defRPr sz="32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3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4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1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434684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61" tIns="143408" rIns="179261" bIns="143408" numCol="1" anchor="t" anchorCtr="0" compatLnSpc="1">
            <a:prstTxWarp prst="textNoShape">
              <a:avLst/>
            </a:prstTxWarp>
            <a:spAutoFit/>
          </a:bodyPr>
          <a:lstStyle/>
          <a:p>
            <a:pPr defTabSz="913838" eaLnBrk="0" hangingPunct="0"/>
            <a:r>
              <a:rPr lang="en-US" sz="700" dirty="0">
                <a:gradFill>
                  <a:gsLst>
                    <a:gs pos="0">
                      <a:srgbClr val="FFFFFF"/>
                    </a:gs>
                    <a:gs pos="100000">
                      <a:srgbClr val="FFFFFF"/>
                    </a:gs>
                  </a:gsLst>
                  <a:lin ang="5400000" scaled="0"/>
                </a:gradFill>
                <a:cs typeface="Segoe UI" pitchFamily="34" charset="0"/>
              </a:rPr>
              <a:t>© 2015 Microsoft Corporation. All rights reserved.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50202" y="3083654"/>
            <a:ext cx="3223861" cy="690695"/>
          </a:xfrm>
          <a:prstGeom prst="rect">
            <a:avLst/>
          </a:prstGeom>
        </p:spPr>
      </p:pic>
    </p:spTree>
    <p:extLst>
      <p:ext uri="{BB962C8B-B14F-4D97-AF65-F5344CB8AC3E}">
        <p14:creationId xmlns:p14="http://schemas.microsoft.com/office/powerpoint/2010/main" val="706349952"/>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63" indent="-284763">
              <a:buClr>
                <a:schemeClr val="tx1"/>
              </a:buClr>
              <a:buSzPct val="90000"/>
              <a:buFont typeface="Arial" pitchFamily="34" charset="0"/>
              <a:buChar char="•"/>
              <a:defRPr sz="35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89" indent="-275427">
              <a:buClr>
                <a:schemeClr val="tx1"/>
              </a:buClr>
              <a:buSzPct val="90000"/>
              <a:buFont typeface="Arial" pitchFamily="34" charset="0"/>
              <a:buChar char="•"/>
              <a:defRPr sz="31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952" indent="-284763">
              <a:buClr>
                <a:schemeClr val="tx1"/>
              </a:buClr>
              <a:buSzPct val="90000"/>
              <a:buFont typeface="Arial" pitchFamily="34" charset="0"/>
              <a:buChar char="•"/>
              <a:defRPr sz="27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028" indent="-22407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104" indent="-224076">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2380" tIns="76191" rIns="152380" bIns="76191"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00235920"/>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hoto_background_1">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1731" y="2"/>
            <a:ext cx="12190271" cy="6857027"/>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42313709"/>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to_backgrou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8330" cy="6858623"/>
          </a:xfrm>
          <a:prstGeom prst="rect">
            <a:avLst/>
          </a:prstGeom>
        </p:spPr>
      </p:pic>
    </p:spTree>
    <p:extLst>
      <p:ext uri="{BB962C8B-B14F-4D97-AF65-F5344CB8AC3E}">
        <p14:creationId xmlns:p14="http://schemas.microsoft.com/office/powerpoint/2010/main" val="365041292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_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963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_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lvl1pPr algn="l" defTabSz="914281" rtl="0" eaLnBrk="1" latinLnBrk="0" hangingPunct="1">
              <a:lnSpc>
                <a:spcPct val="90000"/>
              </a:lnSpc>
              <a:spcBef>
                <a:spcPct val="0"/>
              </a:spcBef>
              <a:buNone/>
              <a:defRPr lang="en-US" sz="430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099337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Notes to the Fie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350436"/>
            <a:ext cx="4902108" cy="583043"/>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2400" b="1">
                <a:solidFill>
                  <a:schemeClr val="tx1"/>
                </a:solidFill>
                <a:latin typeface="Segoe UI" panose="020B0502040204020203" pitchFamily="34" charset="0"/>
                <a:cs typeface="Segoe UI" panose="020B0502040204020203" pitchFamily="34" charset="0"/>
              </a:defRPr>
            </a:lvl1pPr>
            <a:lvl2pPr>
              <a:defRPr sz="2400">
                <a:solidFill>
                  <a:schemeClr val="tx1"/>
                </a:solidFill>
                <a:latin typeface="Segoe UI" panose="020B0502040204020203" pitchFamily="34" charset="0"/>
                <a:cs typeface="Segoe UI" panose="020B0502040204020203" pitchFamily="34" charset="0"/>
              </a:defRPr>
            </a:lvl2pPr>
            <a:lvl3pPr>
              <a:buClr>
                <a:schemeClr val="bg1">
                  <a:lumMod val="65000"/>
                </a:schemeClr>
              </a:buClr>
              <a:defRPr sz="2400">
                <a:solidFill>
                  <a:schemeClr val="tx1"/>
                </a:solidFill>
                <a:latin typeface="Segoe UI" panose="020B0502040204020203" pitchFamily="34" charset="0"/>
                <a:cs typeface="Segoe UI" panose="020B0502040204020203" pitchFamily="34" charset="0"/>
              </a:defRPr>
            </a:lvl3pPr>
            <a:lvl4pPr>
              <a:buClr>
                <a:schemeClr val="bg1">
                  <a:lumMod val="65000"/>
                </a:schemeClr>
              </a:buClr>
              <a:defRPr sz="2400">
                <a:solidFill>
                  <a:schemeClr val="tx1"/>
                </a:solidFill>
                <a:latin typeface="Segoe UI" panose="020B0502040204020203" pitchFamily="34" charset="0"/>
                <a:cs typeface="Segoe UI" panose="020B0502040204020203" pitchFamily="34" charset="0"/>
              </a:defRPr>
            </a:lvl4pPr>
            <a:lvl5pPr>
              <a:buClr>
                <a:schemeClr val="bg1">
                  <a:lumMod val="65000"/>
                </a:schemeClr>
              </a:buClr>
              <a:defRPr sz="2400">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0"/>
          </p:nvPr>
        </p:nvSpPr>
        <p:spPr>
          <a:xfrm>
            <a:off x="609602" y="6501070"/>
            <a:ext cx="3860800" cy="243840"/>
          </a:xfrm>
          <a:prstGeom prst="rect">
            <a:avLst/>
          </a:prstGeom>
        </p:spPr>
        <p:txBody>
          <a:bodyPr lIns="89631" tIns="44814" rIns="89631" bIns="44814"/>
          <a:lstStyle>
            <a:lvl1pPr>
              <a:defRPr>
                <a:solidFill>
                  <a:schemeClr val="tx1"/>
                </a:solidFill>
              </a:defRPr>
            </a:lvl1pPr>
          </a:lstStyle>
          <a:p>
            <a:r>
              <a:rPr lang="en-US" dirty="0"/>
              <a:t>© 2014 Microsoft Corp.</a:t>
            </a:r>
          </a:p>
        </p:txBody>
      </p:sp>
      <p:sp>
        <p:nvSpPr>
          <p:cNvPr id="8" name="Slide Number Placeholder 7"/>
          <p:cNvSpPr>
            <a:spLocks noGrp="1"/>
          </p:cNvSpPr>
          <p:nvPr>
            <p:ph type="sldNum" sz="quarter" idx="11"/>
          </p:nvPr>
        </p:nvSpPr>
        <p:spPr>
          <a:xfrm>
            <a:off x="11119106" y="6501070"/>
            <a:ext cx="451104" cy="243840"/>
          </a:xfrm>
          <a:prstGeom prst="rect">
            <a:avLst/>
          </a:prstGeom>
        </p:spPr>
        <p:txBody>
          <a:bodyPr lIns="89631" tIns="44814" rIns="89631" bIns="44814"/>
          <a:lstStyle>
            <a:lvl1pPr>
              <a:defRPr>
                <a:solidFill>
                  <a:schemeClr val="tx1"/>
                </a:solidFill>
              </a:defRPr>
            </a:lvl1pPr>
          </a:lstStyle>
          <a:p>
            <a:fld id="{727B4C2D-45E2-4621-8491-2995EB46A674}" type="slidenum">
              <a:rPr lang="en-US" smtClean="0"/>
              <a:pPr/>
              <a:t>‹#›</a:t>
            </a:fld>
            <a:endParaRPr lang="en-US" dirty="0"/>
          </a:p>
        </p:txBody>
      </p:sp>
    </p:spTree>
    <p:extLst>
      <p:ext uri="{BB962C8B-B14F-4D97-AF65-F5344CB8AC3E}">
        <p14:creationId xmlns:p14="http://schemas.microsoft.com/office/powerpoint/2010/main" val="4083885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7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84938" y="1320794"/>
            <a:ext cx="9207062" cy="517203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1938836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dirty="0"/>
              <a:t>Click to edit title</a:t>
            </a:r>
          </a:p>
        </p:txBody>
      </p:sp>
      <p:sp>
        <p:nvSpPr>
          <p:cNvPr id="4" name="Text Placeholder 2"/>
          <p:cNvSpPr>
            <a:spLocks noGrp="1"/>
          </p:cNvSpPr>
          <p:nvPr>
            <p:ph type="body" sz="quarter" idx="13" hasCustomPrompt="1"/>
          </p:nvPr>
        </p:nvSpPr>
        <p:spPr>
          <a:xfrm>
            <a:off x="268818" y="6233502"/>
            <a:ext cx="11654367" cy="332399"/>
          </a:xfrm>
        </p:spPr>
        <p:txBody>
          <a:bodyPr anchor="b" anchorCtr="0">
            <a:spAutoFit/>
          </a:bodyPr>
          <a:lstStyle>
            <a:lvl1pPr>
              <a:spcBef>
                <a:spcPts val="0"/>
              </a:spcBef>
              <a:defRPr sz="800" b="0">
                <a:solidFill>
                  <a:schemeClr val="tx1"/>
                </a:solidFill>
                <a:latin typeface="+mn-lt"/>
              </a:defRPr>
            </a:lvl1pPr>
            <a:lvl2pPr>
              <a:defRPr sz="800" b="0">
                <a:solidFill>
                  <a:schemeClr val="tx1"/>
                </a:solidFill>
              </a:defRPr>
            </a:lvl2pPr>
            <a:lvl3pPr>
              <a:defRPr sz="800" b="0">
                <a:solidFill>
                  <a:schemeClr val="tx1"/>
                </a:solidFill>
              </a:defRPr>
            </a:lvl3pPr>
            <a:lvl4pPr>
              <a:defRPr sz="800" b="0">
                <a:solidFill>
                  <a:schemeClr val="tx1"/>
                </a:solidFill>
              </a:defRPr>
            </a:lvl4pPr>
            <a:lvl5pPr>
              <a:defRPr sz="800" b="0">
                <a:solidFill>
                  <a:schemeClr val="tx1"/>
                </a:solidFill>
              </a:defRPr>
            </a:lvl5pPr>
          </a:lstStyle>
          <a:p>
            <a:pPr lvl="0"/>
            <a:r>
              <a:rPr lang="en-US" dirty="0"/>
              <a:t>Footnote</a:t>
            </a:r>
          </a:p>
        </p:txBody>
      </p:sp>
    </p:spTree>
    <p:extLst>
      <p:ext uri="{BB962C8B-B14F-4D97-AF65-F5344CB8AC3E}">
        <p14:creationId xmlns:p14="http://schemas.microsoft.com/office/powerpoint/2010/main" val="381539119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lor Shape &amp; White Background">
    <p:spTree>
      <p:nvGrpSpPr>
        <p:cNvPr id="1" name=""/>
        <p:cNvGrpSpPr/>
        <p:nvPr/>
      </p:nvGrpSpPr>
      <p:grpSpPr>
        <a:xfrm>
          <a:off x="0" y="0"/>
          <a:ext cx="0" cy="0"/>
          <a:chOff x="0" y="0"/>
          <a:chExt cx="0" cy="0"/>
        </a:xfrm>
      </p:grpSpPr>
      <p:sp>
        <p:nvSpPr>
          <p:cNvPr id="8" name="Text Placeholder 13"/>
          <p:cNvSpPr>
            <a:spLocks noGrp="1"/>
          </p:cNvSpPr>
          <p:nvPr>
            <p:ph type="body" sz="quarter" idx="15"/>
          </p:nvPr>
        </p:nvSpPr>
        <p:spPr>
          <a:xfrm>
            <a:off x="4972054" y="3244341"/>
            <a:ext cx="6731000" cy="369332"/>
          </a:xfrm>
        </p:spPr>
        <p:txBody>
          <a:bodyPr vert="horz" lIns="0" tIns="0" rIns="0" bIns="0" rtlCol="0" anchor="ctr">
            <a:spAutoFit/>
          </a:bodyPr>
          <a:lstStyle>
            <a:lvl1pPr>
              <a:defRPr lang="en-US" dirty="0" smtClean="0"/>
            </a:lvl1pPr>
          </a:lstStyle>
          <a:p>
            <a:pPr lvl="0"/>
            <a:r>
              <a:rPr lang="en-US" dirty="0"/>
              <a:t>Click to edit Master text styles</a:t>
            </a:r>
          </a:p>
        </p:txBody>
      </p:sp>
      <p:sp>
        <p:nvSpPr>
          <p:cNvPr id="14" name="Title 1"/>
          <p:cNvSpPr>
            <a:spLocks noGrp="1"/>
          </p:cNvSpPr>
          <p:nvPr>
            <p:ph type="ctrTitle"/>
          </p:nvPr>
        </p:nvSpPr>
        <p:spPr>
          <a:xfrm>
            <a:off x="484723"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505050">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5" kern="1200" dirty="0" smtClean="0">
                <a:solidFill>
                  <a:schemeClr val="bg1"/>
                </a:solidFill>
                <a:latin typeface="Segoe UI Light"/>
                <a:ea typeface="ＭＳ Ｐゴシック" charset="0"/>
                <a:cs typeface="Segoe UI Light"/>
              </a:defRPr>
            </a:lvl1pPr>
          </a:lstStyle>
          <a:p>
            <a:pPr marL="0" lvl="0" indent="0" algn="l" defTabSz="1218657" rtl="0" eaLnBrk="1" fontAlgn="base" latinLnBrk="0" hangingPunct="1">
              <a:lnSpc>
                <a:spcPct val="100000"/>
              </a:lnSpc>
              <a:spcBef>
                <a:spcPct val="0"/>
              </a:spcBef>
              <a:spcAft>
                <a:spcPct val="0"/>
              </a:spcAft>
              <a:buFontTx/>
              <a:buNone/>
            </a:pPr>
            <a:r>
              <a:rPr lang="en-US" dirty="0"/>
              <a:t>Click to edit Master title style</a:t>
            </a:r>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val="0"/>
              </a:ext>
            </a:extLst>
          </a:blip>
          <a:stretch>
            <a:fillRect/>
          </a:stretch>
        </p:blipFill>
        <p:spPr bwMode="auto">
          <a:xfrm>
            <a:off x="10474322" y="6054606"/>
            <a:ext cx="1341118" cy="453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195167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dirty="0"/>
              <a:t>Click to edit title</a:t>
            </a:r>
          </a:p>
        </p:txBody>
      </p:sp>
      <p:sp>
        <p:nvSpPr>
          <p:cNvPr id="10" name="Content Placeholder 3"/>
          <p:cNvSpPr>
            <a:spLocks noGrp="1"/>
          </p:cNvSpPr>
          <p:nvPr>
            <p:ph sz="quarter" idx="14" hasCustomPrompt="1"/>
          </p:nvPr>
        </p:nvSpPr>
        <p:spPr>
          <a:xfrm>
            <a:off x="269239" y="1187620"/>
            <a:ext cx="5826760" cy="537931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hasCustomPrompt="1"/>
          </p:nvPr>
        </p:nvSpPr>
        <p:spPr>
          <a:xfrm>
            <a:off x="6096001" y="1187620"/>
            <a:ext cx="5826760" cy="537931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quarter" idx="13" hasCustomPrompt="1"/>
          </p:nvPr>
        </p:nvSpPr>
        <p:spPr>
          <a:xfrm>
            <a:off x="268818" y="6233502"/>
            <a:ext cx="11654367" cy="332399"/>
          </a:xfrm>
        </p:spPr>
        <p:txBody>
          <a:bodyPr anchor="b" anchorCtr="0">
            <a:spAutoFit/>
          </a:bodyPr>
          <a:lstStyle>
            <a:lvl1pPr>
              <a:spcBef>
                <a:spcPts val="0"/>
              </a:spcBef>
              <a:defRPr sz="800" b="0">
                <a:solidFill>
                  <a:schemeClr val="tx1"/>
                </a:solidFill>
                <a:latin typeface="+mn-lt"/>
              </a:defRPr>
            </a:lvl1pPr>
            <a:lvl2pPr>
              <a:defRPr sz="800" b="0">
                <a:solidFill>
                  <a:schemeClr val="tx1"/>
                </a:solidFill>
              </a:defRPr>
            </a:lvl2pPr>
            <a:lvl3pPr>
              <a:defRPr sz="800" b="0">
                <a:solidFill>
                  <a:schemeClr val="tx1"/>
                </a:solidFill>
              </a:defRPr>
            </a:lvl3pPr>
            <a:lvl4pPr>
              <a:defRPr sz="800" b="0">
                <a:solidFill>
                  <a:schemeClr val="tx1"/>
                </a:solidFill>
              </a:defRPr>
            </a:lvl4pPr>
            <a:lvl5pPr>
              <a:defRPr sz="800" b="0">
                <a:solidFill>
                  <a:schemeClr val="tx1"/>
                </a:solidFill>
              </a:defRPr>
            </a:lvl5pPr>
          </a:lstStyle>
          <a:p>
            <a:pPr lvl="0"/>
            <a:r>
              <a:rPr lang="en-US" dirty="0"/>
              <a:t>Footnote</a:t>
            </a:r>
          </a:p>
        </p:txBody>
      </p:sp>
    </p:spTree>
    <p:extLst>
      <p:ext uri="{BB962C8B-B14F-4D97-AF65-F5344CB8AC3E}">
        <p14:creationId xmlns:p14="http://schemas.microsoft.com/office/powerpoint/2010/main" val="408123040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39" y="2948901"/>
            <a:ext cx="11637012" cy="960199"/>
          </a:xfrm>
        </p:spPr>
        <p:txBody>
          <a:bodyPr anchor="ctr" anchorCtr="0">
            <a:spAutoFit/>
          </a:bodyPr>
          <a:lstStyle>
            <a:lvl1pPr algn="l">
              <a:defRPr sz="5333">
                <a:solidFill>
                  <a:schemeClr val="bg1"/>
                </a:solidFill>
              </a:defRPr>
            </a:lvl1pPr>
          </a:lstStyle>
          <a:p>
            <a:r>
              <a:rPr lang="en-US" dirty="0"/>
              <a:t>Click to edit title</a:t>
            </a:r>
          </a:p>
        </p:txBody>
      </p:sp>
      <p:grpSp>
        <p:nvGrpSpPr>
          <p:cNvPr id="3" name="Group 2"/>
          <p:cNvGrpSpPr/>
          <p:nvPr userDrawn="1"/>
        </p:nvGrpSpPr>
        <p:grpSpPr>
          <a:xfrm>
            <a:off x="9406400" y="5861707"/>
            <a:ext cx="2343449" cy="513900"/>
            <a:chOff x="3484562" y="4392613"/>
            <a:chExt cx="6862764" cy="1504950"/>
          </a:xfrm>
          <a:solidFill>
            <a:schemeClr val="bg1"/>
          </a:solidFill>
        </p:grpSpPr>
        <p:sp>
          <p:nvSpPr>
            <p:cNvPr id="4" name="Freeform 6"/>
            <p:cNvSpPr>
              <a:spLocks/>
            </p:cNvSpPr>
            <p:nvPr userDrawn="1"/>
          </p:nvSpPr>
          <p:spPr bwMode="auto">
            <a:xfrm>
              <a:off x="4151313" y="4392613"/>
              <a:ext cx="838200" cy="739775"/>
            </a:xfrm>
            <a:custGeom>
              <a:avLst/>
              <a:gdLst>
                <a:gd name="T0" fmla="*/ 0 w 528"/>
                <a:gd name="T1" fmla="*/ 466 h 466"/>
                <a:gd name="T2" fmla="*/ 528 w 528"/>
                <a:gd name="T3" fmla="*/ 466 h 466"/>
                <a:gd name="T4" fmla="*/ 528 w 528"/>
                <a:gd name="T5" fmla="*/ 0 h 466"/>
                <a:gd name="T6" fmla="*/ 0 w 528"/>
                <a:gd name="T7" fmla="*/ 74 h 466"/>
                <a:gd name="T8" fmla="*/ 0 w 528"/>
                <a:gd name="T9" fmla="*/ 466 h 466"/>
              </a:gdLst>
              <a:ahLst/>
              <a:cxnLst>
                <a:cxn ang="0">
                  <a:pos x="T0" y="T1"/>
                </a:cxn>
                <a:cxn ang="0">
                  <a:pos x="T2" y="T3"/>
                </a:cxn>
                <a:cxn ang="0">
                  <a:pos x="T4" y="T5"/>
                </a:cxn>
                <a:cxn ang="0">
                  <a:pos x="T6" y="T7"/>
                </a:cxn>
                <a:cxn ang="0">
                  <a:pos x="T8" y="T9"/>
                </a:cxn>
              </a:cxnLst>
              <a:rect l="0" t="0" r="r" b="b"/>
              <a:pathLst>
                <a:path w="528" h="466">
                  <a:moveTo>
                    <a:pt x="0" y="466"/>
                  </a:moveTo>
                  <a:lnTo>
                    <a:pt x="528" y="466"/>
                  </a:lnTo>
                  <a:lnTo>
                    <a:pt x="528" y="0"/>
                  </a:lnTo>
                  <a:lnTo>
                    <a:pt x="0" y="74"/>
                  </a:lnTo>
                  <a:lnTo>
                    <a:pt x="0" y="4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 name="Freeform 7"/>
            <p:cNvSpPr>
              <a:spLocks/>
            </p:cNvSpPr>
            <p:nvPr userDrawn="1"/>
          </p:nvSpPr>
          <p:spPr bwMode="auto">
            <a:xfrm>
              <a:off x="3484562" y="4513263"/>
              <a:ext cx="642938" cy="619125"/>
            </a:xfrm>
            <a:custGeom>
              <a:avLst/>
              <a:gdLst>
                <a:gd name="T0" fmla="*/ 405 w 405"/>
                <a:gd name="T1" fmla="*/ 390 h 390"/>
                <a:gd name="T2" fmla="*/ 405 w 405"/>
                <a:gd name="T3" fmla="*/ 0 h 390"/>
                <a:gd name="T4" fmla="*/ 0 w 405"/>
                <a:gd name="T5" fmla="*/ 56 h 390"/>
                <a:gd name="T6" fmla="*/ 0 w 405"/>
                <a:gd name="T7" fmla="*/ 390 h 390"/>
                <a:gd name="T8" fmla="*/ 405 w 405"/>
                <a:gd name="T9" fmla="*/ 390 h 390"/>
              </a:gdLst>
              <a:ahLst/>
              <a:cxnLst>
                <a:cxn ang="0">
                  <a:pos x="T0" y="T1"/>
                </a:cxn>
                <a:cxn ang="0">
                  <a:pos x="T2" y="T3"/>
                </a:cxn>
                <a:cxn ang="0">
                  <a:pos x="T4" y="T5"/>
                </a:cxn>
                <a:cxn ang="0">
                  <a:pos x="T6" y="T7"/>
                </a:cxn>
                <a:cxn ang="0">
                  <a:pos x="T8" y="T9"/>
                </a:cxn>
              </a:cxnLst>
              <a:rect l="0" t="0" r="r" b="b"/>
              <a:pathLst>
                <a:path w="405" h="390">
                  <a:moveTo>
                    <a:pt x="405" y="390"/>
                  </a:moveTo>
                  <a:lnTo>
                    <a:pt x="405" y="0"/>
                  </a:lnTo>
                  <a:lnTo>
                    <a:pt x="0" y="56"/>
                  </a:lnTo>
                  <a:lnTo>
                    <a:pt x="0" y="390"/>
                  </a:lnTo>
                  <a:lnTo>
                    <a:pt x="405" y="39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 name="Freeform 8"/>
            <p:cNvSpPr>
              <a:spLocks/>
            </p:cNvSpPr>
            <p:nvPr userDrawn="1"/>
          </p:nvSpPr>
          <p:spPr bwMode="auto">
            <a:xfrm>
              <a:off x="3484562" y="5157788"/>
              <a:ext cx="642938" cy="617538"/>
            </a:xfrm>
            <a:custGeom>
              <a:avLst/>
              <a:gdLst>
                <a:gd name="T0" fmla="*/ 405 w 405"/>
                <a:gd name="T1" fmla="*/ 0 h 389"/>
                <a:gd name="T2" fmla="*/ 0 w 405"/>
                <a:gd name="T3" fmla="*/ 0 h 389"/>
                <a:gd name="T4" fmla="*/ 0 w 405"/>
                <a:gd name="T5" fmla="*/ 333 h 389"/>
                <a:gd name="T6" fmla="*/ 405 w 405"/>
                <a:gd name="T7" fmla="*/ 389 h 389"/>
                <a:gd name="T8" fmla="*/ 405 w 405"/>
                <a:gd name="T9" fmla="*/ 0 h 389"/>
              </a:gdLst>
              <a:ahLst/>
              <a:cxnLst>
                <a:cxn ang="0">
                  <a:pos x="T0" y="T1"/>
                </a:cxn>
                <a:cxn ang="0">
                  <a:pos x="T2" y="T3"/>
                </a:cxn>
                <a:cxn ang="0">
                  <a:pos x="T4" y="T5"/>
                </a:cxn>
                <a:cxn ang="0">
                  <a:pos x="T6" y="T7"/>
                </a:cxn>
                <a:cxn ang="0">
                  <a:pos x="T8" y="T9"/>
                </a:cxn>
              </a:cxnLst>
              <a:rect l="0" t="0" r="r" b="b"/>
              <a:pathLst>
                <a:path w="405" h="389">
                  <a:moveTo>
                    <a:pt x="405" y="0"/>
                  </a:moveTo>
                  <a:lnTo>
                    <a:pt x="0" y="0"/>
                  </a:lnTo>
                  <a:lnTo>
                    <a:pt x="0" y="333"/>
                  </a:lnTo>
                  <a:lnTo>
                    <a:pt x="405" y="389"/>
                  </a:lnTo>
                  <a:lnTo>
                    <a:pt x="40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 name="Freeform 9"/>
            <p:cNvSpPr>
              <a:spLocks/>
            </p:cNvSpPr>
            <p:nvPr userDrawn="1"/>
          </p:nvSpPr>
          <p:spPr bwMode="auto">
            <a:xfrm>
              <a:off x="4151313" y="5157788"/>
              <a:ext cx="838200" cy="739775"/>
            </a:xfrm>
            <a:custGeom>
              <a:avLst/>
              <a:gdLst>
                <a:gd name="T0" fmla="*/ 0 w 528"/>
                <a:gd name="T1" fmla="*/ 0 h 466"/>
                <a:gd name="T2" fmla="*/ 0 w 528"/>
                <a:gd name="T3" fmla="*/ 392 h 466"/>
                <a:gd name="T4" fmla="*/ 528 w 528"/>
                <a:gd name="T5" fmla="*/ 466 h 466"/>
                <a:gd name="T6" fmla="*/ 528 w 528"/>
                <a:gd name="T7" fmla="*/ 0 h 466"/>
                <a:gd name="T8" fmla="*/ 0 w 528"/>
                <a:gd name="T9" fmla="*/ 0 h 466"/>
              </a:gdLst>
              <a:ahLst/>
              <a:cxnLst>
                <a:cxn ang="0">
                  <a:pos x="T0" y="T1"/>
                </a:cxn>
                <a:cxn ang="0">
                  <a:pos x="T2" y="T3"/>
                </a:cxn>
                <a:cxn ang="0">
                  <a:pos x="T4" y="T5"/>
                </a:cxn>
                <a:cxn ang="0">
                  <a:pos x="T6" y="T7"/>
                </a:cxn>
                <a:cxn ang="0">
                  <a:pos x="T8" y="T9"/>
                </a:cxn>
              </a:cxnLst>
              <a:rect l="0" t="0" r="r" b="b"/>
              <a:pathLst>
                <a:path w="528" h="466">
                  <a:moveTo>
                    <a:pt x="0" y="0"/>
                  </a:moveTo>
                  <a:lnTo>
                    <a:pt x="0" y="392"/>
                  </a:lnTo>
                  <a:lnTo>
                    <a:pt x="528" y="466"/>
                  </a:lnTo>
                  <a:lnTo>
                    <a:pt x="528"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 name="Freeform 10"/>
            <p:cNvSpPr>
              <a:spLocks/>
            </p:cNvSpPr>
            <p:nvPr userDrawn="1"/>
          </p:nvSpPr>
          <p:spPr bwMode="auto">
            <a:xfrm>
              <a:off x="6681788" y="4673600"/>
              <a:ext cx="136525" cy="133350"/>
            </a:xfrm>
            <a:custGeom>
              <a:avLst/>
              <a:gdLst>
                <a:gd name="T0" fmla="*/ 78 w 78"/>
                <a:gd name="T1" fmla="*/ 38 h 77"/>
                <a:gd name="T2" fmla="*/ 66 w 78"/>
                <a:gd name="T3" fmla="*/ 66 h 77"/>
                <a:gd name="T4" fmla="*/ 39 w 78"/>
                <a:gd name="T5" fmla="*/ 77 h 77"/>
                <a:gd name="T6" fmla="*/ 11 w 78"/>
                <a:gd name="T7" fmla="*/ 66 h 77"/>
                <a:gd name="T8" fmla="*/ 0 w 78"/>
                <a:gd name="T9" fmla="*/ 38 h 77"/>
                <a:gd name="T10" fmla="*/ 11 w 78"/>
                <a:gd name="T11" fmla="*/ 11 h 77"/>
                <a:gd name="T12" fmla="*/ 39 w 78"/>
                <a:gd name="T13" fmla="*/ 0 h 77"/>
                <a:gd name="T14" fmla="*/ 67 w 78"/>
                <a:gd name="T15" fmla="*/ 11 h 77"/>
                <a:gd name="T16" fmla="*/ 78 w 78"/>
                <a:gd name="T1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78" y="38"/>
                  </a:moveTo>
                  <a:cubicBezTo>
                    <a:pt x="78" y="49"/>
                    <a:pt x="74" y="59"/>
                    <a:pt x="66" y="66"/>
                  </a:cubicBezTo>
                  <a:cubicBezTo>
                    <a:pt x="58" y="73"/>
                    <a:pt x="49" y="77"/>
                    <a:pt x="39" y="77"/>
                  </a:cubicBezTo>
                  <a:cubicBezTo>
                    <a:pt x="28" y="77"/>
                    <a:pt x="19" y="73"/>
                    <a:pt x="11" y="66"/>
                  </a:cubicBezTo>
                  <a:cubicBezTo>
                    <a:pt x="4" y="59"/>
                    <a:pt x="0" y="50"/>
                    <a:pt x="0" y="38"/>
                  </a:cubicBezTo>
                  <a:cubicBezTo>
                    <a:pt x="0" y="28"/>
                    <a:pt x="4" y="19"/>
                    <a:pt x="11" y="11"/>
                  </a:cubicBezTo>
                  <a:cubicBezTo>
                    <a:pt x="18" y="4"/>
                    <a:pt x="28" y="0"/>
                    <a:pt x="39" y="0"/>
                  </a:cubicBezTo>
                  <a:cubicBezTo>
                    <a:pt x="50" y="0"/>
                    <a:pt x="59" y="4"/>
                    <a:pt x="67" y="11"/>
                  </a:cubicBezTo>
                  <a:cubicBezTo>
                    <a:pt x="74" y="19"/>
                    <a:pt x="78" y="28"/>
                    <a:pt x="78" y="3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 name="Freeform 11"/>
            <p:cNvSpPr>
              <a:spLocks/>
            </p:cNvSpPr>
            <p:nvPr userDrawn="1"/>
          </p:nvSpPr>
          <p:spPr bwMode="auto">
            <a:xfrm>
              <a:off x="5440363" y="4692650"/>
              <a:ext cx="1173163" cy="903288"/>
            </a:xfrm>
            <a:custGeom>
              <a:avLst/>
              <a:gdLst>
                <a:gd name="T0" fmla="*/ 739 w 739"/>
                <a:gd name="T1" fmla="*/ 0 h 569"/>
                <a:gd name="T2" fmla="*/ 578 w 739"/>
                <a:gd name="T3" fmla="*/ 569 h 569"/>
                <a:gd name="T4" fmla="*/ 500 w 739"/>
                <a:gd name="T5" fmla="*/ 569 h 569"/>
                <a:gd name="T6" fmla="*/ 373 w 739"/>
                <a:gd name="T7" fmla="*/ 118 h 569"/>
                <a:gd name="T8" fmla="*/ 372 w 739"/>
                <a:gd name="T9" fmla="*/ 118 h 569"/>
                <a:gd name="T10" fmla="*/ 244 w 739"/>
                <a:gd name="T11" fmla="*/ 569 h 569"/>
                <a:gd name="T12" fmla="*/ 167 w 739"/>
                <a:gd name="T13" fmla="*/ 569 h 569"/>
                <a:gd name="T14" fmla="*/ 0 w 739"/>
                <a:gd name="T15" fmla="*/ 0 h 569"/>
                <a:gd name="T16" fmla="*/ 73 w 739"/>
                <a:gd name="T17" fmla="*/ 0 h 569"/>
                <a:gd name="T18" fmla="*/ 205 w 739"/>
                <a:gd name="T19" fmla="*/ 475 h 569"/>
                <a:gd name="T20" fmla="*/ 207 w 739"/>
                <a:gd name="T21" fmla="*/ 475 h 569"/>
                <a:gd name="T22" fmla="*/ 344 w 739"/>
                <a:gd name="T23" fmla="*/ 0 h 569"/>
                <a:gd name="T24" fmla="*/ 408 w 739"/>
                <a:gd name="T25" fmla="*/ 0 h 569"/>
                <a:gd name="T26" fmla="*/ 538 w 739"/>
                <a:gd name="T27" fmla="*/ 477 h 569"/>
                <a:gd name="T28" fmla="*/ 541 w 739"/>
                <a:gd name="T29" fmla="*/ 477 h 569"/>
                <a:gd name="T30" fmla="*/ 667 w 739"/>
                <a:gd name="T31" fmla="*/ 0 h 569"/>
                <a:gd name="T32" fmla="*/ 739 w 739"/>
                <a:gd name="T33"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9" h="569">
                  <a:moveTo>
                    <a:pt x="739" y="0"/>
                  </a:moveTo>
                  <a:lnTo>
                    <a:pt x="578" y="569"/>
                  </a:lnTo>
                  <a:lnTo>
                    <a:pt x="500" y="569"/>
                  </a:lnTo>
                  <a:lnTo>
                    <a:pt x="373" y="118"/>
                  </a:lnTo>
                  <a:lnTo>
                    <a:pt x="372" y="118"/>
                  </a:lnTo>
                  <a:lnTo>
                    <a:pt x="244" y="569"/>
                  </a:lnTo>
                  <a:lnTo>
                    <a:pt x="167" y="569"/>
                  </a:lnTo>
                  <a:lnTo>
                    <a:pt x="0" y="0"/>
                  </a:lnTo>
                  <a:lnTo>
                    <a:pt x="73" y="0"/>
                  </a:lnTo>
                  <a:lnTo>
                    <a:pt x="205" y="475"/>
                  </a:lnTo>
                  <a:lnTo>
                    <a:pt x="207" y="475"/>
                  </a:lnTo>
                  <a:lnTo>
                    <a:pt x="344" y="0"/>
                  </a:lnTo>
                  <a:lnTo>
                    <a:pt x="408" y="0"/>
                  </a:lnTo>
                  <a:lnTo>
                    <a:pt x="538" y="477"/>
                  </a:lnTo>
                  <a:lnTo>
                    <a:pt x="541" y="477"/>
                  </a:lnTo>
                  <a:lnTo>
                    <a:pt x="667" y="0"/>
                  </a:lnTo>
                  <a:lnTo>
                    <a:pt x="73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 name="Rectangle 12"/>
            <p:cNvSpPr>
              <a:spLocks noChangeArrowheads="1"/>
            </p:cNvSpPr>
            <p:nvPr userDrawn="1"/>
          </p:nvSpPr>
          <p:spPr bwMode="auto">
            <a:xfrm>
              <a:off x="6699250" y="4949825"/>
              <a:ext cx="103188" cy="6461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 name="Freeform 13"/>
            <p:cNvSpPr>
              <a:spLocks/>
            </p:cNvSpPr>
            <p:nvPr userDrawn="1"/>
          </p:nvSpPr>
          <p:spPr bwMode="auto">
            <a:xfrm>
              <a:off x="6956425" y="4933950"/>
              <a:ext cx="536575" cy="661988"/>
            </a:xfrm>
            <a:custGeom>
              <a:avLst/>
              <a:gdLst>
                <a:gd name="T0" fmla="*/ 308 w 308"/>
                <a:gd name="T1" fmla="*/ 380 h 380"/>
                <a:gd name="T2" fmla="*/ 249 w 308"/>
                <a:gd name="T3" fmla="*/ 380 h 380"/>
                <a:gd name="T4" fmla="*/ 249 w 308"/>
                <a:gd name="T5" fmla="*/ 169 h 380"/>
                <a:gd name="T6" fmla="*/ 163 w 308"/>
                <a:gd name="T7" fmla="*/ 51 h 380"/>
                <a:gd name="T8" fmla="*/ 89 w 308"/>
                <a:gd name="T9" fmla="*/ 84 h 380"/>
                <a:gd name="T10" fmla="*/ 60 w 308"/>
                <a:gd name="T11" fmla="*/ 169 h 380"/>
                <a:gd name="T12" fmla="*/ 60 w 308"/>
                <a:gd name="T13" fmla="*/ 380 h 380"/>
                <a:gd name="T14" fmla="*/ 0 w 308"/>
                <a:gd name="T15" fmla="*/ 380 h 380"/>
                <a:gd name="T16" fmla="*/ 0 w 308"/>
                <a:gd name="T17" fmla="*/ 9 h 380"/>
                <a:gd name="T18" fmla="*/ 60 w 308"/>
                <a:gd name="T19" fmla="*/ 9 h 380"/>
                <a:gd name="T20" fmla="*/ 60 w 308"/>
                <a:gd name="T21" fmla="*/ 71 h 380"/>
                <a:gd name="T22" fmla="*/ 61 w 308"/>
                <a:gd name="T23" fmla="*/ 71 h 380"/>
                <a:gd name="T24" fmla="*/ 183 w 308"/>
                <a:gd name="T25" fmla="*/ 0 h 380"/>
                <a:gd name="T26" fmla="*/ 276 w 308"/>
                <a:gd name="T27" fmla="*/ 40 h 380"/>
                <a:gd name="T28" fmla="*/ 308 w 308"/>
                <a:gd name="T29" fmla="*/ 153 h 380"/>
                <a:gd name="T30" fmla="*/ 308 w 308"/>
                <a:gd name="T31"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380">
                  <a:moveTo>
                    <a:pt x="308" y="380"/>
                  </a:moveTo>
                  <a:cubicBezTo>
                    <a:pt x="249" y="380"/>
                    <a:pt x="249" y="380"/>
                    <a:pt x="249" y="380"/>
                  </a:cubicBezTo>
                  <a:cubicBezTo>
                    <a:pt x="249" y="169"/>
                    <a:pt x="249" y="169"/>
                    <a:pt x="249" y="169"/>
                  </a:cubicBezTo>
                  <a:cubicBezTo>
                    <a:pt x="249" y="90"/>
                    <a:pt x="220" y="51"/>
                    <a:pt x="163" y="51"/>
                  </a:cubicBezTo>
                  <a:cubicBezTo>
                    <a:pt x="133" y="51"/>
                    <a:pt x="109" y="62"/>
                    <a:pt x="89" y="84"/>
                  </a:cubicBezTo>
                  <a:cubicBezTo>
                    <a:pt x="70" y="106"/>
                    <a:pt x="60" y="134"/>
                    <a:pt x="60" y="169"/>
                  </a:cubicBezTo>
                  <a:cubicBezTo>
                    <a:pt x="60" y="380"/>
                    <a:pt x="60" y="380"/>
                    <a:pt x="60" y="380"/>
                  </a:cubicBezTo>
                  <a:cubicBezTo>
                    <a:pt x="0" y="380"/>
                    <a:pt x="0" y="380"/>
                    <a:pt x="0" y="380"/>
                  </a:cubicBezTo>
                  <a:cubicBezTo>
                    <a:pt x="0" y="9"/>
                    <a:pt x="0" y="9"/>
                    <a:pt x="0" y="9"/>
                  </a:cubicBezTo>
                  <a:cubicBezTo>
                    <a:pt x="60" y="9"/>
                    <a:pt x="60" y="9"/>
                    <a:pt x="60" y="9"/>
                  </a:cubicBezTo>
                  <a:cubicBezTo>
                    <a:pt x="60" y="71"/>
                    <a:pt x="60" y="71"/>
                    <a:pt x="60" y="71"/>
                  </a:cubicBezTo>
                  <a:cubicBezTo>
                    <a:pt x="61" y="71"/>
                    <a:pt x="61" y="71"/>
                    <a:pt x="61" y="71"/>
                  </a:cubicBezTo>
                  <a:cubicBezTo>
                    <a:pt x="89" y="24"/>
                    <a:pt x="129" y="0"/>
                    <a:pt x="183" y="0"/>
                  </a:cubicBezTo>
                  <a:cubicBezTo>
                    <a:pt x="224" y="0"/>
                    <a:pt x="255" y="14"/>
                    <a:pt x="276" y="40"/>
                  </a:cubicBezTo>
                  <a:cubicBezTo>
                    <a:pt x="297" y="67"/>
                    <a:pt x="308" y="104"/>
                    <a:pt x="308" y="153"/>
                  </a:cubicBezTo>
                  <a:lnTo>
                    <a:pt x="308" y="3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 name="Freeform 14"/>
            <p:cNvSpPr>
              <a:spLocks noEditPoints="1"/>
            </p:cNvSpPr>
            <p:nvPr userDrawn="1"/>
          </p:nvSpPr>
          <p:spPr bwMode="auto">
            <a:xfrm>
              <a:off x="7610475" y="4640263"/>
              <a:ext cx="595313" cy="971550"/>
            </a:xfrm>
            <a:custGeom>
              <a:avLst/>
              <a:gdLst>
                <a:gd name="T0" fmla="*/ 342 w 342"/>
                <a:gd name="T1" fmla="*/ 549 h 558"/>
                <a:gd name="T2" fmla="*/ 283 w 342"/>
                <a:gd name="T3" fmla="*/ 549 h 558"/>
                <a:gd name="T4" fmla="*/ 283 w 342"/>
                <a:gd name="T5" fmla="*/ 486 h 558"/>
                <a:gd name="T6" fmla="*/ 281 w 342"/>
                <a:gd name="T7" fmla="*/ 486 h 558"/>
                <a:gd name="T8" fmla="*/ 154 w 342"/>
                <a:gd name="T9" fmla="*/ 558 h 558"/>
                <a:gd name="T10" fmla="*/ 42 w 342"/>
                <a:gd name="T11" fmla="*/ 508 h 558"/>
                <a:gd name="T12" fmla="*/ 0 w 342"/>
                <a:gd name="T13" fmla="*/ 373 h 558"/>
                <a:gd name="T14" fmla="*/ 46 w 342"/>
                <a:gd name="T15" fmla="*/ 225 h 558"/>
                <a:gd name="T16" fmla="*/ 170 w 342"/>
                <a:gd name="T17" fmla="*/ 169 h 558"/>
                <a:gd name="T18" fmla="*/ 281 w 342"/>
                <a:gd name="T19" fmla="*/ 229 h 558"/>
                <a:gd name="T20" fmla="*/ 283 w 342"/>
                <a:gd name="T21" fmla="*/ 229 h 558"/>
                <a:gd name="T22" fmla="*/ 283 w 342"/>
                <a:gd name="T23" fmla="*/ 0 h 558"/>
                <a:gd name="T24" fmla="*/ 342 w 342"/>
                <a:gd name="T25" fmla="*/ 0 h 558"/>
                <a:gd name="T26" fmla="*/ 342 w 342"/>
                <a:gd name="T27" fmla="*/ 549 h 558"/>
                <a:gd name="T28" fmla="*/ 283 w 342"/>
                <a:gd name="T29" fmla="*/ 381 h 558"/>
                <a:gd name="T30" fmla="*/ 283 w 342"/>
                <a:gd name="T31" fmla="*/ 327 h 558"/>
                <a:gd name="T32" fmla="*/ 252 w 342"/>
                <a:gd name="T33" fmla="*/ 250 h 558"/>
                <a:gd name="T34" fmla="*/ 178 w 342"/>
                <a:gd name="T35" fmla="*/ 220 h 558"/>
                <a:gd name="T36" fmla="*/ 93 w 342"/>
                <a:gd name="T37" fmla="*/ 260 h 558"/>
                <a:gd name="T38" fmla="*/ 61 w 342"/>
                <a:gd name="T39" fmla="*/ 369 h 558"/>
                <a:gd name="T40" fmla="*/ 91 w 342"/>
                <a:gd name="T41" fmla="*/ 470 h 558"/>
                <a:gd name="T42" fmla="*/ 171 w 342"/>
                <a:gd name="T43" fmla="*/ 507 h 558"/>
                <a:gd name="T44" fmla="*/ 251 w 342"/>
                <a:gd name="T45" fmla="*/ 472 h 558"/>
                <a:gd name="T46" fmla="*/ 283 w 342"/>
                <a:gd name="T47" fmla="*/ 381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558">
                  <a:moveTo>
                    <a:pt x="342" y="549"/>
                  </a:moveTo>
                  <a:cubicBezTo>
                    <a:pt x="283" y="549"/>
                    <a:pt x="283" y="549"/>
                    <a:pt x="283" y="549"/>
                  </a:cubicBezTo>
                  <a:cubicBezTo>
                    <a:pt x="283" y="486"/>
                    <a:pt x="283" y="486"/>
                    <a:pt x="283" y="486"/>
                  </a:cubicBezTo>
                  <a:cubicBezTo>
                    <a:pt x="281" y="486"/>
                    <a:pt x="281" y="486"/>
                    <a:pt x="281" y="486"/>
                  </a:cubicBezTo>
                  <a:cubicBezTo>
                    <a:pt x="254" y="534"/>
                    <a:pt x="211" y="558"/>
                    <a:pt x="154" y="558"/>
                  </a:cubicBezTo>
                  <a:cubicBezTo>
                    <a:pt x="107" y="558"/>
                    <a:pt x="70" y="541"/>
                    <a:pt x="42" y="508"/>
                  </a:cubicBezTo>
                  <a:cubicBezTo>
                    <a:pt x="14" y="474"/>
                    <a:pt x="0" y="429"/>
                    <a:pt x="0" y="373"/>
                  </a:cubicBezTo>
                  <a:cubicBezTo>
                    <a:pt x="0" y="311"/>
                    <a:pt x="16" y="262"/>
                    <a:pt x="46" y="225"/>
                  </a:cubicBezTo>
                  <a:cubicBezTo>
                    <a:pt x="77" y="188"/>
                    <a:pt x="118" y="169"/>
                    <a:pt x="170" y="169"/>
                  </a:cubicBezTo>
                  <a:cubicBezTo>
                    <a:pt x="221" y="169"/>
                    <a:pt x="258" y="189"/>
                    <a:pt x="281" y="229"/>
                  </a:cubicBezTo>
                  <a:cubicBezTo>
                    <a:pt x="283" y="229"/>
                    <a:pt x="283" y="229"/>
                    <a:pt x="283" y="229"/>
                  </a:cubicBezTo>
                  <a:cubicBezTo>
                    <a:pt x="283" y="0"/>
                    <a:pt x="283" y="0"/>
                    <a:pt x="283" y="0"/>
                  </a:cubicBezTo>
                  <a:cubicBezTo>
                    <a:pt x="342" y="0"/>
                    <a:pt x="342" y="0"/>
                    <a:pt x="342" y="0"/>
                  </a:cubicBezTo>
                  <a:lnTo>
                    <a:pt x="342" y="549"/>
                  </a:lnTo>
                  <a:close/>
                  <a:moveTo>
                    <a:pt x="283" y="381"/>
                  </a:moveTo>
                  <a:cubicBezTo>
                    <a:pt x="283" y="327"/>
                    <a:pt x="283" y="327"/>
                    <a:pt x="283" y="327"/>
                  </a:cubicBezTo>
                  <a:cubicBezTo>
                    <a:pt x="283" y="296"/>
                    <a:pt x="272" y="271"/>
                    <a:pt x="252" y="250"/>
                  </a:cubicBezTo>
                  <a:cubicBezTo>
                    <a:pt x="232" y="230"/>
                    <a:pt x="207" y="220"/>
                    <a:pt x="178" y="220"/>
                  </a:cubicBezTo>
                  <a:cubicBezTo>
                    <a:pt x="142" y="220"/>
                    <a:pt x="114" y="233"/>
                    <a:pt x="93" y="260"/>
                  </a:cubicBezTo>
                  <a:cubicBezTo>
                    <a:pt x="72" y="286"/>
                    <a:pt x="61" y="323"/>
                    <a:pt x="61" y="369"/>
                  </a:cubicBezTo>
                  <a:cubicBezTo>
                    <a:pt x="61" y="412"/>
                    <a:pt x="71" y="446"/>
                    <a:pt x="91" y="470"/>
                  </a:cubicBezTo>
                  <a:cubicBezTo>
                    <a:pt x="111" y="495"/>
                    <a:pt x="137" y="507"/>
                    <a:pt x="171" y="507"/>
                  </a:cubicBezTo>
                  <a:cubicBezTo>
                    <a:pt x="203" y="507"/>
                    <a:pt x="230" y="496"/>
                    <a:pt x="251" y="472"/>
                  </a:cubicBezTo>
                  <a:cubicBezTo>
                    <a:pt x="272" y="448"/>
                    <a:pt x="283" y="418"/>
                    <a:pt x="283" y="3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 name="Freeform 15"/>
            <p:cNvSpPr>
              <a:spLocks noEditPoints="1"/>
            </p:cNvSpPr>
            <p:nvPr userDrawn="1"/>
          </p:nvSpPr>
          <p:spPr bwMode="auto">
            <a:xfrm>
              <a:off x="8337550" y="4933950"/>
              <a:ext cx="635000" cy="677863"/>
            </a:xfrm>
            <a:custGeom>
              <a:avLst/>
              <a:gdLst>
                <a:gd name="T0" fmla="*/ 364 w 364"/>
                <a:gd name="T1" fmla="*/ 193 h 389"/>
                <a:gd name="T2" fmla="*/ 314 w 364"/>
                <a:gd name="T3" fmla="*/ 335 h 389"/>
                <a:gd name="T4" fmla="*/ 180 w 364"/>
                <a:gd name="T5" fmla="*/ 389 h 389"/>
                <a:gd name="T6" fmla="*/ 49 w 364"/>
                <a:gd name="T7" fmla="*/ 337 h 389"/>
                <a:gd name="T8" fmla="*/ 0 w 364"/>
                <a:gd name="T9" fmla="*/ 199 h 389"/>
                <a:gd name="T10" fmla="*/ 50 w 364"/>
                <a:gd name="T11" fmla="*/ 54 h 389"/>
                <a:gd name="T12" fmla="*/ 188 w 364"/>
                <a:gd name="T13" fmla="*/ 0 h 389"/>
                <a:gd name="T14" fmla="*/ 318 w 364"/>
                <a:gd name="T15" fmla="*/ 52 h 389"/>
                <a:gd name="T16" fmla="*/ 364 w 364"/>
                <a:gd name="T17" fmla="*/ 193 h 389"/>
                <a:gd name="T18" fmla="*/ 303 w 364"/>
                <a:gd name="T19" fmla="*/ 195 h 389"/>
                <a:gd name="T20" fmla="*/ 273 w 364"/>
                <a:gd name="T21" fmla="*/ 88 h 389"/>
                <a:gd name="T22" fmla="*/ 184 w 364"/>
                <a:gd name="T23" fmla="*/ 51 h 389"/>
                <a:gd name="T24" fmla="*/ 94 w 364"/>
                <a:gd name="T25" fmla="*/ 89 h 389"/>
                <a:gd name="T26" fmla="*/ 60 w 364"/>
                <a:gd name="T27" fmla="*/ 197 h 389"/>
                <a:gd name="T28" fmla="*/ 94 w 364"/>
                <a:gd name="T29" fmla="*/ 301 h 389"/>
                <a:gd name="T30" fmla="*/ 184 w 364"/>
                <a:gd name="T31" fmla="*/ 338 h 389"/>
                <a:gd name="T32" fmla="*/ 273 w 364"/>
                <a:gd name="T33" fmla="*/ 301 h 389"/>
                <a:gd name="T34" fmla="*/ 303 w 364"/>
                <a:gd name="T35"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389">
                  <a:moveTo>
                    <a:pt x="364" y="193"/>
                  </a:moveTo>
                  <a:cubicBezTo>
                    <a:pt x="364" y="252"/>
                    <a:pt x="348" y="299"/>
                    <a:pt x="314" y="335"/>
                  </a:cubicBezTo>
                  <a:cubicBezTo>
                    <a:pt x="281" y="371"/>
                    <a:pt x="236" y="389"/>
                    <a:pt x="180" y="389"/>
                  </a:cubicBezTo>
                  <a:cubicBezTo>
                    <a:pt x="125" y="389"/>
                    <a:pt x="81" y="372"/>
                    <a:pt x="49" y="337"/>
                  </a:cubicBezTo>
                  <a:cubicBezTo>
                    <a:pt x="16" y="302"/>
                    <a:pt x="0" y="256"/>
                    <a:pt x="0" y="199"/>
                  </a:cubicBezTo>
                  <a:cubicBezTo>
                    <a:pt x="0" y="138"/>
                    <a:pt x="16" y="89"/>
                    <a:pt x="50" y="54"/>
                  </a:cubicBezTo>
                  <a:cubicBezTo>
                    <a:pt x="83" y="18"/>
                    <a:pt x="130" y="0"/>
                    <a:pt x="188" y="0"/>
                  </a:cubicBezTo>
                  <a:cubicBezTo>
                    <a:pt x="243" y="0"/>
                    <a:pt x="286" y="18"/>
                    <a:pt x="318" y="52"/>
                  </a:cubicBezTo>
                  <a:cubicBezTo>
                    <a:pt x="349" y="86"/>
                    <a:pt x="364" y="133"/>
                    <a:pt x="364" y="193"/>
                  </a:cubicBezTo>
                  <a:close/>
                  <a:moveTo>
                    <a:pt x="303" y="195"/>
                  </a:moveTo>
                  <a:cubicBezTo>
                    <a:pt x="303" y="149"/>
                    <a:pt x="293" y="113"/>
                    <a:pt x="273" y="88"/>
                  </a:cubicBezTo>
                  <a:cubicBezTo>
                    <a:pt x="252" y="63"/>
                    <a:pt x="222" y="51"/>
                    <a:pt x="184" y="51"/>
                  </a:cubicBezTo>
                  <a:cubicBezTo>
                    <a:pt x="146" y="51"/>
                    <a:pt x="116" y="64"/>
                    <a:pt x="94" y="89"/>
                  </a:cubicBezTo>
                  <a:cubicBezTo>
                    <a:pt x="71" y="115"/>
                    <a:pt x="60" y="151"/>
                    <a:pt x="60" y="197"/>
                  </a:cubicBezTo>
                  <a:cubicBezTo>
                    <a:pt x="60" y="241"/>
                    <a:pt x="71" y="276"/>
                    <a:pt x="94" y="301"/>
                  </a:cubicBezTo>
                  <a:cubicBezTo>
                    <a:pt x="116" y="326"/>
                    <a:pt x="146" y="338"/>
                    <a:pt x="184" y="338"/>
                  </a:cubicBezTo>
                  <a:cubicBezTo>
                    <a:pt x="223" y="338"/>
                    <a:pt x="252" y="326"/>
                    <a:pt x="273" y="301"/>
                  </a:cubicBezTo>
                  <a:cubicBezTo>
                    <a:pt x="293" y="277"/>
                    <a:pt x="303" y="241"/>
                    <a:pt x="303" y="19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Freeform 16"/>
            <p:cNvSpPr>
              <a:spLocks/>
            </p:cNvSpPr>
            <p:nvPr userDrawn="1"/>
          </p:nvSpPr>
          <p:spPr bwMode="auto">
            <a:xfrm>
              <a:off x="9009063" y="4949825"/>
              <a:ext cx="901700" cy="646113"/>
            </a:xfrm>
            <a:custGeom>
              <a:avLst/>
              <a:gdLst>
                <a:gd name="T0" fmla="*/ 568 w 568"/>
                <a:gd name="T1" fmla="*/ 0 h 407"/>
                <a:gd name="T2" fmla="*/ 446 w 568"/>
                <a:gd name="T3" fmla="*/ 407 h 407"/>
                <a:gd name="T4" fmla="*/ 378 w 568"/>
                <a:gd name="T5" fmla="*/ 407 h 407"/>
                <a:gd name="T6" fmla="*/ 288 w 568"/>
                <a:gd name="T7" fmla="*/ 91 h 407"/>
                <a:gd name="T8" fmla="*/ 286 w 568"/>
                <a:gd name="T9" fmla="*/ 91 h 407"/>
                <a:gd name="T10" fmla="*/ 187 w 568"/>
                <a:gd name="T11" fmla="*/ 407 h 407"/>
                <a:gd name="T12" fmla="*/ 122 w 568"/>
                <a:gd name="T13" fmla="*/ 407 h 407"/>
                <a:gd name="T14" fmla="*/ 0 w 568"/>
                <a:gd name="T15" fmla="*/ 0 h 407"/>
                <a:gd name="T16" fmla="*/ 68 w 568"/>
                <a:gd name="T17" fmla="*/ 0 h 407"/>
                <a:gd name="T18" fmla="*/ 158 w 568"/>
                <a:gd name="T19" fmla="*/ 328 h 407"/>
                <a:gd name="T20" fmla="*/ 161 w 568"/>
                <a:gd name="T21" fmla="*/ 328 h 407"/>
                <a:gd name="T22" fmla="*/ 262 w 568"/>
                <a:gd name="T23" fmla="*/ 0 h 407"/>
                <a:gd name="T24" fmla="*/ 321 w 568"/>
                <a:gd name="T25" fmla="*/ 0 h 407"/>
                <a:gd name="T26" fmla="*/ 411 w 568"/>
                <a:gd name="T27" fmla="*/ 328 h 407"/>
                <a:gd name="T28" fmla="*/ 414 w 568"/>
                <a:gd name="T29" fmla="*/ 328 h 407"/>
                <a:gd name="T30" fmla="*/ 503 w 568"/>
                <a:gd name="T31" fmla="*/ 0 h 407"/>
                <a:gd name="T32" fmla="*/ 568 w 568"/>
                <a:gd name="T3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407">
                  <a:moveTo>
                    <a:pt x="568" y="0"/>
                  </a:moveTo>
                  <a:lnTo>
                    <a:pt x="446" y="407"/>
                  </a:lnTo>
                  <a:lnTo>
                    <a:pt x="378" y="407"/>
                  </a:lnTo>
                  <a:lnTo>
                    <a:pt x="288" y="91"/>
                  </a:lnTo>
                  <a:lnTo>
                    <a:pt x="286" y="91"/>
                  </a:lnTo>
                  <a:lnTo>
                    <a:pt x="187" y="407"/>
                  </a:lnTo>
                  <a:lnTo>
                    <a:pt x="122" y="407"/>
                  </a:lnTo>
                  <a:lnTo>
                    <a:pt x="0" y="0"/>
                  </a:lnTo>
                  <a:lnTo>
                    <a:pt x="68" y="0"/>
                  </a:lnTo>
                  <a:lnTo>
                    <a:pt x="158" y="328"/>
                  </a:lnTo>
                  <a:lnTo>
                    <a:pt x="161" y="328"/>
                  </a:lnTo>
                  <a:lnTo>
                    <a:pt x="262" y="0"/>
                  </a:lnTo>
                  <a:lnTo>
                    <a:pt x="321" y="0"/>
                  </a:lnTo>
                  <a:lnTo>
                    <a:pt x="411" y="328"/>
                  </a:lnTo>
                  <a:lnTo>
                    <a:pt x="414" y="328"/>
                  </a:lnTo>
                  <a:lnTo>
                    <a:pt x="503" y="0"/>
                  </a:lnTo>
                  <a:lnTo>
                    <a:pt x="56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 name="Freeform 17"/>
            <p:cNvSpPr>
              <a:spLocks/>
            </p:cNvSpPr>
            <p:nvPr userDrawn="1"/>
          </p:nvSpPr>
          <p:spPr bwMode="auto">
            <a:xfrm>
              <a:off x="9952038" y="4933950"/>
              <a:ext cx="395288" cy="677863"/>
            </a:xfrm>
            <a:custGeom>
              <a:avLst/>
              <a:gdLst>
                <a:gd name="T0" fmla="*/ 227 w 227"/>
                <a:gd name="T1" fmla="*/ 281 h 389"/>
                <a:gd name="T2" fmla="*/ 190 w 227"/>
                <a:gd name="T3" fmla="*/ 359 h 389"/>
                <a:gd name="T4" fmla="*/ 92 w 227"/>
                <a:gd name="T5" fmla="*/ 389 h 389"/>
                <a:gd name="T6" fmla="*/ 0 w 227"/>
                <a:gd name="T7" fmla="*/ 367 h 389"/>
                <a:gd name="T8" fmla="*/ 0 w 227"/>
                <a:gd name="T9" fmla="*/ 303 h 389"/>
                <a:gd name="T10" fmla="*/ 96 w 227"/>
                <a:gd name="T11" fmla="*/ 338 h 389"/>
                <a:gd name="T12" fmla="*/ 167 w 227"/>
                <a:gd name="T13" fmla="*/ 287 h 389"/>
                <a:gd name="T14" fmla="*/ 153 w 227"/>
                <a:gd name="T15" fmla="*/ 252 h 389"/>
                <a:gd name="T16" fmla="*/ 90 w 227"/>
                <a:gd name="T17" fmla="*/ 217 h 389"/>
                <a:gd name="T18" fmla="*/ 21 w 227"/>
                <a:gd name="T19" fmla="*/ 172 h 389"/>
                <a:gd name="T20" fmla="*/ 1 w 227"/>
                <a:gd name="T21" fmla="*/ 108 h 389"/>
                <a:gd name="T22" fmla="*/ 37 w 227"/>
                <a:gd name="T23" fmla="*/ 31 h 389"/>
                <a:gd name="T24" fmla="*/ 131 w 227"/>
                <a:gd name="T25" fmla="*/ 0 h 389"/>
                <a:gd name="T26" fmla="*/ 210 w 227"/>
                <a:gd name="T27" fmla="*/ 18 h 389"/>
                <a:gd name="T28" fmla="*/ 210 w 227"/>
                <a:gd name="T29" fmla="*/ 77 h 389"/>
                <a:gd name="T30" fmla="*/ 126 w 227"/>
                <a:gd name="T31" fmla="*/ 51 h 389"/>
                <a:gd name="T32" fmla="*/ 79 w 227"/>
                <a:gd name="T33" fmla="*/ 66 h 389"/>
                <a:gd name="T34" fmla="*/ 61 w 227"/>
                <a:gd name="T35" fmla="*/ 103 h 389"/>
                <a:gd name="T36" fmla="*/ 75 w 227"/>
                <a:gd name="T37" fmla="*/ 141 h 389"/>
                <a:gd name="T38" fmla="*/ 132 w 227"/>
                <a:gd name="T39" fmla="*/ 172 h 389"/>
                <a:gd name="T40" fmla="*/ 206 w 227"/>
                <a:gd name="T41" fmla="*/ 219 h 389"/>
                <a:gd name="T42" fmla="*/ 227 w 227"/>
                <a:gd name="T43"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9">
                  <a:moveTo>
                    <a:pt x="227" y="281"/>
                  </a:moveTo>
                  <a:cubicBezTo>
                    <a:pt x="227" y="313"/>
                    <a:pt x="215" y="339"/>
                    <a:pt x="190" y="359"/>
                  </a:cubicBezTo>
                  <a:cubicBezTo>
                    <a:pt x="166" y="379"/>
                    <a:pt x="133" y="389"/>
                    <a:pt x="92" y="389"/>
                  </a:cubicBezTo>
                  <a:cubicBezTo>
                    <a:pt x="57" y="389"/>
                    <a:pt x="26" y="382"/>
                    <a:pt x="0" y="367"/>
                  </a:cubicBezTo>
                  <a:cubicBezTo>
                    <a:pt x="0" y="303"/>
                    <a:pt x="0" y="303"/>
                    <a:pt x="0" y="303"/>
                  </a:cubicBezTo>
                  <a:cubicBezTo>
                    <a:pt x="29" y="327"/>
                    <a:pt x="61" y="338"/>
                    <a:pt x="96" y="338"/>
                  </a:cubicBezTo>
                  <a:cubicBezTo>
                    <a:pt x="143" y="338"/>
                    <a:pt x="167" y="321"/>
                    <a:pt x="167" y="287"/>
                  </a:cubicBezTo>
                  <a:cubicBezTo>
                    <a:pt x="167" y="273"/>
                    <a:pt x="162" y="261"/>
                    <a:pt x="153" y="252"/>
                  </a:cubicBezTo>
                  <a:cubicBezTo>
                    <a:pt x="144" y="244"/>
                    <a:pt x="123" y="232"/>
                    <a:pt x="90" y="217"/>
                  </a:cubicBezTo>
                  <a:cubicBezTo>
                    <a:pt x="58" y="203"/>
                    <a:pt x="34" y="188"/>
                    <a:pt x="21" y="172"/>
                  </a:cubicBezTo>
                  <a:cubicBezTo>
                    <a:pt x="7" y="156"/>
                    <a:pt x="1" y="134"/>
                    <a:pt x="1" y="108"/>
                  </a:cubicBezTo>
                  <a:cubicBezTo>
                    <a:pt x="1" y="77"/>
                    <a:pt x="13" y="52"/>
                    <a:pt x="37" y="31"/>
                  </a:cubicBezTo>
                  <a:cubicBezTo>
                    <a:pt x="62" y="11"/>
                    <a:pt x="93" y="0"/>
                    <a:pt x="131" y="0"/>
                  </a:cubicBezTo>
                  <a:cubicBezTo>
                    <a:pt x="160" y="0"/>
                    <a:pt x="187" y="6"/>
                    <a:pt x="210" y="18"/>
                  </a:cubicBezTo>
                  <a:cubicBezTo>
                    <a:pt x="210" y="77"/>
                    <a:pt x="210" y="77"/>
                    <a:pt x="210" y="77"/>
                  </a:cubicBezTo>
                  <a:cubicBezTo>
                    <a:pt x="186" y="60"/>
                    <a:pt x="158" y="51"/>
                    <a:pt x="126" y="51"/>
                  </a:cubicBezTo>
                  <a:cubicBezTo>
                    <a:pt x="107" y="51"/>
                    <a:pt x="91" y="56"/>
                    <a:pt x="79" y="66"/>
                  </a:cubicBezTo>
                  <a:cubicBezTo>
                    <a:pt x="67" y="75"/>
                    <a:pt x="61" y="88"/>
                    <a:pt x="61" y="103"/>
                  </a:cubicBezTo>
                  <a:cubicBezTo>
                    <a:pt x="61" y="119"/>
                    <a:pt x="66" y="132"/>
                    <a:pt x="75" y="141"/>
                  </a:cubicBezTo>
                  <a:cubicBezTo>
                    <a:pt x="84" y="149"/>
                    <a:pt x="103" y="160"/>
                    <a:pt x="132" y="172"/>
                  </a:cubicBezTo>
                  <a:cubicBezTo>
                    <a:pt x="167" y="187"/>
                    <a:pt x="192" y="203"/>
                    <a:pt x="206" y="219"/>
                  </a:cubicBezTo>
                  <a:cubicBezTo>
                    <a:pt x="220" y="235"/>
                    <a:pt x="227" y="256"/>
                    <a:pt x="227" y="2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31437136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Green">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lvl1pPr>
              <a:defRPr>
                <a:solidFill>
                  <a:schemeClr val="accent5"/>
                </a:solidFill>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hasCustomPrompt="1"/>
          </p:nvPr>
        </p:nvSpPr>
        <p:spPr/>
        <p:txBody>
          <a:bodyPr/>
          <a:lstStyle>
            <a:lvl1pPr>
              <a:defRPr>
                <a:solidFill>
                  <a:schemeClr val="accent5"/>
                </a:solidFill>
              </a:defRPr>
            </a:lvl1pPr>
          </a:lstStyle>
          <a:p>
            <a:r>
              <a:rPr lang="en-US" dirty="0"/>
              <a:t>Click to edit title</a:t>
            </a:r>
          </a:p>
        </p:txBody>
      </p:sp>
      <p:sp>
        <p:nvSpPr>
          <p:cNvPr id="8" name="Text Placeholder 2"/>
          <p:cNvSpPr>
            <a:spLocks noGrp="1"/>
          </p:cNvSpPr>
          <p:nvPr>
            <p:ph type="body" sz="quarter" idx="13" hasCustomPrompt="1"/>
          </p:nvPr>
        </p:nvSpPr>
        <p:spPr>
          <a:xfrm>
            <a:off x="268818" y="6233502"/>
            <a:ext cx="11654367" cy="332399"/>
          </a:xfrm>
        </p:spPr>
        <p:txBody>
          <a:bodyPr anchor="b" anchorCtr="0">
            <a:spAutoFit/>
          </a:bodyPr>
          <a:lstStyle>
            <a:lvl1pPr>
              <a:spcBef>
                <a:spcPts val="0"/>
              </a:spcBef>
              <a:defRPr sz="800" b="0">
                <a:solidFill>
                  <a:schemeClr val="tx1"/>
                </a:solidFill>
                <a:latin typeface="+mn-lt"/>
              </a:defRPr>
            </a:lvl1pPr>
            <a:lvl2pPr>
              <a:defRPr sz="800" b="0">
                <a:solidFill>
                  <a:schemeClr val="tx1"/>
                </a:solidFill>
              </a:defRPr>
            </a:lvl2pPr>
            <a:lvl3pPr>
              <a:defRPr sz="800" b="0">
                <a:solidFill>
                  <a:schemeClr val="tx1"/>
                </a:solidFill>
              </a:defRPr>
            </a:lvl3pPr>
            <a:lvl4pPr>
              <a:defRPr sz="800" b="0">
                <a:solidFill>
                  <a:schemeClr val="tx1"/>
                </a:solidFill>
              </a:defRPr>
            </a:lvl4pPr>
            <a:lvl5pPr>
              <a:defRPr sz="800" b="0">
                <a:solidFill>
                  <a:schemeClr val="tx1"/>
                </a:solidFill>
              </a:defRPr>
            </a:lvl5pPr>
          </a:lstStyle>
          <a:p>
            <a:pPr lvl="0"/>
            <a:r>
              <a:rPr lang="en-US" dirty="0"/>
              <a:t>Footnote</a:t>
            </a:r>
          </a:p>
        </p:txBody>
      </p:sp>
    </p:spTree>
    <p:extLst>
      <p:ext uri="{BB962C8B-B14F-4D97-AF65-F5344CB8AC3E}">
        <p14:creationId xmlns:p14="http://schemas.microsoft.com/office/powerpoint/2010/main" val="101055324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 rIns="182880" bIns="146304" rtlCol="0" anchor="t" anchorCtr="0"/>
          <a:lstStyle/>
          <a:p>
            <a:pPr algn="ctr">
              <a:lnSpc>
                <a:spcPct val="90000"/>
              </a:lnSpc>
              <a:spcBef>
                <a:spcPts val="800"/>
              </a:spcBef>
            </a:pPr>
            <a:endParaRPr lang="en-US" sz="2667" dirty="0"/>
          </a:p>
        </p:txBody>
      </p:sp>
      <p:sp>
        <p:nvSpPr>
          <p:cNvPr id="6" name="Title 5"/>
          <p:cNvSpPr>
            <a:spLocks noGrp="1"/>
          </p:cNvSpPr>
          <p:nvPr>
            <p:ph type="title" hasCustomPrompt="1"/>
          </p:nvPr>
        </p:nvSpPr>
        <p:spPr>
          <a:xfrm>
            <a:off x="269239" y="1187620"/>
            <a:ext cx="5826759" cy="5379312"/>
          </a:xfrm>
        </p:spPr>
        <p:txBody>
          <a:bodyPr/>
          <a:lstStyle>
            <a:lvl1pPr>
              <a:defRPr>
                <a:solidFill>
                  <a:srgbClr val="FFFFFF"/>
                </a:solidFill>
              </a:defRPr>
            </a:lvl1pPr>
          </a:lstStyle>
          <a:p>
            <a:r>
              <a:rPr lang="en-US" dirty="0"/>
              <a:t>Click to edit title</a:t>
            </a:r>
          </a:p>
        </p:txBody>
      </p:sp>
      <p:sp>
        <p:nvSpPr>
          <p:cNvPr id="8" name="Content Placeholder 3"/>
          <p:cNvSpPr>
            <a:spLocks noGrp="1"/>
          </p:cNvSpPr>
          <p:nvPr>
            <p:ph sz="quarter" idx="15" hasCustomPrompt="1"/>
          </p:nvPr>
        </p:nvSpPr>
        <p:spPr>
          <a:xfrm>
            <a:off x="6096001" y="1187620"/>
            <a:ext cx="5826760" cy="537931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3" hasCustomPrompt="1"/>
          </p:nvPr>
        </p:nvSpPr>
        <p:spPr>
          <a:xfrm>
            <a:off x="6095997" y="6233502"/>
            <a:ext cx="5827187" cy="332399"/>
          </a:xfrm>
        </p:spPr>
        <p:txBody>
          <a:bodyPr wrap="square" anchor="b" anchorCtr="0">
            <a:spAutoFit/>
          </a:bodyPr>
          <a:lstStyle>
            <a:lvl1pPr>
              <a:spcBef>
                <a:spcPts val="0"/>
              </a:spcBef>
              <a:defRPr sz="800" b="0">
                <a:solidFill>
                  <a:schemeClr val="tx1"/>
                </a:solidFill>
                <a:latin typeface="+mn-lt"/>
              </a:defRPr>
            </a:lvl1pPr>
            <a:lvl2pPr>
              <a:defRPr sz="800" b="0">
                <a:solidFill>
                  <a:schemeClr val="tx1"/>
                </a:solidFill>
              </a:defRPr>
            </a:lvl2pPr>
            <a:lvl3pPr>
              <a:defRPr sz="800" b="0">
                <a:solidFill>
                  <a:schemeClr val="tx1"/>
                </a:solidFill>
              </a:defRPr>
            </a:lvl3pPr>
            <a:lvl4pPr>
              <a:defRPr sz="800" b="0">
                <a:solidFill>
                  <a:schemeClr val="tx1"/>
                </a:solidFill>
              </a:defRPr>
            </a:lvl4pPr>
            <a:lvl5pPr>
              <a:defRPr sz="800" b="0">
                <a:solidFill>
                  <a:schemeClr val="tx1"/>
                </a:solidFill>
              </a:defRPr>
            </a:lvl5pPr>
          </a:lstStyle>
          <a:p>
            <a:pPr lvl="0"/>
            <a:r>
              <a:rPr lang="en-US" dirty="0"/>
              <a:t>Footnote</a:t>
            </a:r>
          </a:p>
        </p:txBody>
      </p:sp>
    </p:spTree>
    <p:extLst>
      <p:ext uri="{BB962C8B-B14F-4D97-AF65-F5344CB8AC3E}">
        <p14:creationId xmlns:p14="http://schemas.microsoft.com/office/powerpoint/2010/main" val="28080641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ection Header Purp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39" y="2948901"/>
            <a:ext cx="11637012" cy="960199"/>
          </a:xfrm>
        </p:spPr>
        <p:txBody>
          <a:bodyPr anchor="ctr" anchorCtr="0">
            <a:spAutoFit/>
          </a:bodyPr>
          <a:lstStyle>
            <a:lvl1pPr algn="l">
              <a:defRPr sz="5333">
                <a:solidFill>
                  <a:schemeClr val="bg1"/>
                </a:solidFill>
              </a:defRPr>
            </a:lvl1pPr>
          </a:lstStyle>
          <a:p>
            <a:r>
              <a:rPr lang="en-US" dirty="0"/>
              <a:t>Click to edit title</a:t>
            </a:r>
          </a:p>
        </p:txBody>
      </p:sp>
      <p:grpSp>
        <p:nvGrpSpPr>
          <p:cNvPr id="3" name="Group 2"/>
          <p:cNvGrpSpPr/>
          <p:nvPr userDrawn="1"/>
        </p:nvGrpSpPr>
        <p:grpSpPr>
          <a:xfrm>
            <a:off x="9406400" y="5861707"/>
            <a:ext cx="2343449" cy="513900"/>
            <a:chOff x="3484562" y="4392613"/>
            <a:chExt cx="6862764" cy="1504950"/>
          </a:xfrm>
          <a:solidFill>
            <a:schemeClr val="bg1"/>
          </a:solidFill>
        </p:grpSpPr>
        <p:sp>
          <p:nvSpPr>
            <p:cNvPr id="4" name="Freeform 6"/>
            <p:cNvSpPr>
              <a:spLocks/>
            </p:cNvSpPr>
            <p:nvPr userDrawn="1"/>
          </p:nvSpPr>
          <p:spPr bwMode="auto">
            <a:xfrm>
              <a:off x="4151313" y="4392613"/>
              <a:ext cx="838200" cy="739775"/>
            </a:xfrm>
            <a:custGeom>
              <a:avLst/>
              <a:gdLst>
                <a:gd name="T0" fmla="*/ 0 w 528"/>
                <a:gd name="T1" fmla="*/ 466 h 466"/>
                <a:gd name="T2" fmla="*/ 528 w 528"/>
                <a:gd name="T3" fmla="*/ 466 h 466"/>
                <a:gd name="T4" fmla="*/ 528 w 528"/>
                <a:gd name="T5" fmla="*/ 0 h 466"/>
                <a:gd name="T6" fmla="*/ 0 w 528"/>
                <a:gd name="T7" fmla="*/ 74 h 466"/>
                <a:gd name="T8" fmla="*/ 0 w 528"/>
                <a:gd name="T9" fmla="*/ 466 h 466"/>
              </a:gdLst>
              <a:ahLst/>
              <a:cxnLst>
                <a:cxn ang="0">
                  <a:pos x="T0" y="T1"/>
                </a:cxn>
                <a:cxn ang="0">
                  <a:pos x="T2" y="T3"/>
                </a:cxn>
                <a:cxn ang="0">
                  <a:pos x="T4" y="T5"/>
                </a:cxn>
                <a:cxn ang="0">
                  <a:pos x="T6" y="T7"/>
                </a:cxn>
                <a:cxn ang="0">
                  <a:pos x="T8" y="T9"/>
                </a:cxn>
              </a:cxnLst>
              <a:rect l="0" t="0" r="r" b="b"/>
              <a:pathLst>
                <a:path w="528" h="466">
                  <a:moveTo>
                    <a:pt x="0" y="466"/>
                  </a:moveTo>
                  <a:lnTo>
                    <a:pt x="528" y="466"/>
                  </a:lnTo>
                  <a:lnTo>
                    <a:pt x="528" y="0"/>
                  </a:lnTo>
                  <a:lnTo>
                    <a:pt x="0" y="74"/>
                  </a:lnTo>
                  <a:lnTo>
                    <a:pt x="0" y="4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 name="Freeform 7"/>
            <p:cNvSpPr>
              <a:spLocks/>
            </p:cNvSpPr>
            <p:nvPr userDrawn="1"/>
          </p:nvSpPr>
          <p:spPr bwMode="auto">
            <a:xfrm>
              <a:off x="3484562" y="4513263"/>
              <a:ext cx="642938" cy="619125"/>
            </a:xfrm>
            <a:custGeom>
              <a:avLst/>
              <a:gdLst>
                <a:gd name="T0" fmla="*/ 405 w 405"/>
                <a:gd name="T1" fmla="*/ 390 h 390"/>
                <a:gd name="T2" fmla="*/ 405 w 405"/>
                <a:gd name="T3" fmla="*/ 0 h 390"/>
                <a:gd name="T4" fmla="*/ 0 w 405"/>
                <a:gd name="T5" fmla="*/ 56 h 390"/>
                <a:gd name="T6" fmla="*/ 0 w 405"/>
                <a:gd name="T7" fmla="*/ 390 h 390"/>
                <a:gd name="T8" fmla="*/ 405 w 405"/>
                <a:gd name="T9" fmla="*/ 390 h 390"/>
              </a:gdLst>
              <a:ahLst/>
              <a:cxnLst>
                <a:cxn ang="0">
                  <a:pos x="T0" y="T1"/>
                </a:cxn>
                <a:cxn ang="0">
                  <a:pos x="T2" y="T3"/>
                </a:cxn>
                <a:cxn ang="0">
                  <a:pos x="T4" y="T5"/>
                </a:cxn>
                <a:cxn ang="0">
                  <a:pos x="T6" y="T7"/>
                </a:cxn>
                <a:cxn ang="0">
                  <a:pos x="T8" y="T9"/>
                </a:cxn>
              </a:cxnLst>
              <a:rect l="0" t="0" r="r" b="b"/>
              <a:pathLst>
                <a:path w="405" h="390">
                  <a:moveTo>
                    <a:pt x="405" y="390"/>
                  </a:moveTo>
                  <a:lnTo>
                    <a:pt x="405" y="0"/>
                  </a:lnTo>
                  <a:lnTo>
                    <a:pt x="0" y="56"/>
                  </a:lnTo>
                  <a:lnTo>
                    <a:pt x="0" y="390"/>
                  </a:lnTo>
                  <a:lnTo>
                    <a:pt x="405" y="39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 name="Freeform 8"/>
            <p:cNvSpPr>
              <a:spLocks/>
            </p:cNvSpPr>
            <p:nvPr userDrawn="1"/>
          </p:nvSpPr>
          <p:spPr bwMode="auto">
            <a:xfrm>
              <a:off x="3484562" y="5157788"/>
              <a:ext cx="642938" cy="617538"/>
            </a:xfrm>
            <a:custGeom>
              <a:avLst/>
              <a:gdLst>
                <a:gd name="T0" fmla="*/ 405 w 405"/>
                <a:gd name="T1" fmla="*/ 0 h 389"/>
                <a:gd name="T2" fmla="*/ 0 w 405"/>
                <a:gd name="T3" fmla="*/ 0 h 389"/>
                <a:gd name="T4" fmla="*/ 0 w 405"/>
                <a:gd name="T5" fmla="*/ 333 h 389"/>
                <a:gd name="T6" fmla="*/ 405 w 405"/>
                <a:gd name="T7" fmla="*/ 389 h 389"/>
                <a:gd name="T8" fmla="*/ 405 w 405"/>
                <a:gd name="T9" fmla="*/ 0 h 389"/>
              </a:gdLst>
              <a:ahLst/>
              <a:cxnLst>
                <a:cxn ang="0">
                  <a:pos x="T0" y="T1"/>
                </a:cxn>
                <a:cxn ang="0">
                  <a:pos x="T2" y="T3"/>
                </a:cxn>
                <a:cxn ang="0">
                  <a:pos x="T4" y="T5"/>
                </a:cxn>
                <a:cxn ang="0">
                  <a:pos x="T6" y="T7"/>
                </a:cxn>
                <a:cxn ang="0">
                  <a:pos x="T8" y="T9"/>
                </a:cxn>
              </a:cxnLst>
              <a:rect l="0" t="0" r="r" b="b"/>
              <a:pathLst>
                <a:path w="405" h="389">
                  <a:moveTo>
                    <a:pt x="405" y="0"/>
                  </a:moveTo>
                  <a:lnTo>
                    <a:pt x="0" y="0"/>
                  </a:lnTo>
                  <a:lnTo>
                    <a:pt x="0" y="333"/>
                  </a:lnTo>
                  <a:lnTo>
                    <a:pt x="405" y="389"/>
                  </a:lnTo>
                  <a:lnTo>
                    <a:pt x="40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 name="Freeform 9"/>
            <p:cNvSpPr>
              <a:spLocks/>
            </p:cNvSpPr>
            <p:nvPr userDrawn="1"/>
          </p:nvSpPr>
          <p:spPr bwMode="auto">
            <a:xfrm>
              <a:off x="4151313" y="5157788"/>
              <a:ext cx="838200" cy="739775"/>
            </a:xfrm>
            <a:custGeom>
              <a:avLst/>
              <a:gdLst>
                <a:gd name="T0" fmla="*/ 0 w 528"/>
                <a:gd name="T1" fmla="*/ 0 h 466"/>
                <a:gd name="T2" fmla="*/ 0 w 528"/>
                <a:gd name="T3" fmla="*/ 392 h 466"/>
                <a:gd name="T4" fmla="*/ 528 w 528"/>
                <a:gd name="T5" fmla="*/ 466 h 466"/>
                <a:gd name="T6" fmla="*/ 528 w 528"/>
                <a:gd name="T7" fmla="*/ 0 h 466"/>
                <a:gd name="T8" fmla="*/ 0 w 528"/>
                <a:gd name="T9" fmla="*/ 0 h 466"/>
              </a:gdLst>
              <a:ahLst/>
              <a:cxnLst>
                <a:cxn ang="0">
                  <a:pos x="T0" y="T1"/>
                </a:cxn>
                <a:cxn ang="0">
                  <a:pos x="T2" y="T3"/>
                </a:cxn>
                <a:cxn ang="0">
                  <a:pos x="T4" y="T5"/>
                </a:cxn>
                <a:cxn ang="0">
                  <a:pos x="T6" y="T7"/>
                </a:cxn>
                <a:cxn ang="0">
                  <a:pos x="T8" y="T9"/>
                </a:cxn>
              </a:cxnLst>
              <a:rect l="0" t="0" r="r" b="b"/>
              <a:pathLst>
                <a:path w="528" h="466">
                  <a:moveTo>
                    <a:pt x="0" y="0"/>
                  </a:moveTo>
                  <a:lnTo>
                    <a:pt x="0" y="392"/>
                  </a:lnTo>
                  <a:lnTo>
                    <a:pt x="528" y="466"/>
                  </a:lnTo>
                  <a:lnTo>
                    <a:pt x="528"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 name="Freeform 10"/>
            <p:cNvSpPr>
              <a:spLocks/>
            </p:cNvSpPr>
            <p:nvPr userDrawn="1"/>
          </p:nvSpPr>
          <p:spPr bwMode="auto">
            <a:xfrm>
              <a:off x="6681788" y="4673600"/>
              <a:ext cx="136525" cy="133350"/>
            </a:xfrm>
            <a:custGeom>
              <a:avLst/>
              <a:gdLst>
                <a:gd name="T0" fmla="*/ 78 w 78"/>
                <a:gd name="T1" fmla="*/ 38 h 77"/>
                <a:gd name="T2" fmla="*/ 66 w 78"/>
                <a:gd name="T3" fmla="*/ 66 h 77"/>
                <a:gd name="T4" fmla="*/ 39 w 78"/>
                <a:gd name="T5" fmla="*/ 77 h 77"/>
                <a:gd name="T6" fmla="*/ 11 w 78"/>
                <a:gd name="T7" fmla="*/ 66 h 77"/>
                <a:gd name="T8" fmla="*/ 0 w 78"/>
                <a:gd name="T9" fmla="*/ 38 h 77"/>
                <a:gd name="T10" fmla="*/ 11 w 78"/>
                <a:gd name="T11" fmla="*/ 11 h 77"/>
                <a:gd name="T12" fmla="*/ 39 w 78"/>
                <a:gd name="T13" fmla="*/ 0 h 77"/>
                <a:gd name="T14" fmla="*/ 67 w 78"/>
                <a:gd name="T15" fmla="*/ 11 h 77"/>
                <a:gd name="T16" fmla="*/ 78 w 78"/>
                <a:gd name="T1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78" y="38"/>
                  </a:moveTo>
                  <a:cubicBezTo>
                    <a:pt x="78" y="49"/>
                    <a:pt x="74" y="59"/>
                    <a:pt x="66" y="66"/>
                  </a:cubicBezTo>
                  <a:cubicBezTo>
                    <a:pt x="58" y="73"/>
                    <a:pt x="49" y="77"/>
                    <a:pt x="39" y="77"/>
                  </a:cubicBezTo>
                  <a:cubicBezTo>
                    <a:pt x="28" y="77"/>
                    <a:pt x="19" y="73"/>
                    <a:pt x="11" y="66"/>
                  </a:cubicBezTo>
                  <a:cubicBezTo>
                    <a:pt x="4" y="59"/>
                    <a:pt x="0" y="50"/>
                    <a:pt x="0" y="38"/>
                  </a:cubicBezTo>
                  <a:cubicBezTo>
                    <a:pt x="0" y="28"/>
                    <a:pt x="4" y="19"/>
                    <a:pt x="11" y="11"/>
                  </a:cubicBezTo>
                  <a:cubicBezTo>
                    <a:pt x="18" y="4"/>
                    <a:pt x="28" y="0"/>
                    <a:pt x="39" y="0"/>
                  </a:cubicBezTo>
                  <a:cubicBezTo>
                    <a:pt x="50" y="0"/>
                    <a:pt x="59" y="4"/>
                    <a:pt x="67" y="11"/>
                  </a:cubicBezTo>
                  <a:cubicBezTo>
                    <a:pt x="74" y="19"/>
                    <a:pt x="78" y="28"/>
                    <a:pt x="78" y="3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 name="Freeform 11"/>
            <p:cNvSpPr>
              <a:spLocks/>
            </p:cNvSpPr>
            <p:nvPr userDrawn="1"/>
          </p:nvSpPr>
          <p:spPr bwMode="auto">
            <a:xfrm>
              <a:off x="5440363" y="4692650"/>
              <a:ext cx="1173163" cy="903288"/>
            </a:xfrm>
            <a:custGeom>
              <a:avLst/>
              <a:gdLst>
                <a:gd name="T0" fmla="*/ 739 w 739"/>
                <a:gd name="T1" fmla="*/ 0 h 569"/>
                <a:gd name="T2" fmla="*/ 578 w 739"/>
                <a:gd name="T3" fmla="*/ 569 h 569"/>
                <a:gd name="T4" fmla="*/ 500 w 739"/>
                <a:gd name="T5" fmla="*/ 569 h 569"/>
                <a:gd name="T6" fmla="*/ 373 w 739"/>
                <a:gd name="T7" fmla="*/ 118 h 569"/>
                <a:gd name="T8" fmla="*/ 372 w 739"/>
                <a:gd name="T9" fmla="*/ 118 h 569"/>
                <a:gd name="T10" fmla="*/ 244 w 739"/>
                <a:gd name="T11" fmla="*/ 569 h 569"/>
                <a:gd name="T12" fmla="*/ 167 w 739"/>
                <a:gd name="T13" fmla="*/ 569 h 569"/>
                <a:gd name="T14" fmla="*/ 0 w 739"/>
                <a:gd name="T15" fmla="*/ 0 h 569"/>
                <a:gd name="T16" fmla="*/ 73 w 739"/>
                <a:gd name="T17" fmla="*/ 0 h 569"/>
                <a:gd name="T18" fmla="*/ 205 w 739"/>
                <a:gd name="T19" fmla="*/ 475 h 569"/>
                <a:gd name="T20" fmla="*/ 207 w 739"/>
                <a:gd name="T21" fmla="*/ 475 h 569"/>
                <a:gd name="T22" fmla="*/ 344 w 739"/>
                <a:gd name="T23" fmla="*/ 0 h 569"/>
                <a:gd name="T24" fmla="*/ 408 w 739"/>
                <a:gd name="T25" fmla="*/ 0 h 569"/>
                <a:gd name="T26" fmla="*/ 538 w 739"/>
                <a:gd name="T27" fmla="*/ 477 h 569"/>
                <a:gd name="T28" fmla="*/ 541 w 739"/>
                <a:gd name="T29" fmla="*/ 477 h 569"/>
                <a:gd name="T30" fmla="*/ 667 w 739"/>
                <a:gd name="T31" fmla="*/ 0 h 569"/>
                <a:gd name="T32" fmla="*/ 739 w 739"/>
                <a:gd name="T33"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9" h="569">
                  <a:moveTo>
                    <a:pt x="739" y="0"/>
                  </a:moveTo>
                  <a:lnTo>
                    <a:pt x="578" y="569"/>
                  </a:lnTo>
                  <a:lnTo>
                    <a:pt x="500" y="569"/>
                  </a:lnTo>
                  <a:lnTo>
                    <a:pt x="373" y="118"/>
                  </a:lnTo>
                  <a:lnTo>
                    <a:pt x="372" y="118"/>
                  </a:lnTo>
                  <a:lnTo>
                    <a:pt x="244" y="569"/>
                  </a:lnTo>
                  <a:lnTo>
                    <a:pt x="167" y="569"/>
                  </a:lnTo>
                  <a:lnTo>
                    <a:pt x="0" y="0"/>
                  </a:lnTo>
                  <a:lnTo>
                    <a:pt x="73" y="0"/>
                  </a:lnTo>
                  <a:lnTo>
                    <a:pt x="205" y="475"/>
                  </a:lnTo>
                  <a:lnTo>
                    <a:pt x="207" y="475"/>
                  </a:lnTo>
                  <a:lnTo>
                    <a:pt x="344" y="0"/>
                  </a:lnTo>
                  <a:lnTo>
                    <a:pt x="408" y="0"/>
                  </a:lnTo>
                  <a:lnTo>
                    <a:pt x="538" y="477"/>
                  </a:lnTo>
                  <a:lnTo>
                    <a:pt x="541" y="477"/>
                  </a:lnTo>
                  <a:lnTo>
                    <a:pt x="667" y="0"/>
                  </a:lnTo>
                  <a:lnTo>
                    <a:pt x="73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 name="Rectangle 12"/>
            <p:cNvSpPr>
              <a:spLocks noChangeArrowheads="1"/>
            </p:cNvSpPr>
            <p:nvPr userDrawn="1"/>
          </p:nvSpPr>
          <p:spPr bwMode="auto">
            <a:xfrm>
              <a:off x="6699250" y="4949825"/>
              <a:ext cx="103188" cy="6461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 name="Freeform 13"/>
            <p:cNvSpPr>
              <a:spLocks/>
            </p:cNvSpPr>
            <p:nvPr userDrawn="1"/>
          </p:nvSpPr>
          <p:spPr bwMode="auto">
            <a:xfrm>
              <a:off x="6956425" y="4933950"/>
              <a:ext cx="536575" cy="661988"/>
            </a:xfrm>
            <a:custGeom>
              <a:avLst/>
              <a:gdLst>
                <a:gd name="T0" fmla="*/ 308 w 308"/>
                <a:gd name="T1" fmla="*/ 380 h 380"/>
                <a:gd name="T2" fmla="*/ 249 w 308"/>
                <a:gd name="T3" fmla="*/ 380 h 380"/>
                <a:gd name="T4" fmla="*/ 249 w 308"/>
                <a:gd name="T5" fmla="*/ 169 h 380"/>
                <a:gd name="T6" fmla="*/ 163 w 308"/>
                <a:gd name="T7" fmla="*/ 51 h 380"/>
                <a:gd name="T8" fmla="*/ 89 w 308"/>
                <a:gd name="T9" fmla="*/ 84 h 380"/>
                <a:gd name="T10" fmla="*/ 60 w 308"/>
                <a:gd name="T11" fmla="*/ 169 h 380"/>
                <a:gd name="T12" fmla="*/ 60 w 308"/>
                <a:gd name="T13" fmla="*/ 380 h 380"/>
                <a:gd name="T14" fmla="*/ 0 w 308"/>
                <a:gd name="T15" fmla="*/ 380 h 380"/>
                <a:gd name="T16" fmla="*/ 0 w 308"/>
                <a:gd name="T17" fmla="*/ 9 h 380"/>
                <a:gd name="T18" fmla="*/ 60 w 308"/>
                <a:gd name="T19" fmla="*/ 9 h 380"/>
                <a:gd name="T20" fmla="*/ 60 w 308"/>
                <a:gd name="T21" fmla="*/ 71 h 380"/>
                <a:gd name="T22" fmla="*/ 61 w 308"/>
                <a:gd name="T23" fmla="*/ 71 h 380"/>
                <a:gd name="T24" fmla="*/ 183 w 308"/>
                <a:gd name="T25" fmla="*/ 0 h 380"/>
                <a:gd name="T26" fmla="*/ 276 w 308"/>
                <a:gd name="T27" fmla="*/ 40 h 380"/>
                <a:gd name="T28" fmla="*/ 308 w 308"/>
                <a:gd name="T29" fmla="*/ 153 h 380"/>
                <a:gd name="T30" fmla="*/ 308 w 308"/>
                <a:gd name="T31"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380">
                  <a:moveTo>
                    <a:pt x="308" y="380"/>
                  </a:moveTo>
                  <a:cubicBezTo>
                    <a:pt x="249" y="380"/>
                    <a:pt x="249" y="380"/>
                    <a:pt x="249" y="380"/>
                  </a:cubicBezTo>
                  <a:cubicBezTo>
                    <a:pt x="249" y="169"/>
                    <a:pt x="249" y="169"/>
                    <a:pt x="249" y="169"/>
                  </a:cubicBezTo>
                  <a:cubicBezTo>
                    <a:pt x="249" y="90"/>
                    <a:pt x="220" y="51"/>
                    <a:pt x="163" y="51"/>
                  </a:cubicBezTo>
                  <a:cubicBezTo>
                    <a:pt x="133" y="51"/>
                    <a:pt x="109" y="62"/>
                    <a:pt x="89" y="84"/>
                  </a:cubicBezTo>
                  <a:cubicBezTo>
                    <a:pt x="70" y="106"/>
                    <a:pt x="60" y="134"/>
                    <a:pt x="60" y="169"/>
                  </a:cubicBezTo>
                  <a:cubicBezTo>
                    <a:pt x="60" y="380"/>
                    <a:pt x="60" y="380"/>
                    <a:pt x="60" y="380"/>
                  </a:cubicBezTo>
                  <a:cubicBezTo>
                    <a:pt x="0" y="380"/>
                    <a:pt x="0" y="380"/>
                    <a:pt x="0" y="380"/>
                  </a:cubicBezTo>
                  <a:cubicBezTo>
                    <a:pt x="0" y="9"/>
                    <a:pt x="0" y="9"/>
                    <a:pt x="0" y="9"/>
                  </a:cubicBezTo>
                  <a:cubicBezTo>
                    <a:pt x="60" y="9"/>
                    <a:pt x="60" y="9"/>
                    <a:pt x="60" y="9"/>
                  </a:cubicBezTo>
                  <a:cubicBezTo>
                    <a:pt x="60" y="71"/>
                    <a:pt x="60" y="71"/>
                    <a:pt x="60" y="71"/>
                  </a:cubicBezTo>
                  <a:cubicBezTo>
                    <a:pt x="61" y="71"/>
                    <a:pt x="61" y="71"/>
                    <a:pt x="61" y="71"/>
                  </a:cubicBezTo>
                  <a:cubicBezTo>
                    <a:pt x="89" y="24"/>
                    <a:pt x="129" y="0"/>
                    <a:pt x="183" y="0"/>
                  </a:cubicBezTo>
                  <a:cubicBezTo>
                    <a:pt x="224" y="0"/>
                    <a:pt x="255" y="14"/>
                    <a:pt x="276" y="40"/>
                  </a:cubicBezTo>
                  <a:cubicBezTo>
                    <a:pt x="297" y="67"/>
                    <a:pt x="308" y="104"/>
                    <a:pt x="308" y="153"/>
                  </a:cubicBezTo>
                  <a:lnTo>
                    <a:pt x="308" y="3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 name="Freeform 14"/>
            <p:cNvSpPr>
              <a:spLocks noEditPoints="1"/>
            </p:cNvSpPr>
            <p:nvPr userDrawn="1"/>
          </p:nvSpPr>
          <p:spPr bwMode="auto">
            <a:xfrm>
              <a:off x="7610475" y="4640263"/>
              <a:ext cx="595313" cy="971550"/>
            </a:xfrm>
            <a:custGeom>
              <a:avLst/>
              <a:gdLst>
                <a:gd name="T0" fmla="*/ 342 w 342"/>
                <a:gd name="T1" fmla="*/ 549 h 558"/>
                <a:gd name="T2" fmla="*/ 283 w 342"/>
                <a:gd name="T3" fmla="*/ 549 h 558"/>
                <a:gd name="T4" fmla="*/ 283 w 342"/>
                <a:gd name="T5" fmla="*/ 486 h 558"/>
                <a:gd name="T6" fmla="*/ 281 w 342"/>
                <a:gd name="T7" fmla="*/ 486 h 558"/>
                <a:gd name="T8" fmla="*/ 154 w 342"/>
                <a:gd name="T9" fmla="*/ 558 h 558"/>
                <a:gd name="T10" fmla="*/ 42 w 342"/>
                <a:gd name="T11" fmla="*/ 508 h 558"/>
                <a:gd name="T12" fmla="*/ 0 w 342"/>
                <a:gd name="T13" fmla="*/ 373 h 558"/>
                <a:gd name="T14" fmla="*/ 46 w 342"/>
                <a:gd name="T15" fmla="*/ 225 h 558"/>
                <a:gd name="T16" fmla="*/ 170 w 342"/>
                <a:gd name="T17" fmla="*/ 169 h 558"/>
                <a:gd name="T18" fmla="*/ 281 w 342"/>
                <a:gd name="T19" fmla="*/ 229 h 558"/>
                <a:gd name="T20" fmla="*/ 283 w 342"/>
                <a:gd name="T21" fmla="*/ 229 h 558"/>
                <a:gd name="T22" fmla="*/ 283 w 342"/>
                <a:gd name="T23" fmla="*/ 0 h 558"/>
                <a:gd name="T24" fmla="*/ 342 w 342"/>
                <a:gd name="T25" fmla="*/ 0 h 558"/>
                <a:gd name="T26" fmla="*/ 342 w 342"/>
                <a:gd name="T27" fmla="*/ 549 h 558"/>
                <a:gd name="T28" fmla="*/ 283 w 342"/>
                <a:gd name="T29" fmla="*/ 381 h 558"/>
                <a:gd name="T30" fmla="*/ 283 w 342"/>
                <a:gd name="T31" fmla="*/ 327 h 558"/>
                <a:gd name="T32" fmla="*/ 252 w 342"/>
                <a:gd name="T33" fmla="*/ 250 h 558"/>
                <a:gd name="T34" fmla="*/ 178 w 342"/>
                <a:gd name="T35" fmla="*/ 220 h 558"/>
                <a:gd name="T36" fmla="*/ 93 w 342"/>
                <a:gd name="T37" fmla="*/ 260 h 558"/>
                <a:gd name="T38" fmla="*/ 61 w 342"/>
                <a:gd name="T39" fmla="*/ 369 h 558"/>
                <a:gd name="T40" fmla="*/ 91 w 342"/>
                <a:gd name="T41" fmla="*/ 470 h 558"/>
                <a:gd name="T42" fmla="*/ 171 w 342"/>
                <a:gd name="T43" fmla="*/ 507 h 558"/>
                <a:gd name="T44" fmla="*/ 251 w 342"/>
                <a:gd name="T45" fmla="*/ 472 h 558"/>
                <a:gd name="T46" fmla="*/ 283 w 342"/>
                <a:gd name="T47" fmla="*/ 381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558">
                  <a:moveTo>
                    <a:pt x="342" y="549"/>
                  </a:moveTo>
                  <a:cubicBezTo>
                    <a:pt x="283" y="549"/>
                    <a:pt x="283" y="549"/>
                    <a:pt x="283" y="549"/>
                  </a:cubicBezTo>
                  <a:cubicBezTo>
                    <a:pt x="283" y="486"/>
                    <a:pt x="283" y="486"/>
                    <a:pt x="283" y="486"/>
                  </a:cubicBezTo>
                  <a:cubicBezTo>
                    <a:pt x="281" y="486"/>
                    <a:pt x="281" y="486"/>
                    <a:pt x="281" y="486"/>
                  </a:cubicBezTo>
                  <a:cubicBezTo>
                    <a:pt x="254" y="534"/>
                    <a:pt x="211" y="558"/>
                    <a:pt x="154" y="558"/>
                  </a:cubicBezTo>
                  <a:cubicBezTo>
                    <a:pt x="107" y="558"/>
                    <a:pt x="70" y="541"/>
                    <a:pt x="42" y="508"/>
                  </a:cubicBezTo>
                  <a:cubicBezTo>
                    <a:pt x="14" y="474"/>
                    <a:pt x="0" y="429"/>
                    <a:pt x="0" y="373"/>
                  </a:cubicBezTo>
                  <a:cubicBezTo>
                    <a:pt x="0" y="311"/>
                    <a:pt x="16" y="262"/>
                    <a:pt x="46" y="225"/>
                  </a:cubicBezTo>
                  <a:cubicBezTo>
                    <a:pt x="77" y="188"/>
                    <a:pt x="118" y="169"/>
                    <a:pt x="170" y="169"/>
                  </a:cubicBezTo>
                  <a:cubicBezTo>
                    <a:pt x="221" y="169"/>
                    <a:pt x="258" y="189"/>
                    <a:pt x="281" y="229"/>
                  </a:cubicBezTo>
                  <a:cubicBezTo>
                    <a:pt x="283" y="229"/>
                    <a:pt x="283" y="229"/>
                    <a:pt x="283" y="229"/>
                  </a:cubicBezTo>
                  <a:cubicBezTo>
                    <a:pt x="283" y="0"/>
                    <a:pt x="283" y="0"/>
                    <a:pt x="283" y="0"/>
                  </a:cubicBezTo>
                  <a:cubicBezTo>
                    <a:pt x="342" y="0"/>
                    <a:pt x="342" y="0"/>
                    <a:pt x="342" y="0"/>
                  </a:cubicBezTo>
                  <a:lnTo>
                    <a:pt x="342" y="549"/>
                  </a:lnTo>
                  <a:close/>
                  <a:moveTo>
                    <a:pt x="283" y="381"/>
                  </a:moveTo>
                  <a:cubicBezTo>
                    <a:pt x="283" y="327"/>
                    <a:pt x="283" y="327"/>
                    <a:pt x="283" y="327"/>
                  </a:cubicBezTo>
                  <a:cubicBezTo>
                    <a:pt x="283" y="296"/>
                    <a:pt x="272" y="271"/>
                    <a:pt x="252" y="250"/>
                  </a:cubicBezTo>
                  <a:cubicBezTo>
                    <a:pt x="232" y="230"/>
                    <a:pt x="207" y="220"/>
                    <a:pt x="178" y="220"/>
                  </a:cubicBezTo>
                  <a:cubicBezTo>
                    <a:pt x="142" y="220"/>
                    <a:pt x="114" y="233"/>
                    <a:pt x="93" y="260"/>
                  </a:cubicBezTo>
                  <a:cubicBezTo>
                    <a:pt x="72" y="286"/>
                    <a:pt x="61" y="323"/>
                    <a:pt x="61" y="369"/>
                  </a:cubicBezTo>
                  <a:cubicBezTo>
                    <a:pt x="61" y="412"/>
                    <a:pt x="71" y="446"/>
                    <a:pt x="91" y="470"/>
                  </a:cubicBezTo>
                  <a:cubicBezTo>
                    <a:pt x="111" y="495"/>
                    <a:pt x="137" y="507"/>
                    <a:pt x="171" y="507"/>
                  </a:cubicBezTo>
                  <a:cubicBezTo>
                    <a:pt x="203" y="507"/>
                    <a:pt x="230" y="496"/>
                    <a:pt x="251" y="472"/>
                  </a:cubicBezTo>
                  <a:cubicBezTo>
                    <a:pt x="272" y="448"/>
                    <a:pt x="283" y="418"/>
                    <a:pt x="283" y="3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 name="Freeform 15"/>
            <p:cNvSpPr>
              <a:spLocks noEditPoints="1"/>
            </p:cNvSpPr>
            <p:nvPr userDrawn="1"/>
          </p:nvSpPr>
          <p:spPr bwMode="auto">
            <a:xfrm>
              <a:off x="8337550" y="4933950"/>
              <a:ext cx="635000" cy="677863"/>
            </a:xfrm>
            <a:custGeom>
              <a:avLst/>
              <a:gdLst>
                <a:gd name="T0" fmla="*/ 364 w 364"/>
                <a:gd name="T1" fmla="*/ 193 h 389"/>
                <a:gd name="T2" fmla="*/ 314 w 364"/>
                <a:gd name="T3" fmla="*/ 335 h 389"/>
                <a:gd name="T4" fmla="*/ 180 w 364"/>
                <a:gd name="T5" fmla="*/ 389 h 389"/>
                <a:gd name="T6" fmla="*/ 49 w 364"/>
                <a:gd name="T7" fmla="*/ 337 h 389"/>
                <a:gd name="T8" fmla="*/ 0 w 364"/>
                <a:gd name="T9" fmla="*/ 199 h 389"/>
                <a:gd name="T10" fmla="*/ 50 w 364"/>
                <a:gd name="T11" fmla="*/ 54 h 389"/>
                <a:gd name="T12" fmla="*/ 188 w 364"/>
                <a:gd name="T13" fmla="*/ 0 h 389"/>
                <a:gd name="T14" fmla="*/ 318 w 364"/>
                <a:gd name="T15" fmla="*/ 52 h 389"/>
                <a:gd name="T16" fmla="*/ 364 w 364"/>
                <a:gd name="T17" fmla="*/ 193 h 389"/>
                <a:gd name="T18" fmla="*/ 303 w 364"/>
                <a:gd name="T19" fmla="*/ 195 h 389"/>
                <a:gd name="T20" fmla="*/ 273 w 364"/>
                <a:gd name="T21" fmla="*/ 88 h 389"/>
                <a:gd name="T22" fmla="*/ 184 w 364"/>
                <a:gd name="T23" fmla="*/ 51 h 389"/>
                <a:gd name="T24" fmla="*/ 94 w 364"/>
                <a:gd name="T25" fmla="*/ 89 h 389"/>
                <a:gd name="T26" fmla="*/ 60 w 364"/>
                <a:gd name="T27" fmla="*/ 197 h 389"/>
                <a:gd name="T28" fmla="*/ 94 w 364"/>
                <a:gd name="T29" fmla="*/ 301 h 389"/>
                <a:gd name="T30" fmla="*/ 184 w 364"/>
                <a:gd name="T31" fmla="*/ 338 h 389"/>
                <a:gd name="T32" fmla="*/ 273 w 364"/>
                <a:gd name="T33" fmla="*/ 301 h 389"/>
                <a:gd name="T34" fmla="*/ 303 w 364"/>
                <a:gd name="T35"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389">
                  <a:moveTo>
                    <a:pt x="364" y="193"/>
                  </a:moveTo>
                  <a:cubicBezTo>
                    <a:pt x="364" y="252"/>
                    <a:pt x="348" y="299"/>
                    <a:pt x="314" y="335"/>
                  </a:cubicBezTo>
                  <a:cubicBezTo>
                    <a:pt x="281" y="371"/>
                    <a:pt x="236" y="389"/>
                    <a:pt x="180" y="389"/>
                  </a:cubicBezTo>
                  <a:cubicBezTo>
                    <a:pt x="125" y="389"/>
                    <a:pt x="81" y="372"/>
                    <a:pt x="49" y="337"/>
                  </a:cubicBezTo>
                  <a:cubicBezTo>
                    <a:pt x="16" y="302"/>
                    <a:pt x="0" y="256"/>
                    <a:pt x="0" y="199"/>
                  </a:cubicBezTo>
                  <a:cubicBezTo>
                    <a:pt x="0" y="138"/>
                    <a:pt x="16" y="89"/>
                    <a:pt x="50" y="54"/>
                  </a:cubicBezTo>
                  <a:cubicBezTo>
                    <a:pt x="83" y="18"/>
                    <a:pt x="130" y="0"/>
                    <a:pt x="188" y="0"/>
                  </a:cubicBezTo>
                  <a:cubicBezTo>
                    <a:pt x="243" y="0"/>
                    <a:pt x="286" y="18"/>
                    <a:pt x="318" y="52"/>
                  </a:cubicBezTo>
                  <a:cubicBezTo>
                    <a:pt x="349" y="86"/>
                    <a:pt x="364" y="133"/>
                    <a:pt x="364" y="193"/>
                  </a:cubicBezTo>
                  <a:close/>
                  <a:moveTo>
                    <a:pt x="303" y="195"/>
                  </a:moveTo>
                  <a:cubicBezTo>
                    <a:pt x="303" y="149"/>
                    <a:pt x="293" y="113"/>
                    <a:pt x="273" y="88"/>
                  </a:cubicBezTo>
                  <a:cubicBezTo>
                    <a:pt x="252" y="63"/>
                    <a:pt x="222" y="51"/>
                    <a:pt x="184" y="51"/>
                  </a:cubicBezTo>
                  <a:cubicBezTo>
                    <a:pt x="146" y="51"/>
                    <a:pt x="116" y="64"/>
                    <a:pt x="94" y="89"/>
                  </a:cubicBezTo>
                  <a:cubicBezTo>
                    <a:pt x="71" y="115"/>
                    <a:pt x="60" y="151"/>
                    <a:pt x="60" y="197"/>
                  </a:cubicBezTo>
                  <a:cubicBezTo>
                    <a:pt x="60" y="241"/>
                    <a:pt x="71" y="276"/>
                    <a:pt x="94" y="301"/>
                  </a:cubicBezTo>
                  <a:cubicBezTo>
                    <a:pt x="116" y="326"/>
                    <a:pt x="146" y="338"/>
                    <a:pt x="184" y="338"/>
                  </a:cubicBezTo>
                  <a:cubicBezTo>
                    <a:pt x="223" y="338"/>
                    <a:pt x="252" y="326"/>
                    <a:pt x="273" y="301"/>
                  </a:cubicBezTo>
                  <a:cubicBezTo>
                    <a:pt x="293" y="277"/>
                    <a:pt x="303" y="241"/>
                    <a:pt x="303" y="19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Freeform 16"/>
            <p:cNvSpPr>
              <a:spLocks/>
            </p:cNvSpPr>
            <p:nvPr userDrawn="1"/>
          </p:nvSpPr>
          <p:spPr bwMode="auto">
            <a:xfrm>
              <a:off x="9009063" y="4949825"/>
              <a:ext cx="901700" cy="646113"/>
            </a:xfrm>
            <a:custGeom>
              <a:avLst/>
              <a:gdLst>
                <a:gd name="T0" fmla="*/ 568 w 568"/>
                <a:gd name="T1" fmla="*/ 0 h 407"/>
                <a:gd name="T2" fmla="*/ 446 w 568"/>
                <a:gd name="T3" fmla="*/ 407 h 407"/>
                <a:gd name="T4" fmla="*/ 378 w 568"/>
                <a:gd name="T5" fmla="*/ 407 h 407"/>
                <a:gd name="T6" fmla="*/ 288 w 568"/>
                <a:gd name="T7" fmla="*/ 91 h 407"/>
                <a:gd name="T8" fmla="*/ 286 w 568"/>
                <a:gd name="T9" fmla="*/ 91 h 407"/>
                <a:gd name="T10" fmla="*/ 187 w 568"/>
                <a:gd name="T11" fmla="*/ 407 h 407"/>
                <a:gd name="T12" fmla="*/ 122 w 568"/>
                <a:gd name="T13" fmla="*/ 407 h 407"/>
                <a:gd name="T14" fmla="*/ 0 w 568"/>
                <a:gd name="T15" fmla="*/ 0 h 407"/>
                <a:gd name="T16" fmla="*/ 68 w 568"/>
                <a:gd name="T17" fmla="*/ 0 h 407"/>
                <a:gd name="T18" fmla="*/ 158 w 568"/>
                <a:gd name="T19" fmla="*/ 328 h 407"/>
                <a:gd name="T20" fmla="*/ 161 w 568"/>
                <a:gd name="T21" fmla="*/ 328 h 407"/>
                <a:gd name="T22" fmla="*/ 262 w 568"/>
                <a:gd name="T23" fmla="*/ 0 h 407"/>
                <a:gd name="T24" fmla="*/ 321 w 568"/>
                <a:gd name="T25" fmla="*/ 0 h 407"/>
                <a:gd name="T26" fmla="*/ 411 w 568"/>
                <a:gd name="T27" fmla="*/ 328 h 407"/>
                <a:gd name="T28" fmla="*/ 414 w 568"/>
                <a:gd name="T29" fmla="*/ 328 h 407"/>
                <a:gd name="T30" fmla="*/ 503 w 568"/>
                <a:gd name="T31" fmla="*/ 0 h 407"/>
                <a:gd name="T32" fmla="*/ 568 w 568"/>
                <a:gd name="T3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407">
                  <a:moveTo>
                    <a:pt x="568" y="0"/>
                  </a:moveTo>
                  <a:lnTo>
                    <a:pt x="446" y="407"/>
                  </a:lnTo>
                  <a:lnTo>
                    <a:pt x="378" y="407"/>
                  </a:lnTo>
                  <a:lnTo>
                    <a:pt x="288" y="91"/>
                  </a:lnTo>
                  <a:lnTo>
                    <a:pt x="286" y="91"/>
                  </a:lnTo>
                  <a:lnTo>
                    <a:pt x="187" y="407"/>
                  </a:lnTo>
                  <a:lnTo>
                    <a:pt x="122" y="407"/>
                  </a:lnTo>
                  <a:lnTo>
                    <a:pt x="0" y="0"/>
                  </a:lnTo>
                  <a:lnTo>
                    <a:pt x="68" y="0"/>
                  </a:lnTo>
                  <a:lnTo>
                    <a:pt x="158" y="328"/>
                  </a:lnTo>
                  <a:lnTo>
                    <a:pt x="161" y="328"/>
                  </a:lnTo>
                  <a:lnTo>
                    <a:pt x="262" y="0"/>
                  </a:lnTo>
                  <a:lnTo>
                    <a:pt x="321" y="0"/>
                  </a:lnTo>
                  <a:lnTo>
                    <a:pt x="411" y="328"/>
                  </a:lnTo>
                  <a:lnTo>
                    <a:pt x="414" y="328"/>
                  </a:lnTo>
                  <a:lnTo>
                    <a:pt x="503" y="0"/>
                  </a:lnTo>
                  <a:lnTo>
                    <a:pt x="56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 name="Freeform 17"/>
            <p:cNvSpPr>
              <a:spLocks/>
            </p:cNvSpPr>
            <p:nvPr userDrawn="1"/>
          </p:nvSpPr>
          <p:spPr bwMode="auto">
            <a:xfrm>
              <a:off x="9952038" y="4933950"/>
              <a:ext cx="395288" cy="677863"/>
            </a:xfrm>
            <a:custGeom>
              <a:avLst/>
              <a:gdLst>
                <a:gd name="T0" fmla="*/ 227 w 227"/>
                <a:gd name="T1" fmla="*/ 281 h 389"/>
                <a:gd name="T2" fmla="*/ 190 w 227"/>
                <a:gd name="T3" fmla="*/ 359 h 389"/>
                <a:gd name="T4" fmla="*/ 92 w 227"/>
                <a:gd name="T5" fmla="*/ 389 h 389"/>
                <a:gd name="T6" fmla="*/ 0 w 227"/>
                <a:gd name="T7" fmla="*/ 367 h 389"/>
                <a:gd name="T8" fmla="*/ 0 w 227"/>
                <a:gd name="T9" fmla="*/ 303 h 389"/>
                <a:gd name="T10" fmla="*/ 96 w 227"/>
                <a:gd name="T11" fmla="*/ 338 h 389"/>
                <a:gd name="T12" fmla="*/ 167 w 227"/>
                <a:gd name="T13" fmla="*/ 287 h 389"/>
                <a:gd name="T14" fmla="*/ 153 w 227"/>
                <a:gd name="T15" fmla="*/ 252 h 389"/>
                <a:gd name="T16" fmla="*/ 90 w 227"/>
                <a:gd name="T17" fmla="*/ 217 h 389"/>
                <a:gd name="T18" fmla="*/ 21 w 227"/>
                <a:gd name="T19" fmla="*/ 172 h 389"/>
                <a:gd name="T20" fmla="*/ 1 w 227"/>
                <a:gd name="T21" fmla="*/ 108 h 389"/>
                <a:gd name="T22" fmla="*/ 37 w 227"/>
                <a:gd name="T23" fmla="*/ 31 h 389"/>
                <a:gd name="T24" fmla="*/ 131 w 227"/>
                <a:gd name="T25" fmla="*/ 0 h 389"/>
                <a:gd name="T26" fmla="*/ 210 w 227"/>
                <a:gd name="T27" fmla="*/ 18 h 389"/>
                <a:gd name="T28" fmla="*/ 210 w 227"/>
                <a:gd name="T29" fmla="*/ 77 h 389"/>
                <a:gd name="T30" fmla="*/ 126 w 227"/>
                <a:gd name="T31" fmla="*/ 51 h 389"/>
                <a:gd name="T32" fmla="*/ 79 w 227"/>
                <a:gd name="T33" fmla="*/ 66 h 389"/>
                <a:gd name="T34" fmla="*/ 61 w 227"/>
                <a:gd name="T35" fmla="*/ 103 h 389"/>
                <a:gd name="T36" fmla="*/ 75 w 227"/>
                <a:gd name="T37" fmla="*/ 141 h 389"/>
                <a:gd name="T38" fmla="*/ 132 w 227"/>
                <a:gd name="T39" fmla="*/ 172 h 389"/>
                <a:gd name="T40" fmla="*/ 206 w 227"/>
                <a:gd name="T41" fmla="*/ 219 h 389"/>
                <a:gd name="T42" fmla="*/ 227 w 227"/>
                <a:gd name="T43"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9">
                  <a:moveTo>
                    <a:pt x="227" y="281"/>
                  </a:moveTo>
                  <a:cubicBezTo>
                    <a:pt x="227" y="313"/>
                    <a:pt x="215" y="339"/>
                    <a:pt x="190" y="359"/>
                  </a:cubicBezTo>
                  <a:cubicBezTo>
                    <a:pt x="166" y="379"/>
                    <a:pt x="133" y="389"/>
                    <a:pt x="92" y="389"/>
                  </a:cubicBezTo>
                  <a:cubicBezTo>
                    <a:pt x="57" y="389"/>
                    <a:pt x="26" y="382"/>
                    <a:pt x="0" y="367"/>
                  </a:cubicBezTo>
                  <a:cubicBezTo>
                    <a:pt x="0" y="303"/>
                    <a:pt x="0" y="303"/>
                    <a:pt x="0" y="303"/>
                  </a:cubicBezTo>
                  <a:cubicBezTo>
                    <a:pt x="29" y="327"/>
                    <a:pt x="61" y="338"/>
                    <a:pt x="96" y="338"/>
                  </a:cubicBezTo>
                  <a:cubicBezTo>
                    <a:pt x="143" y="338"/>
                    <a:pt x="167" y="321"/>
                    <a:pt x="167" y="287"/>
                  </a:cubicBezTo>
                  <a:cubicBezTo>
                    <a:pt x="167" y="273"/>
                    <a:pt x="162" y="261"/>
                    <a:pt x="153" y="252"/>
                  </a:cubicBezTo>
                  <a:cubicBezTo>
                    <a:pt x="144" y="244"/>
                    <a:pt x="123" y="232"/>
                    <a:pt x="90" y="217"/>
                  </a:cubicBezTo>
                  <a:cubicBezTo>
                    <a:pt x="58" y="203"/>
                    <a:pt x="34" y="188"/>
                    <a:pt x="21" y="172"/>
                  </a:cubicBezTo>
                  <a:cubicBezTo>
                    <a:pt x="7" y="156"/>
                    <a:pt x="1" y="134"/>
                    <a:pt x="1" y="108"/>
                  </a:cubicBezTo>
                  <a:cubicBezTo>
                    <a:pt x="1" y="77"/>
                    <a:pt x="13" y="52"/>
                    <a:pt x="37" y="31"/>
                  </a:cubicBezTo>
                  <a:cubicBezTo>
                    <a:pt x="62" y="11"/>
                    <a:pt x="93" y="0"/>
                    <a:pt x="131" y="0"/>
                  </a:cubicBezTo>
                  <a:cubicBezTo>
                    <a:pt x="160" y="0"/>
                    <a:pt x="187" y="6"/>
                    <a:pt x="210" y="18"/>
                  </a:cubicBezTo>
                  <a:cubicBezTo>
                    <a:pt x="210" y="77"/>
                    <a:pt x="210" y="77"/>
                    <a:pt x="210" y="77"/>
                  </a:cubicBezTo>
                  <a:cubicBezTo>
                    <a:pt x="186" y="60"/>
                    <a:pt x="158" y="51"/>
                    <a:pt x="126" y="51"/>
                  </a:cubicBezTo>
                  <a:cubicBezTo>
                    <a:pt x="107" y="51"/>
                    <a:pt x="91" y="56"/>
                    <a:pt x="79" y="66"/>
                  </a:cubicBezTo>
                  <a:cubicBezTo>
                    <a:pt x="67" y="75"/>
                    <a:pt x="61" y="88"/>
                    <a:pt x="61" y="103"/>
                  </a:cubicBezTo>
                  <a:cubicBezTo>
                    <a:pt x="61" y="119"/>
                    <a:pt x="66" y="132"/>
                    <a:pt x="75" y="141"/>
                  </a:cubicBezTo>
                  <a:cubicBezTo>
                    <a:pt x="84" y="149"/>
                    <a:pt x="103" y="160"/>
                    <a:pt x="132" y="172"/>
                  </a:cubicBezTo>
                  <a:cubicBezTo>
                    <a:pt x="167" y="187"/>
                    <a:pt x="192" y="203"/>
                    <a:pt x="206" y="219"/>
                  </a:cubicBezTo>
                  <a:cubicBezTo>
                    <a:pt x="220" y="235"/>
                    <a:pt x="227" y="256"/>
                    <a:pt x="227" y="2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32431075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lor Block Purple">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 rIns="182880" bIns="146304" rtlCol="0" anchor="t" anchorCtr="0"/>
          <a:lstStyle/>
          <a:p>
            <a:pPr algn="ctr">
              <a:lnSpc>
                <a:spcPct val="90000"/>
              </a:lnSpc>
              <a:spcBef>
                <a:spcPts val="800"/>
              </a:spcBef>
            </a:pPr>
            <a:endParaRPr lang="en-US" sz="2667" dirty="0"/>
          </a:p>
        </p:txBody>
      </p:sp>
      <p:sp>
        <p:nvSpPr>
          <p:cNvPr id="6" name="Title 5"/>
          <p:cNvSpPr>
            <a:spLocks noGrp="1"/>
          </p:cNvSpPr>
          <p:nvPr>
            <p:ph type="title" hasCustomPrompt="1"/>
          </p:nvPr>
        </p:nvSpPr>
        <p:spPr>
          <a:xfrm>
            <a:off x="269239" y="1187620"/>
            <a:ext cx="5826759" cy="5379312"/>
          </a:xfrm>
        </p:spPr>
        <p:txBody>
          <a:bodyPr/>
          <a:lstStyle>
            <a:lvl1pPr>
              <a:defRPr>
                <a:solidFill>
                  <a:srgbClr val="FFFFFF"/>
                </a:solidFill>
              </a:defRPr>
            </a:lvl1pPr>
          </a:lstStyle>
          <a:p>
            <a:r>
              <a:rPr lang="en-US" dirty="0"/>
              <a:t>Click to edit title</a:t>
            </a:r>
          </a:p>
        </p:txBody>
      </p:sp>
      <p:sp>
        <p:nvSpPr>
          <p:cNvPr id="8" name="Content Placeholder 3"/>
          <p:cNvSpPr>
            <a:spLocks noGrp="1"/>
          </p:cNvSpPr>
          <p:nvPr>
            <p:ph sz="quarter" idx="15" hasCustomPrompt="1"/>
          </p:nvPr>
        </p:nvSpPr>
        <p:spPr>
          <a:xfrm>
            <a:off x="6096001" y="1187620"/>
            <a:ext cx="5826760" cy="5379312"/>
          </a:xfrm>
        </p:spPr>
        <p:txBody>
          <a:bodyPr/>
          <a:lstStyle>
            <a:lvl1pPr>
              <a:defRPr>
                <a:solidFill>
                  <a:schemeClr val="accent2"/>
                </a:solidFill>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3" hasCustomPrompt="1"/>
          </p:nvPr>
        </p:nvSpPr>
        <p:spPr>
          <a:xfrm>
            <a:off x="6095997" y="6233502"/>
            <a:ext cx="5827187" cy="332399"/>
          </a:xfrm>
        </p:spPr>
        <p:txBody>
          <a:bodyPr wrap="square" anchor="b" anchorCtr="0">
            <a:spAutoFit/>
          </a:bodyPr>
          <a:lstStyle>
            <a:lvl1pPr>
              <a:spcBef>
                <a:spcPts val="0"/>
              </a:spcBef>
              <a:defRPr sz="800" b="0">
                <a:solidFill>
                  <a:schemeClr val="tx1"/>
                </a:solidFill>
                <a:latin typeface="+mn-lt"/>
              </a:defRPr>
            </a:lvl1pPr>
            <a:lvl2pPr>
              <a:defRPr sz="800" b="0">
                <a:solidFill>
                  <a:schemeClr val="tx1"/>
                </a:solidFill>
              </a:defRPr>
            </a:lvl2pPr>
            <a:lvl3pPr>
              <a:defRPr sz="800" b="0">
                <a:solidFill>
                  <a:schemeClr val="tx1"/>
                </a:solidFill>
              </a:defRPr>
            </a:lvl3pPr>
            <a:lvl4pPr>
              <a:defRPr sz="800" b="0">
                <a:solidFill>
                  <a:schemeClr val="tx1"/>
                </a:solidFill>
              </a:defRPr>
            </a:lvl4pPr>
            <a:lvl5pPr>
              <a:defRPr sz="800" b="0">
                <a:solidFill>
                  <a:schemeClr val="tx1"/>
                </a:solidFill>
              </a:defRPr>
            </a:lvl5pPr>
          </a:lstStyle>
          <a:p>
            <a:pPr lvl="0"/>
            <a:r>
              <a:rPr lang="en-US" dirty="0"/>
              <a:t>Footnote</a:t>
            </a:r>
          </a:p>
        </p:txBody>
      </p:sp>
    </p:spTree>
    <p:extLst>
      <p:ext uri="{BB962C8B-B14F-4D97-AF65-F5344CB8AC3E}">
        <p14:creationId xmlns:p14="http://schemas.microsoft.com/office/powerpoint/2010/main" val="251499685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Header Magenta">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39" y="2948901"/>
            <a:ext cx="11637012" cy="960199"/>
          </a:xfrm>
        </p:spPr>
        <p:txBody>
          <a:bodyPr anchor="ctr" anchorCtr="0">
            <a:spAutoFit/>
          </a:bodyPr>
          <a:lstStyle>
            <a:lvl1pPr algn="l">
              <a:defRPr sz="5333">
                <a:solidFill>
                  <a:schemeClr val="bg1"/>
                </a:solidFill>
              </a:defRPr>
            </a:lvl1pPr>
          </a:lstStyle>
          <a:p>
            <a:r>
              <a:rPr lang="en-US" dirty="0"/>
              <a:t>Click to edit title</a:t>
            </a:r>
          </a:p>
        </p:txBody>
      </p:sp>
      <p:grpSp>
        <p:nvGrpSpPr>
          <p:cNvPr id="3" name="Group 2"/>
          <p:cNvGrpSpPr/>
          <p:nvPr userDrawn="1"/>
        </p:nvGrpSpPr>
        <p:grpSpPr>
          <a:xfrm>
            <a:off x="9406400" y="5861707"/>
            <a:ext cx="2343449" cy="513900"/>
            <a:chOff x="3484562" y="4392613"/>
            <a:chExt cx="6862764" cy="1504950"/>
          </a:xfrm>
          <a:solidFill>
            <a:schemeClr val="bg1"/>
          </a:solidFill>
        </p:grpSpPr>
        <p:sp>
          <p:nvSpPr>
            <p:cNvPr id="4" name="Freeform 6"/>
            <p:cNvSpPr>
              <a:spLocks/>
            </p:cNvSpPr>
            <p:nvPr userDrawn="1"/>
          </p:nvSpPr>
          <p:spPr bwMode="auto">
            <a:xfrm>
              <a:off x="4151313" y="4392613"/>
              <a:ext cx="838200" cy="739775"/>
            </a:xfrm>
            <a:custGeom>
              <a:avLst/>
              <a:gdLst>
                <a:gd name="T0" fmla="*/ 0 w 528"/>
                <a:gd name="T1" fmla="*/ 466 h 466"/>
                <a:gd name="T2" fmla="*/ 528 w 528"/>
                <a:gd name="T3" fmla="*/ 466 h 466"/>
                <a:gd name="T4" fmla="*/ 528 w 528"/>
                <a:gd name="T5" fmla="*/ 0 h 466"/>
                <a:gd name="T6" fmla="*/ 0 w 528"/>
                <a:gd name="T7" fmla="*/ 74 h 466"/>
                <a:gd name="T8" fmla="*/ 0 w 528"/>
                <a:gd name="T9" fmla="*/ 466 h 466"/>
              </a:gdLst>
              <a:ahLst/>
              <a:cxnLst>
                <a:cxn ang="0">
                  <a:pos x="T0" y="T1"/>
                </a:cxn>
                <a:cxn ang="0">
                  <a:pos x="T2" y="T3"/>
                </a:cxn>
                <a:cxn ang="0">
                  <a:pos x="T4" y="T5"/>
                </a:cxn>
                <a:cxn ang="0">
                  <a:pos x="T6" y="T7"/>
                </a:cxn>
                <a:cxn ang="0">
                  <a:pos x="T8" y="T9"/>
                </a:cxn>
              </a:cxnLst>
              <a:rect l="0" t="0" r="r" b="b"/>
              <a:pathLst>
                <a:path w="528" h="466">
                  <a:moveTo>
                    <a:pt x="0" y="466"/>
                  </a:moveTo>
                  <a:lnTo>
                    <a:pt x="528" y="466"/>
                  </a:lnTo>
                  <a:lnTo>
                    <a:pt x="528" y="0"/>
                  </a:lnTo>
                  <a:lnTo>
                    <a:pt x="0" y="74"/>
                  </a:lnTo>
                  <a:lnTo>
                    <a:pt x="0" y="4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 name="Freeform 7"/>
            <p:cNvSpPr>
              <a:spLocks/>
            </p:cNvSpPr>
            <p:nvPr userDrawn="1"/>
          </p:nvSpPr>
          <p:spPr bwMode="auto">
            <a:xfrm>
              <a:off x="3484562" y="4513263"/>
              <a:ext cx="642938" cy="619125"/>
            </a:xfrm>
            <a:custGeom>
              <a:avLst/>
              <a:gdLst>
                <a:gd name="T0" fmla="*/ 405 w 405"/>
                <a:gd name="T1" fmla="*/ 390 h 390"/>
                <a:gd name="T2" fmla="*/ 405 w 405"/>
                <a:gd name="T3" fmla="*/ 0 h 390"/>
                <a:gd name="T4" fmla="*/ 0 w 405"/>
                <a:gd name="T5" fmla="*/ 56 h 390"/>
                <a:gd name="T6" fmla="*/ 0 w 405"/>
                <a:gd name="T7" fmla="*/ 390 h 390"/>
                <a:gd name="T8" fmla="*/ 405 w 405"/>
                <a:gd name="T9" fmla="*/ 390 h 390"/>
              </a:gdLst>
              <a:ahLst/>
              <a:cxnLst>
                <a:cxn ang="0">
                  <a:pos x="T0" y="T1"/>
                </a:cxn>
                <a:cxn ang="0">
                  <a:pos x="T2" y="T3"/>
                </a:cxn>
                <a:cxn ang="0">
                  <a:pos x="T4" y="T5"/>
                </a:cxn>
                <a:cxn ang="0">
                  <a:pos x="T6" y="T7"/>
                </a:cxn>
                <a:cxn ang="0">
                  <a:pos x="T8" y="T9"/>
                </a:cxn>
              </a:cxnLst>
              <a:rect l="0" t="0" r="r" b="b"/>
              <a:pathLst>
                <a:path w="405" h="390">
                  <a:moveTo>
                    <a:pt x="405" y="390"/>
                  </a:moveTo>
                  <a:lnTo>
                    <a:pt x="405" y="0"/>
                  </a:lnTo>
                  <a:lnTo>
                    <a:pt x="0" y="56"/>
                  </a:lnTo>
                  <a:lnTo>
                    <a:pt x="0" y="390"/>
                  </a:lnTo>
                  <a:lnTo>
                    <a:pt x="405" y="39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 name="Freeform 8"/>
            <p:cNvSpPr>
              <a:spLocks/>
            </p:cNvSpPr>
            <p:nvPr userDrawn="1"/>
          </p:nvSpPr>
          <p:spPr bwMode="auto">
            <a:xfrm>
              <a:off x="3484562" y="5157788"/>
              <a:ext cx="642938" cy="617538"/>
            </a:xfrm>
            <a:custGeom>
              <a:avLst/>
              <a:gdLst>
                <a:gd name="T0" fmla="*/ 405 w 405"/>
                <a:gd name="T1" fmla="*/ 0 h 389"/>
                <a:gd name="T2" fmla="*/ 0 w 405"/>
                <a:gd name="T3" fmla="*/ 0 h 389"/>
                <a:gd name="T4" fmla="*/ 0 w 405"/>
                <a:gd name="T5" fmla="*/ 333 h 389"/>
                <a:gd name="T6" fmla="*/ 405 w 405"/>
                <a:gd name="T7" fmla="*/ 389 h 389"/>
                <a:gd name="T8" fmla="*/ 405 w 405"/>
                <a:gd name="T9" fmla="*/ 0 h 389"/>
              </a:gdLst>
              <a:ahLst/>
              <a:cxnLst>
                <a:cxn ang="0">
                  <a:pos x="T0" y="T1"/>
                </a:cxn>
                <a:cxn ang="0">
                  <a:pos x="T2" y="T3"/>
                </a:cxn>
                <a:cxn ang="0">
                  <a:pos x="T4" y="T5"/>
                </a:cxn>
                <a:cxn ang="0">
                  <a:pos x="T6" y="T7"/>
                </a:cxn>
                <a:cxn ang="0">
                  <a:pos x="T8" y="T9"/>
                </a:cxn>
              </a:cxnLst>
              <a:rect l="0" t="0" r="r" b="b"/>
              <a:pathLst>
                <a:path w="405" h="389">
                  <a:moveTo>
                    <a:pt x="405" y="0"/>
                  </a:moveTo>
                  <a:lnTo>
                    <a:pt x="0" y="0"/>
                  </a:lnTo>
                  <a:lnTo>
                    <a:pt x="0" y="333"/>
                  </a:lnTo>
                  <a:lnTo>
                    <a:pt x="405" y="389"/>
                  </a:lnTo>
                  <a:lnTo>
                    <a:pt x="40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 name="Freeform 9"/>
            <p:cNvSpPr>
              <a:spLocks/>
            </p:cNvSpPr>
            <p:nvPr userDrawn="1"/>
          </p:nvSpPr>
          <p:spPr bwMode="auto">
            <a:xfrm>
              <a:off x="4151313" y="5157788"/>
              <a:ext cx="838200" cy="739775"/>
            </a:xfrm>
            <a:custGeom>
              <a:avLst/>
              <a:gdLst>
                <a:gd name="T0" fmla="*/ 0 w 528"/>
                <a:gd name="T1" fmla="*/ 0 h 466"/>
                <a:gd name="T2" fmla="*/ 0 w 528"/>
                <a:gd name="T3" fmla="*/ 392 h 466"/>
                <a:gd name="T4" fmla="*/ 528 w 528"/>
                <a:gd name="T5" fmla="*/ 466 h 466"/>
                <a:gd name="T6" fmla="*/ 528 w 528"/>
                <a:gd name="T7" fmla="*/ 0 h 466"/>
                <a:gd name="T8" fmla="*/ 0 w 528"/>
                <a:gd name="T9" fmla="*/ 0 h 466"/>
              </a:gdLst>
              <a:ahLst/>
              <a:cxnLst>
                <a:cxn ang="0">
                  <a:pos x="T0" y="T1"/>
                </a:cxn>
                <a:cxn ang="0">
                  <a:pos x="T2" y="T3"/>
                </a:cxn>
                <a:cxn ang="0">
                  <a:pos x="T4" y="T5"/>
                </a:cxn>
                <a:cxn ang="0">
                  <a:pos x="T6" y="T7"/>
                </a:cxn>
                <a:cxn ang="0">
                  <a:pos x="T8" y="T9"/>
                </a:cxn>
              </a:cxnLst>
              <a:rect l="0" t="0" r="r" b="b"/>
              <a:pathLst>
                <a:path w="528" h="466">
                  <a:moveTo>
                    <a:pt x="0" y="0"/>
                  </a:moveTo>
                  <a:lnTo>
                    <a:pt x="0" y="392"/>
                  </a:lnTo>
                  <a:lnTo>
                    <a:pt x="528" y="466"/>
                  </a:lnTo>
                  <a:lnTo>
                    <a:pt x="528"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 name="Freeform 10"/>
            <p:cNvSpPr>
              <a:spLocks/>
            </p:cNvSpPr>
            <p:nvPr userDrawn="1"/>
          </p:nvSpPr>
          <p:spPr bwMode="auto">
            <a:xfrm>
              <a:off x="6681788" y="4673600"/>
              <a:ext cx="136525" cy="133350"/>
            </a:xfrm>
            <a:custGeom>
              <a:avLst/>
              <a:gdLst>
                <a:gd name="T0" fmla="*/ 78 w 78"/>
                <a:gd name="T1" fmla="*/ 38 h 77"/>
                <a:gd name="T2" fmla="*/ 66 w 78"/>
                <a:gd name="T3" fmla="*/ 66 h 77"/>
                <a:gd name="T4" fmla="*/ 39 w 78"/>
                <a:gd name="T5" fmla="*/ 77 h 77"/>
                <a:gd name="T6" fmla="*/ 11 w 78"/>
                <a:gd name="T7" fmla="*/ 66 h 77"/>
                <a:gd name="T8" fmla="*/ 0 w 78"/>
                <a:gd name="T9" fmla="*/ 38 h 77"/>
                <a:gd name="T10" fmla="*/ 11 w 78"/>
                <a:gd name="T11" fmla="*/ 11 h 77"/>
                <a:gd name="T12" fmla="*/ 39 w 78"/>
                <a:gd name="T13" fmla="*/ 0 h 77"/>
                <a:gd name="T14" fmla="*/ 67 w 78"/>
                <a:gd name="T15" fmla="*/ 11 h 77"/>
                <a:gd name="T16" fmla="*/ 78 w 78"/>
                <a:gd name="T1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78" y="38"/>
                  </a:moveTo>
                  <a:cubicBezTo>
                    <a:pt x="78" y="49"/>
                    <a:pt x="74" y="59"/>
                    <a:pt x="66" y="66"/>
                  </a:cubicBezTo>
                  <a:cubicBezTo>
                    <a:pt x="58" y="73"/>
                    <a:pt x="49" y="77"/>
                    <a:pt x="39" y="77"/>
                  </a:cubicBezTo>
                  <a:cubicBezTo>
                    <a:pt x="28" y="77"/>
                    <a:pt x="19" y="73"/>
                    <a:pt x="11" y="66"/>
                  </a:cubicBezTo>
                  <a:cubicBezTo>
                    <a:pt x="4" y="59"/>
                    <a:pt x="0" y="50"/>
                    <a:pt x="0" y="38"/>
                  </a:cubicBezTo>
                  <a:cubicBezTo>
                    <a:pt x="0" y="28"/>
                    <a:pt x="4" y="19"/>
                    <a:pt x="11" y="11"/>
                  </a:cubicBezTo>
                  <a:cubicBezTo>
                    <a:pt x="18" y="4"/>
                    <a:pt x="28" y="0"/>
                    <a:pt x="39" y="0"/>
                  </a:cubicBezTo>
                  <a:cubicBezTo>
                    <a:pt x="50" y="0"/>
                    <a:pt x="59" y="4"/>
                    <a:pt x="67" y="11"/>
                  </a:cubicBezTo>
                  <a:cubicBezTo>
                    <a:pt x="74" y="19"/>
                    <a:pt x="78" y="28"/>
                    <a:pt x="78" y="3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 name="Freeform 11"/>
            <p:cNvSpPr>
              <a:spLocks/>
            </p:cNvSpPr>
            <p:nvPr userDrawn="1"/>
          </p:nvSpPr>
          <p:spPr bwMode="auto">
            <a:xfrm>
              <a:off x="5440363" y="4692650"/>
              <a:ext cx="1173163" cy="903288"/>
            </a:xfrm>
            <a:custGeom>
              <a:avLst/>
              <a:gdLst>
                <a:gd name="T0" fmla="*/ 739 w 739"/>
                <a:gd name="T1" fmla="*/ 0 h 569"/>
                <a:gd name="T2" fmla="*/ 578 w 739"/>
                <a:gd name="T3" fmla="*/ 569 h 569"/>
                <a:gd name="T4" fmla="*/ 500 w 739"/>
                <a:gd name="T5" fmla="*/ 569 h 569"/>
                <a:gd name="T6" fmla="*/ 373 w 739"/>
                <a:gd name="T7" fmla="*/ 118 h 569"/>
                <a:gd name="T8" fmla="*/ 372 w 739"/>
                <a:gd name="T9" fmla="*/ 118 h 569"/>
                <a:gd name="T10" fmla="*/ 244 w 739"/>
                <a:gd name="T11" fmla="*/ 569 h 569"/>
                <a:gd name="T12" fmla="*/ 167 w 739"/>
                <a:gd name="T13" fmla="*/ 569 h 569"/>
                <a:gd name="T14" fmla="*/ 0 w 739"/>
                <a:gd name="T15" fmla="*/ 0 h 569"/>
                <a:gd name="T16" fmla="*/ 73 w 739"/>
                <a:gd name="T17" fmla="*/ 0 h 569"/>
                <a:gd name="T18" fmla="*/ 205 w 739"/>
                <a:gd name="T19" fmla="*/ 475 h 569"/>
                <a:gd name="T20" fmla="*/ 207 w 739"/>
                <a:gd name="T21" fmla="*/ 475 h 569"/>
                <a:gd name="T22" fmla="*/ 344 w 739"/>
                <a:gd name="T23" fmla="*/ 0 h 569"/>
                <a:gd name="T24" fmla="*/ 408 w 739"/>
                <a:gd name="T25" fmla="*/ 0 h 569"/>
                <a:gd name="T26" fmla="*/ 538 w 739"/>
                <a:gd name="T27" fmla="*/ 477 h 569"/>
                <a:gd name="T28" fmla="*/ 541 w 739"/>
                <a:gd name="T29" fmla="*/ 477 h 569"/>
                <a:gd name="T30" fmla="*/ 667 w 739"/>
                <a:gd name="T31" fmla="*/ 0 h 569"/>
                <a:gd name="T32" fmla="*/ 739 w 739"/>
                <a:gd name="T33"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9" h="569">
                  <a:moveTo>
                    <a:pt x="739" y="0"/>
                  </a:moveTo>
                  <a:lnTo>
                    <a:pt x="578" y="569"/>
                  </a:lnTo>
                  <a:lnTo>
                    <a:pt x="500" y="569"/>
                  </a:lnTo>
                  <a:lnTo>
                    <a:pt x="373" y="118"/>
                  </a:lnTo>
                  <a:lnTo>
                    <a:pt x="372" y="118"/>
                  </a:lnTo>
                  <a:lnTo>
                    <a:pt x="244" y="569"/>
                  </a:lnTo>
                  <a:lnTo>
                    <a:pt x="167" y="569"/>
                  </a:lnTo>
                  <a:lnTo>
                    <a:pt x="0" y="0"/>
                  </a:lnTo>
                  <a:lnTo>
                    <a:pt x="73" y="0"/>
                  </a:lnTo>
                  <a:lnTo>
                    <a:pt x="205" y="475"/>
                  </a:lnTo>
                  <a:lnTo>
                    <a:pt x="207" y="475"/>
                  </a:lnTo>
                  <a:lnTo>
                    <a:pt x="344" y="0"/>
                  </a:lnTo>
                  <a:lnTo>
                    <a:pt x="408" y="0"/>
                  </a:lnTo>
                  <a:lnTo>
                    <a:pt x="538" y="477"/>
                  </a:lnTo>
                  <a:lnTo>
                    <a:pt x="541" y="477"/>
                  </a:lnTo>
                  <a:lnTo>
                    <a:pt x="667" y="0"/>
                  </a:lnTo>
                  <a:lnTo>
                    <a:pt x="73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 name="Rectangle 12"/>
            <p:cNvSpPr>
              <a:spLocks noChangeArrowheads="1"/>
            </p:cNvSpPr>
            <p:nvPr userDrawn="1"/>
          </p:nvSpPr>
          <p:spPr bwMode="auto">
            <a:xfrm>
              <a:off x="6699250" y="4949825"/>
              <a:ext cx="103188" cy="6461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 name="Freeform 13"/>
            <p:cNvSpPr>
              <a:spLocks/>
            </p:cNvSpPr>
            <p:nvPr userDrawn="1"/>
          </p:nvSpPr>
          <p:spPr bwMode="auto">
            <a:xfrm>
              <a:off x="6956425" y="4933950"/>
              <a:ext cx="536575" cy="661988"/>
            </a:xfrm>
            <a:custGeom>
              <a:avLst/>
              <a:gdLst>
                <a:gd name="T0" fmla="*/ 308 w 308"/>
                <a:gd name="T1" fmla="*/ 380 h 380"/>
                <a:gd name="T2" fmla="*/ 249 w 308"/>
                <a:gd name="T3" fmla="*/ 380 h 380"/>
                <a:gd name="T4" fmla="*/ 249 w 308"/>
                <a:gd name="T5" fmla="*/ 169 h 380"/>
                <a:gd name="T6" fmla="*/ 163 w 308"/>
                <a:gd name="T7" fmla="*/ 51 h 380"/>
                <a:gd name="T8" fmla="*/ 89 w 308"/>
                <a:gd name="T9" fmla="*/ 84 h 380"/>
                <a:gd name="T10" fmla="*/ 60 w 308"/>
                <a:gd name="T11" fmla="*/ 169 h 380"/>
                <a:gd name="T12" fmla="*/ 60 w 308"/>
                <a:gd name="T13" fmla="*/ 380 h 380"/>
                <a:gd name="T14" fmla="*/ 0 w 308"/>
                <a:gd name="T15" fmla="*/ 380 h 380"/>
                <a:gd name="T16" fmla="*/ 0 w 308"/>
                <a:gd name="T17" fmla="*/ 9 h 380"/>
                <a:gd name="T18" fmla="*/ 60 w 308"/>
                <a:gd name="T19" fmla="*/ 9 h 380"/>
                <a:gd name="T20" fmla="*/ 60 w 308"/>
                <a:gd name="T21" fmla="*/ 71 h 380"/>
                <a:gd name="T22" fmla="*/ 61 w 308"/>
                <a:gd name="T23" fmla="*/ 71 h 380"/>
                <a:gd name="T24" fmla="*/ 183 w 308"/>
                <a:gd name="T25" fmla="*/ 0 h 380"/>
                <a:gd name="T26" fmla="*/ 276 w 308"/>
                <a:gd name="T27" fmla="*/ 40 h 380"/>
                <a:gd name="T28" fmla="*/ 308 w 308"/>
                <a:gd name="T29" fmla="*/ 153 h 380"/>
                <a:gd name="T30" fmla="*/ 308 w 308"/>
                <a:gd name="T31"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380">
                  <a:moveTo>
                    <a:pt x="308" y="380"/>
                  </a:moveTo>
                  <a:cubicBezTo>
                    <a:pt x="249" y="380"/>
                    <a:pt x="249" y="380"/>
                    <a:pt x="249" y="380"/>
                  </a:cubicBezTo>
                  <a:cubicBezTo>
                    <a:pt x="249" y="169"/>
                    <a:pt x="249" y="169"/>
                    <a:pt x="249" y="169"/>
                  </a:cubicBezTo>
                  <a:cubicBezTo>
                    <a:pt x="249" y="90"/>
                    <a:pt x="220" y="51"/>
                    <a:pt x="163" y="51"/>
                  </a:cubicBezTo>
                  <a:cubicBezTo>
                    <a:pt x="133" y="51"/>
                    <a:pt x="109" y="62"/>
                    <a:pt x="89" y="84"/>
                  </a:cubicBezTo>
                  <a:cubicBezTo>
                    <a:pt x="70" y="106"/>
                    <a:pt x="60" y="134"/>
                    <a:pt x="60" y="169"/>
                  </a:cubicBezTo>
                  <a:cubicBezTo>
                    <a:pt x="60" y="380"/>
                    <a:pt x="60" y="380"/>
                    <a:pt x="60" y="380"/>
                  </a:cubicBezTo>
                  <a:cubicBezTo>
                    <a:pt x="0" y="380"/>
                    <a:pt x="0" y="380"/>
                    <a:pt x="0" y="380"/>
                  </a:cubicBezTo>
                  <a:cubicBezTo>
                    <a:pt x="0" y="9"/>
                    <a:pt x="0" y="9"/>
                    <a:pt x="0" y="9"/>
                  </a:cubicBezTo>
                  <a:cubicBezTo>
                    <a:pt x="60" y="9"/>
                    <a:pt x="60" y="9"/>
                    <a:pt x="60" y="9"/>
                  </a:cubicBezTo>
                  <a:cubicBezTo>
                    <a:pt x="60" y="71"/>
                    <a:pt x="60" y="71"/>
                    <a:pt x="60" y="71"/>
                  </a:cubicBezTo>
                  <a:cubicBezTo>
                    <a:pt x="61" y="71"/>
                    <a:pt x="61" y="71"/>
                    <a:pt x="61" y="71"/>
                  </a:cubicBezTo>
                  <a:cubicBezTo>
                    <a:pt x="89" y="24"/>
                    <a:pt x="129" y="0"/>
                    <a:pt x="183" y="0"/>
                  </a:cubicBezTo>
                  <a:cubicBezTo>
                    <a:pt x="224" y="0"/>
                    <a:pt x="255" y="14"/>
                    <a:pt x="276" y="40"/>
                  </a:cubicBezTo>
                  <a:cubicBezTo>
                    <a:pt x="297" y="67"/>
                    <a:pt x="308" y="104"/>
                    <a:pt x="308" y="153"/>
                  </a:cubicBezTo>
                  <a:lnTo>
                    <a:pt x="308" y="3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 name="Freeform 14"/>
            <p:cNvSpPr>
              <a:spLocks noEditPoints="1"/>
            </p:cNvSpPr>
            <p:nvPr userDrawn="1"/>
          </p:nvSpPr>
          <p:spPr bwMode="auto">
            <a:xfrm>
              <a:off x="7610475" y="4640263"/>
              <a:ext cx="595313" cy="971550"/>
            </a:xfrm>
            <a:custGeom>
              <a:avLst/>
              <a:gdLst>
                <a:gd name="T0" fmla="*/ 342 w 342"/>
                <a:gd name="T1" fmla="*/ 549 h 558"/>
                <a:gd name="T2" fmla="*/ 283 w 342"/>
                <a:gd name="T3" fmla="*/ 549 h 558"/>
                <a:gd name="T4" fmla="*/ 283 w 342"/>
                <a:gd name="T5" fmla="*/ 486 h 558"/>
                <a:gd name="T6" fmla="*/ 281 w 342"/>
                <a:gd name="T7" fmla="*/ 486 h 558"/>
                <a:gd name="T8" fmla="*/ 154 w 342"/>
                <a:gd name="T9" fmla="*/ 558 h 558"/>
                <a:gd name="T10" fmla="*/ 42 w 342"/>
                <a:gd name="T11" fmla="*/ 508 h 558"/>
                <a:gd name="T12" fmla="*/ 0 w 342"/>
                <a:gd name="T13" fmla="*/ 373 h 558"/>
                <a:gd name="T14" fmla="*/ 46 w 342"/>
                <a:gd name="T15" fmla="*/ 225 h 558"/>
                <a:gd name="T16" fmla="*/ 170 w 342"/>
                <a:gd name="T17" fmla="*/ 169 h 558"/>
                <a:gd name="T18" fmla="*/ 281 w 342"/>
                <a:gd name="T19" fmla="*/ 229 h 558"/>
                <a:gd name="T20" fmla="*/ 283 w 342"/>
                <a:gd name="T21" fmla="*/ 229 h 558"/>
                <a:gd name="T22" fmla="*/ 283 w 342"/>
                <a:gd name="T23" fmla="*/ 0 h 558"/>
                <a:gd name="T24" fmla="*/ 342 w 342"/>
                <a:gd name="T25" fmla="*/ 0 h 558"/>
                <a:gd name="T26" fmla="*/ 342 w 342"/>
                <a:gd name="T27" fmla="*/ 549 h 558"/>
                <a:gd name="T28" fmla="*/ 283 w 342"/>
                <a:gd name="T29" fmla="*/ 381 h 558"/>
                <a:gd name="T30" fmla="*/ 283 w 342"/>
                <a:gd name="T31" fmla="*/ 327 h 558"/>
                <a:gd name="T32" fmla="*/ 252 w 342"/>
                <a:gd name="T33" fmla="*/ 250 h 558"/>
                <a:gd name="T34" fmla="*/ 178 w 342"/>
                <a:gd name="T35" fmla="*/ 220 h 558"/>
                <a:gd name="T36" fmla="*/ 93 w 342"/>
                <a:gd name="T37" fmla="*/ 260 h 558"/>
                <a:gd name="T38" fmla="*/ 61 w 342"/>
                <a:gd name="T39" fmla="*/ 369 h 558"/>
                <a:gd name="T40" fmla="*/ 91 w 342"/>
                <a:gd name="T41" fmla="*/ 470 h 558"/>
                <a:gd name="T42" fmla="*/ 171 w 342"/>
                <a:gd name="T43" fmla="*/ 507 h 558"/>
                <a:gd name="T44" fmla="*/ 251 w 342"/>
                <a:gd name="T45" fmla="*/ 472 h 558"/>
                <a:gd name="T46" fmla="*/ 283 w 342"/>
                <a:gd name="T47" fmla="*/ 381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558">
                  <a:moveTo>
                    <a:pt x="342" y="549"/>
                  </a:moveTo>
                  <a:cubicBezTo>
                    <a:pt x="283" y="549"/>
                    <a:pt x="283" y="549"/>
                    <a:pt x="283" y="549"/>
                  </a:cubicBezTo>
                  <a:cubicBezTo>
                    <a:pt x="283" y="486"/>
                    <a:pt x="283" y="486"/>
                    <a:pt x="283" y="486"/>
                  </a:cubicBezTo>
                  <a:cubicBezTo>
                    <a:pt x="281" y="486"/>
                    <a:pt x="281" y="486"/>
                    <a:pt x="281" y="486"/>
                  </a:cubicBezTo>
                  <a:cubicBezTo>
                    <a:pt x="254" y="534"/>
                    <a:pt x="211" y="558"/>
                    <a:pt x="154" y="558"/>
                  </a:cubicBezTo>
                  <a:cubicBezTo>
                    <a:pt x="107" y="558"/>
                    <a:pt x="70" y="541"/>
                    <a:pt x="42" y="508"/>
                  </a:cubicBezTo>
                  <a:cubicBezTo>
                    <a:pt x="14" y="474"/>
                    <a:pt x="0" y="429"/>
                    <a:pt x="0" y="373"/>
                  </a:cubicBezTo>
                  <a:cubicBezTo>
                    <a:pt x="0" y="311"/>
                    <a:pt x="16" y="262"/>
                    <a:pt x="46" y="225"/>
                  </a:cubicBezTo>
                  <a:cubicBezTo>
                    <a:pt x="77" y="188"/>
                    <a:pt x="118" y="169"/>
                    <a:pt x="170" y="169"/>
                  </a:cubicBezTo>
                  <a:cubicBezTo>
                    <a:pt x="221" y="169"/>
                    <a:pt x="258" y="189"/>
                    <a:pt x="281" y="229"/>
                  </a:cubicBezTo>
                  <a:cubicBezTo>
                    <a:pt x="283" y="229"/>
                    <a:pt x="283" y="229"/>
                    <a:pt x="283" y="229"/>
                  </a:cubicBezTo>
                  <a:cubicBezTo>
                    <a:pt x="283" y="0"/>
                    <a:pt x="283" y="0"/>
                    <a:pt x="283" y="0"/>
                  </a:cubicBezTo>
                  <a:cubicBezTo>
                    <a:pt x="342" y="0"/>
                    <a:pt x="342" y="0"/>
                    <a:pt x="342" y="0"/>
                  </a:cubicBezTo>
                  <a:lnTo>
                    <a:pt x="342" y="549"/>
                  </a:lnTo>
                  <a:close/>
                  <a:moveTo>
                    <a:pt x="283" y="381"/>
                  </a:moveTo>
                  <a:cubicBezTo>
                    <a:pt x="283" y="327"/>
                    <a:pt x="283" y="327"/>
                    <a:pt x="283" y="327"/>
                  </a:cubicBezTo>
                  <a:cubicBezTo>
                    <a:pt x="283" y="296"/>
                    <a:pt x="272" y="271"/>
                    <a:pt x="252" y="250"/>
                  </a:cubicBezTo>
                  <a:cubicBezTo>
                    <a:pt x="232" y="230"/>
                    <a:pt x="207" y="220"/>
                    <a:pt x="178" y="220"/>
                  </a:cubicBezTo>
                  <a:cubicBezTo>
                    <a:pt x="142" y="220"/>
                    <a:pt x="114" y="233"/>
                    <a:pt x="93" y="260"/>
                  </a:cubicBezTo>
                  <a:cubicBezTo>
                    <a:pt x="72" y="286"/>
                    <a:pt x="61" y="323"/>
                    <a:pt x="61" y="369"/>
                  </a:cubicBezTo>
                  <a:cubicBezTo>
                    <a:pt x="61" y="412"/>
                    <a:pt x="71" y="446"/>
                    <a:pt x="91" y="470"/>
                  </a:cubicBezTo>
                  <a:cubicBezTo>
                    <a:pt x="111" y="495"/>
                    <a:pt x="137" y="507"/>
                    <a:pt x="171" y="507"/>
                  </a:cubicBezTo>
                  <a:cubicBezTo>
                    <a:pt x="203" y="507"/>
                    <a:pt x="230" y="496"/>
                    <a:pt x="251" y="472"/>
                  </a:cubicBezTo>
                  <a:cubicBezTo>
                    <a:pt x="272" y="448"/>
                    <a:pt x="283" y="418"/>
                    <a:pt x="283" y="3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 name="Freeform 15"/>
            <p:cNvSpPr>
              <a:spLocks noEditPoints="1"/>
            </p:cNvSpPr>
            <p:nvPr userDrawn="1"/>
          </p:nvSpPr>
          <p:spPr bwMode="auto">
            <a:xfrm>
              <a:off x="8337550" y="4933950"/>
              <a:ext cx="635000" cy="677863"/>
            </a:xfrm>
            <a:custGeom>
              <a:avLst/>
              <a:gdLst>
                <a:gd name="T0" fmla="*/ 364 w 364"/>
                <a:gd name="T1" fmla="*/ 193 h 389"/>
                <a:gd name="T2" fmla="*/ 314 w 364"/>
                <a:gd name="T3" fmla="*/ 335 h 389"/>
                <a:gd name="T4" fmla="*/ 180 w 364"/>
                <a:gd name="T5" fmla="*/ 389 h 389"/>
                <a:gd name="T6" fmla="*/ 49 w 364"/>
                <a:gd name="T7" fmla="*/ 337 h 389"/>
                <a:gd name="T8" fmla="*/ 0 w 364"/>
                <a:gd name="T9" fmla="*/ 199 h 389"/>
                <a:gd name="T10" fmla="*/ 50 w 364"/>
                <a:gd name="T11" fmla="*/ 54 h 389"/>
                <a:gd name="T12" fmla="*/ 188 w 364"/>
                <a:gd name="T13" fmla="*/ 0 h 389"/>
                <a:gd name="T14" fmla="*/ 318 w 364"/>
                <a:gd name="T15" fmla="*/ 52 h 389"/>
                <a:gd name="T16" fmla="*/ 364 w 364"/>
                <a:gd name="T17" fmla="*/ 193 h 389"/>
                <a:gd name="T18" fmla="*/ 303 w 364"/>
                <a:gd name="T19" fmla="*/ 195 h 389"/>
                <a:gd name="T20" fmla="*/ 273 w 364"/>
                <a:gd name="T21" fmla="*/ 88 h 389"/>
                <a:gd name="T22" fmla="*/ 184 w 364"/>
                <a:gd name="T23" fmla="*/ 51 h 389"/>
                <a:gd name="T24" fmla="*/ 94 w 364"/>
                <a:gd name="T25" fmla="*/ 89 h 389"/>
                <a:gd name="T26" fmla="*/ 60 w 364"/>
                <a:gd name="T27" fmla="*/ 197 h 389"/>
                <a:gd name="T28" fmla="*/ 94 w 364"/>
                <a:gd name="T29" fmla="*/ 301 h 389"/>
                <a:gd name="T30" fmla="*/ 184 w 364"/>
                <a:gd name="T31" fmla="*/ 338 h 389"/>
                <a:gd name="T32" fmla="*/ 273 w 364"/>
                <a:gd name="T33" fmla="*/ 301 h 389"/>
                <a:gd name="T34" fmla="*/ 303 w 364"/>
                <a:gd name="T35"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389">
                  <a:moveTo>
                    <a:pt x="364" y="193"/>
                  </a:moveTo>
                  <a:cubicBezTo>
                    <a:pt x="364" y="252"/>
                    <a:pt x="348" y="299"/>
                    <a:pt x="314" y="335"/>
                  </a:cubicBezTo>
                  <a:cubicBezTo>
                    <a:pt x="281" y="371"/>
                    <a:pt x="236" y="389"/>
                    <a:pt x="180" y="389"/>
                  </a:cubicBezTo>
                  <a:cubicBezTo>
                    <a:pt x="125" y="389"/>
                    <a:pt x="81" y="372"/>
                    <a:pt x="49" y="337"/>
                  </a:cubicBezTo>
                  <a:cubicBezTo>
                    <a:pt x="16" y="302"/>
                    <a:pt x="0" y="256"/>
                    <a:pt x="0" y="199"/>
                  </a:cubicBezTo>
                  <a:cubicBezTo>
                    <a:pt x="0" y="138"/>
                    <a:pt x="16" y="89"/>
                    <a:pt x="50" y="54"/>
                  </a:cubicBezTo>
                  <a:cubicBezTo>
                    <a:pt x="83" y="18"/>
                    <a:pt x="130" y="0"/>
                    <a:pt x="188" y="0"/>
                  </a:cubicBezTo>
                  <a:cubicBezTo>
                    <a:pt x="243" y="0"/>
                    <a:pt x="286" y="18"/>
                    <a:pt x="318" y="52"/>
                  </a:cubicBezTo>
                  <a:cubicBezTo>
                    <a:pt x="349" y="86"/>
                    <a:pt x="364" y="133"/>
                    <a:pt x="364" y="193"/>
                  </a:cubicBezTo>
                  <a:close/>
                  <a:moveTo>
                    <a:pt x="303" y="195"/>
                  </a:moveTo>
                  <a:cubicBezTo>
                    <a:pt x="303" y="149"/>
                    <a:pt x="293" y="113"/>
                    <a:pt x="273" y="88"/>
                  </a:cubicBezTo>
                  <a:cubicBezTo>
                    <a:pt x="252" y="63"/>
                    <a:pt x="222" y="51"/>
                    <a:pt x="184" y="51"/>
                  </a:cubicBezTo>
                  <a:cubicBezTo>
                    <a:pt x="146" y="51"/>
                    <a:pt x="116" y="64"/>
                    <a:pt x="94" y="89"/>
                  </a:cubicBezTo>
                  <a:cubicBezTo>
                    <a:pt x="71" y="115"/>
                    <a:pt x="60" y="151"/>
                    <a:pt x="60" y="197"/>
                  </a:cubicBezTo>
                  <a:cubicBezTo>
                    <a:pt x="60" y="241"/>
                    <a:pt x="71" y="276"/>
                    <a:pt x="94" y="301"/>
                  </a:cubicBezTo>
                  <a:cubicBezTo>
                    <a:pt x="116" y="326"/>
                    <a:pt x="146" y="338"/>
                    <a:pt x="184" y="338"/>
                  </a:cubicBezTo>
                  <a:cubicBezTo>
                    <a:pt x="223" y="338"/>
                    <a:pt x="252" y="326"/>
                    <a:pt x="273" y="301"/>
                  </a:cubicBezTo>
                  <a:cubicBezTo>
                    <a:pt x="293" y="277"/>
                    <a:pt x="303" y="241"/>
                    <a:pt x="303" y="19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Freeform 16"/>
            <p:cNvSpPr>
              <a:spLocks/>
            </p:cNvSpPr>
            <p:nvPr userDrawn="1"/>
          </p:nvSpPr>
          <p:spPr bwMode="auto">
            <a:xfrm>
              <a:off x="9009063" y="4949825"/>
              <a:ext cx="901700" cy="646113"/>
            </a:xfrm>
            <a:custGeom>
              <a:avLst/>
              <a:gdLst>
                <a:gd name="T0" fmla="*/ 568 w 568"/>
                <a:gd name="T1" fmla="*/ 0 h 407"/>
                <a:gd name="T2" fmla="*/ 446 w 568"/>
                <a:gd name="T3" fmla="*/ 407 h 407"/>
                <a:gd name="T4" fmla="*/ 378 w 568"/>
                <a:gd name="T5" fmla="*/ 407 h 407"/>
                <a:gd name="T6" fmla="*/ 288 w 568"/>
                <a:gd name="T7" fmla="*/ 91 h 407"/>
                <a:gd name="T8" fmla="*/ 286 w 568"/>
                <a:gd name="T9" fmla="*/ 91 h 407"/>
                <a:gd name="T10" fmla="*/ 187 w 568"/>
                <a:gd name="T11" fmla="*/ 407 h 407"/>
                <a:gd name="T12" fmla="*/ 122 w 568"/>
                <a:gd name="T13" fmla="*/ 407 h 407"/>
                <a:gd name="T14" fmla="*/ 0 w 568"/>
                <a:gd name="T15" fmla="*/ 0 h 407"/>
                <a:gd name="T16" fmla="*/ 68 w 568"/>
                <a:gd name="T17" fmla="*/ 0 h 407"/>
                <a:gd name="T18" fmla="*/ 158 w 568"/>
                <a:gd name="T19" fmla="*/ 328 h 407"/>
                <a:gd name="T20" fmla="*/ 161 w 568"/>
                <a:gd name="T21" fmla="*/ 328 h 407"/>
                <a:gd name="T22" fmla="*/ 262 w 568"/>
                <a:gd name="T23" fmla="*/ 0 h 407"/>
                <a:gd name="T24" fmla="*/ 321 w 568"/>
                <a:gd name="T25" fmla="*/ 0 h 407"/>
                <a:gd name="T26" fmla="*/ 411 w 568"/>
                <a:gd name="T27" fmla="*/ 328 h 407"/>
                <a:gd name="T28" fmla="*/ 414 w 568"/>
                <a:gd name="T29" fmla="*/ 328 h 407"/>
                <a:gd name="T30" fmla="*/ 503 w 568"/>
                <a:gd name="T31" fmla="*/ 0 h 407"/>
                <a:gd name="T32" fmla="*/ 568 w 568"/>
                <a:gd name="T3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407">
                  <a:moveTo>
                    <a:pt x="568" y="0"/>
                  </a:moveTo>
                  <a:lnTo>
                    <a:pt x="446" y="407"/>
                  </a:lnTo>
                  <a:lnTo>
                    <a:pt x="378" y="407"/>
                  </a:lnTo>
                  <a:lnTo>
                    <a:pt x="288" y="91"/>
                  </a:lnTo>
                  <a:lnTo>
                    <a:pt x="286" y="91"/>
                  </a:lnTo>
                  <a:lnTo>
                    <a:pt x="187" y="407"/>
                  </a:lnTo>
                  <a:lnTo>
                    <a:pt x="122" y="407"/>
                  </a:lnTo>
                  <a:lnTo>
                    <a:pt x="0" y="0"/>
                  </a:lnTo>
                  <a:lnTo>
                    <a:pt x="68" y="0"/>
                  </a:lnTo>
                  <a:lnTo>
                    <a:pt x="158" y="328"/>
                  </a:lnTo>
                  <a:lnTo>
                    <a:pt x="161" y="328"/>
                  </a:lnTo>
                  <a:lnTo>
                    <a:pt x="262" y="0"/>
                  </a:lnTo>
                  <a:lnTo>
                    <a:pt x="321" y="0"/>
                  </a:lnTo>
                  <a:lnTo>
                    <a:pt x="411" y="328"/>
                  </a:lnTo>
                  <a:lnTo>
                    <a:pt x="414" y="328"/>
                  </a:lnTo>
                  <a:lnTo>
                    <a:pt x="503" y="0"/>
                  </a:lnTo>
                  <a:lnTo>
                    <a:pt x="56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 name="Freeform 17"/>
            <p:cNvSpPr>
              <a:spLocks/>
            </p:cNvSpPr>
            <p:nvPr userDrawn="1"/>
          </p:nvSpPr>
          <p:spPr bwMode="auto">
            <a:xfrm>
              <a:off x="9952038" y="4933950"/>
              <a:ext cx="395288" cy="677863"/>
            </a:xfrm>
            <a:custGeom>
              <a:avLst/>
              <a:gdLst>
                <a:gd name="T0" fmla="*/ 227 w 227"/>
                <a:gd name="T1" fmla="*/ 281 h 389"/>
                <a:gd name="T2" fmla="*/ 190 w 227"/>
                <a:gd name="T3" fmla="*/ 359 h 389"/>
                <a:gd name="T4" fmla="*/ 92 w 227"/>
                <a:gd name="T5" fmla="*/ 389 h 389"/>
                <a:gd name="T6" fmla="*/ 0 w 227"/>
                <a:gd name="T7" fmla="*/ 367 h 389"/>
                <a:gd name="T8" fmla="*/ 0 w 227"/>
                <a:gd name="T9" fmla="*/ 303 h 389"/>
                <a:gd name="T10" fmla="*/ 96 w 227"/>
                <a:gd name="T11" fmla="*/ 338 h 389"/>
                <a:gd name="T12" fmla="*/ 167 w 227"/>
                <a:gd name="T13" fmla="*/ 287 h 389"/>
                <a:gd name="T14" fmla="*/ 153 w 227"/>
                <a:gd name="T15" fmla="*/ 252 h 389"/>
                <a:gd name="T16" fmla="*/ 90 w 227"/>
                <a:gd name="T17" fmla="*/ 217 h 389"/>
                <a:gd name="T18" fmla="*/ 21 w 227"/>
                <a:gd name="T19" fmla="*/ 172 h 389"/>
                <a:gd name="T20" fmla="*/ 1 w 227"/>
                <a:gd name="T21" fmla="*/ 108 h 389"/>
                <a:gd name="T22" fmla="*/ 37 w 227"/>
                <a:gd name="T23" fmla="*/ 31 h 389"/>
                <a:gd name="T24" fmla="*/ 131 w 227"/>
                <a:gd name="T25" fmla="*/ 0 h 389"/>
                <a:gd name="T26" fmla="*/ 210 w 227"/>
                <a:gd name="T27" fmla="*/ 18 h 389"/>
                <a:gd name="T28" fmla="*/ 210 w 227"/>
                <a:gd name="T29" fmla="*/ 77 h 389"/>
                <a:gd name="T30" fmla="*/ 126 w 227"/>
                <a:gd name="T31" fmla="*/ 51 h 389"/>
                <a:gd name="T32" fmla="*/ 79 w 227"/>
                <a:gd name="T33" fmla="*/ 66 h 389"/>
                <a:gd name="T34" fmla="*/ 61 w 227"/>
                <a:gd name="T35" fmla="*/ 103 h 389"/>
                <a:gd name="T36" fmla="*/ 75 w 227"/>
                <a:gd name="T37" fmla="*/ 141 h 389"/>
                <a:gd name="T38" fmla="*/ 132 w 227"/>
                <a:gd name="T39" fmla="*/ 172 h 389"/>
                <a:gd name="T40" fmla="*/ 206 w 227"/>
                <a:gd name="T41" fmla="*/ 219 h 389"/>
                <a:gd name="T42" fmla="*/ 227 w 227"/>
                <a:gd name="T43"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9">
                  <a:moveTo>
                    <a:pt x="227" y="281"/>
                  </a:moveTo>
                  <a:cubicBezTo>
                    <a:pt x="227" y="313"/>
                    <a:pt x="215" y="339"/>
                    <a:pt x="190" y="359"/>
                  </a:cubicBezTo>
                  <a:cubicBezTo>
                    <a:pt x="166" y="379"/>
                    <a:pt x="133" y="389"/>
                    <a:pt x="92" y="389"/>
                  </a:cubicBezTo>
                  <a:cubicBezTo>
                    <a:pt x="57" y="389"/>
                    <a:pt x="26" y="382"/>
                    <a:pt x="0" y="367"/>
                  </a:cubicBezTo>
                  <a:cubicBezTo>
                    <a:pt x="0" y="303"/>
                    <a:pt x="0" y="303"/>
                    <a:pt x="0" y="303"/>
                  </a:cubicBezTo>
                  <a:cubicBezTo>
                    <a:pt x="29" y="327"/>
                    <a:pt x="61" y="338"/>
                    <a:pt x="96" y="338"/>
                  </a:cubicBezTo>
                  <a:cubicBezTo>
                    <a:pt x="143" y="338"/>
                    <a:pt x="167" y="321"/>
                    <a:pt x="167" y="287"/>
                  </a:cubicBezTo>
                  <a:cubicBezTo>
                    <a:pt x="167" y="273"/>
                    <a:pt x="162" y="261"/>
                    <a:pt x="153" y="252"/>
                  </a:cubicBezTo>
                  <a:cubicBezTo>
                    <a:pt x="144" y="244"/>
                    <a:pt x="123" y="232"/>
                    <a:pt x="90" y="217"/>
                  </a:cubicBezTo>
                  <a:cubicBezTo>
                    <a:pt x="58" y="203"/>
                    <a:pt x="34" y="188"/>
                    <a:pt x="21" y="172"/>
                  </a:cubicBezTo>
                  <a:cubicBezTo>
                    <a:pt x="7" y="156"/>
                    <a:pt x="1" y="134"/>
                    <a:pt x="1" y="108"/>
                  </a:cubicBezTo>
                  <a:cubicBezTo>
                    <a:pt x="1" y="77"/>
                    <a:pt x="13" y="52"/>
                    <a:pt x="37" y="31"/>
                  </a:cubicBezTo>
                  <a:cubicBezTo>
                    <a:pt x="62" y="11"/>
                    <a:pt x="93" y="0"/>
                    <a:pt x="131" y="0"/>
                  </a:cubicBezTo>
                  <a:cubicBezTo>
                    <a:pt x="160" y="0"/>
                    <a:pt x="187" y="6"/>
                    <a:pt x="210" y="18"/>
                  </a:cubicBezTo>
                  <a:cubicBezTo>
                    <a:pt x="210" y="77"/>
                    <a:pt x="210" y="77"/>
                    <a:pt x="210" y="77"/>
                  </a:cubicBezTo>
                  <a:cubicBezTo>
                    <a:pt x="186" y="60"/>
                    <a:pt x="158" y="51"/>
                    <a:pt x="126" y="51"/>
                  </a:cubicBezTo>
                  <a:cubicBezTo>
                    <a:pt x="107" y="51"/>
                    <a:pt x="91" y="56"/>
                    <a:pt x="79" y="66"/>
                  </a:cubicBezTo>
                  <a:cubicBezTo>
                    <a:pt x="67" y="75"/>
                    <a:pt x="61" y="88"/>
                    <a:pt x="61" y="103"/>
                  </a:cubicBezTo>
                  <a:cubicBezTo>
                    <a:pt x="61" y="119"/>
                    <a:pt x="66" y="132"/>
                    <a:pt x="75" y="141"/>
                  </a:cubicBezTo>
                  <a:cubicBezTo>
                    <a:pt x="84" y="149"/>
                    <a:pt x="103" y="160"/>
                    <a:pt x="132" y="172"/>
                  </a:cubicBezTo>
                  <a:cubicBezTo>
                    <a:pt x="167" y="187"/>
                    <a:pt x="192" y="203"/>
                    <a:pt x="206" y="219"/>
                  </a:cubicBezTo>
                  <a:cubicBezTo>
                    <a:pt x="220" y="235"/>
                    <a:pt x="227" y="256"/>
                    <a:pt x="227" y="2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25731403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Magenta">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accent3"/>
                </a:solidFill>
              </a:defRPr>
            </a:lvl1pPr>
          </a:lstStyle>
          <a:p>
            <a:r>
              <a:rPr lang="en-US" dirty="0"/>
              <a:t>Click to edit title</a:t>
            </a:r>
          </a:p>
        </p:txBody>
      </p:sp>
      <p:sp>
        <p:nvSpPr>
          <p:cNvPr id="4" name="Text Placeholder 2"/>
          <p:cNvSpPr>
            <a:spLocks noGrp="1"/>
          </p:cNvSpPr>
          <p:nvPr>
            <p:ph type="body" sz="quarter" idx="13" hasCustomPrompt="1"/>
          </p:nvPr>
        </p:nvSpPr>
        <p:spPr>
          <a:xfrm>
            <a:off x="268818" y="6233502"/>
            <a:ext cx="11654367" cy="332399"/>
          </a:xfrm>
        </p:spPr>
        <p:txBody>
          <a:bodyPr anchor="b" anchorCtr="0">
            <a:spAutoFit/>
          </a:bodyPr>
          <a:lstStyle>
            <a:lvl1pPr>
              <a:spcBef>
                <a:spcPts val="0"/>
              </a:spcBef>
              <a:defRPr sz="800" b="0">
                <a:solidFill>
                  <a:schemeClr val="tx1"/>
                </a:solidFill>
                <a:latin typeface="+mn-lt"/>
              </a:defRPr>
            </a:lvl1pPr>
            <a:lvl2pPr>
              <a:defRPr sz="800" b="0">
                <a:solidFill>
                  <a:schemeClr val="tx1"/>
                </a:solidFill>
              </a:defRPr>
            </a:lvl2pPr>
            <a:lvl3pPr>
              <a:defRPr sz="800" b="0">
                <a:solidFill>
                  <a:schemeClr val="tx1"/>
                </a:solidFill>
              </a:defRPr>
            </a:lvl3pPr>
            <a:lvl4pPr>
              <a:defRPr sz="800" b="0">
                <a:solidFill>
                  <a:schemeClr val="tx1"/>
                </a:solidFill>
              </a:defRPr>
            </a:lvl4pPr>
            <a:lvl5pPr>
              <a:defRPr sz="800" b="0">
                <a:solidFill>
                  <a:schemeClr val="tx1"/>
                </a:solidFill>
              </a:defRPr>
            </a:lvl5pPr>
          </a:lstStyle>
          <a:p>
            <a:pPr lvl="0"/>
            <a:r>
              <a:rPr lang="en-US" dirty="0"/>
              <a:t>Footnote</a:t>
            </a:r>
          </a:p>
        </p:txBody>
      </p:sp>
    </p:spTree>
    <p:extLst>
      <p:ext uri="{BB962C8B-B14F-4D97-AF65-F5344CB8AC3E}">
        <p14:creationId xmlns:p14="http://schemas.microsoft.com/office/powerpoint/2010/main" val="372330078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510347"/>
          </a:xfrm>
          <a:prstGeom prst="rect">
            <a:avLst/>
          </a:prstGeom>
        </p:spPr>
        <p:txBody>
          <a:bodyPr lIns="0" tIns="0" rIns="0" bIns="0"/>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dirty="0"/>
          </a:p>
        </p:txBody>
      </p:sp>
      <p:sp>
        <p:nvSpPr>
          <p:cNvPr id="10" name="Text Placeholder 5"/>
          <p:cNvSpPr>
            <a:spLocks noGrp="1"/>
          </p:cNvSpPr>
          <p:nvPr>
            <p:ph type="body" sz="quarter" idx="10"/>
          </p:nvPr>
        </p:nvSpPr>
        <p:spPr>
          <a:xfrm>
            <a:off x="409712" y="2236406"/>
            <a:ext cx="5837084" cy="1538883"/>
          </a:xfrm>
          <a:prstGeom prst="rect">
            <a:avLst/>
          </a:prstGeom>
        </p:spPr>
        <p:txBody>
          <a:bodyPr lIns="0" tIns="0" rIns="0" bIns="0" numCol="1" spcCol="360000"/>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42193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Logo-2">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screen">
            <a:biLevel thresh="25000"/>
            <a:extLst>
              <a:ext uri="{28A0092B-C50C-407E-A947-70E740481C1C}">
                <a14:useLocalDpi xmlns:a14="http://schemas.microsoft.com/office/drawing/2010/main" val="0"/>
              </a:ext>
            </a:extLst>
          </a:blip>
          <a:stretch>
            <a:fillRect/>
          </a:stretch>
        </p:blipFill>
        <p:spPr bwMode="auto">
          <a:xfrm>
            <a:off x="2397724" y="2084172"/>
            <a:ext cx="7396555" cy="26896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93029944"/>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0">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a:xfrm>
            <a:off x="3048000" y="6477878"/>
            <a:ext cx="8382000" cy="380127"/>
          </a:xfrm>
          <a:prstGeom prst="rect">
            <a:avLst/>
          </a:prstGeom>
        </p:spPr>
        <p:txBody>
          <a:bodyPr/>
          <a:lstStyle/>
          <a:p>
            <a:endParaRPr lang="en-US" dirty="0"/>
          </a:p>
        </p:txBody>
      </p:sp>
      <p:sp>
        <p:nvSpPr>
          <p:cNvPr id="5" name="Slide Number Placeholder 4"/>
          <p:cNvSpPr>
            <a:spLocks noGrp="1"/>
          </p:cNvSpPr>
          <p:nvPr>
            <p:ph type="sldNum" sz="quarter" idx="12"/>
          </p:nvPr>
        </p:nvSpPr>
        <p:spPr>
          <a:xfrm>
            <a:off x="11430001" y="6478592"/>
            <a:ext cx="761998" cy="379413"/>
          </a:xfrm>
          <a:prstGeom prst="rect">
            <a:avLst/>
          </a:prstGeom>
        </p:spPr>
        <p:txBody>
          <a:bodyPr/>
          <a:lstStyle/>
          <a:p>
            <a:fld id="{6A4C1A4A-E5E6-4CC1-B72C-A20A4EB3E2D2}" type="slidenum">
              <a:rPr lang="en-US" smtClean="0"/>
              <a:pPr/>
              <a:t>‹#›</a:t>
            </a:fld>
            <a:endParaRPr lang="en-US" dirty="0"/>
          </a:p>
        </p:txBody>
      </p:sp>
      <p:sp>
        <p:nvSpPr>
          <p:cNvPr id="6" name="Text Placeholder 5"/>
          <p:cNvSpPr>
            <a:spLocks noGrp="1"/>
          </p:cNvSpPr>
          <p:nvPr>
            <p:ph type="body" sz="quarter" idx="13" hasCustomPrompt="1"/>
          </p:nvPr>
        </p:nvSpPr>
        <p:spPr>
          <a:xfrm>
            <a:off x="144150" y="1218614"/>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val="209794609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128" y="291076"/>
            <a:ext cx="11645817" cy="865321"/>
          </a:xfrm>
        </p:spPr>
        <p:txBody>
          <a:bodyPr vert="horz" wrap="square" lIns="149226" tIns="93266" rIns="149226" bIns="93266" rtlCol="0" anchor="t" anchorCtr="0">
            <a:spAutoFit/>
          </a:bodyPr>
          <a:lstStyle>
            <a:lvl1pPr>
              <a:lnSpc>
                <a:spcPct val="80000"/>
              </a:lnSpc>
              <a:spcAft>
                <a:spcPts val="0"/>
              </a:spcAft>
              <a:defRPr lang="en-US" sz="4799" spc="-100" dirty="0" smtClean="0">
                <a:solidFill>
                  <a:schemeClr val="tx1">
                    <a:lumMod val="65000"/>
                    <a:lumOff val="35000"/>
                  </a:schemeClr>
                </a:solidFill>
                <a:latin typeface="Segoe UI Light" pitchFamily="34" charset="0"/>
                <a:ea typeface="+mj-ea"/>
                <a:cs typeface="+mj-cs"/>
              </a:defRPr>
            </a:lvl1pPr>
          </a:lstStyle>
          <a:p>
            <a:pPr lvl="0" defTabSz="1217635">
              <a:lnSpc>
                <a:spcPct val="90000"/>
              </a:lnSpc>
              <a:spcBef>
                <a:spcPct val="0"/>
              </a:spcBef>
            </a:pPr>
            <a:r>
              <a:rPr lang="en-US" dirty="0"/>
              <a:t>Click to edit Master text styles</a:t>
            </a:r>
          </a:p>
        </p:txBody>
      </p:sp>
    </p:spTree>
    <p:extLst>
      <p:ext uri="{BB962C8B-B14F-4D97-AF65-F5344CB8AC3E}">
        <p14:creationId xmlns:p14="http://schemas.microsoft.com/office/powerpoint/2010/main" val="38446660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a:xfrm>
            <a:off x="3048000" y="6477878"/>
            <a:ext cx="8382000" cy="380127"/>
          </a:xfrm>
          <a:prstGeom prst="rect">
            <a:avLst/>
          </a:prstGeom>
        </p:spPr>
        <p:txBody>
          <a:bodyPr/>
          <a:lstStyle/>
          <a:p>
            <a:endParaRPr lang="en-US" dirty="0"/>
          </a:p>
        </p:txBody>
      </p:sp>
      <p:sp>
        <p:nvSpPr>
          <p:cNvPr id="5" name="Slide Number Placeholder 4"/>
          <p:cNvSpPr>
            <a:spLocks noGrp="1"/>
          </p:cNvSpPr>
          <p:nvPr>
            <p:ph type="sldNum" sz="quarter" idx="12"/>
          </p:nvPr>
        </p:nvSpPr>
        <p:spPr>
          <a:xfrm>
            <a:off x="11430001" y="6478592"/>
            <a:ext cx="761998" cy="379413"/>
          </a:xfrm>
          <a:prstGeom prst="rect">
            <a:avLst/>
          </a:prstGeom>
        </p:spPr>
        <p:txBody>
          <a:bodyPr/>
          <a:lstStyle/>
          <a:p>
            <a:fld id="{6A4C1A4A-E5E6-4CC1-B72C-A20A4EB3E2D2}" type="slidenum">
              <a:rPr lang="en-US" smtClean="0"/>
              <a:pPr/>
              <a:t>‹#›</a:t>
            </a:fld>
            <a:endParaRPr lang="en-US" dirty="0"/>
          </a:p>
        </p:txBody>
      </p:sp>
      <p:sp>
        <p:nvSpPr>
          <p:cNvPr id="6" name="Text Placeholder 5"/>
          <p:cNvSpPr>
            <a:spLocks noGrp="1"/>
          </p:cNvSpPr>
          <p:nvPr>
            <p:ph type="body" sz="quarter" idx="13" hasCustomPrompt="1"/>
          </p:nvPr>
        </p:nvSpPr>
        <p:spPr>
          <a:xfrm>
            <a:off x="230918" y="753198"/>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val="1828784350"/>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128" y="2081082"/>
            <a:ext cx="2585861" cy="4146552"/>
          </a:xfrm>
        </p:spPr>
        <p:txBody>
          <a:bodyPr/>
          <a:lstStyle/>
          <a:p>
            <a:r>
              <a:rPr lang="en-US"/>
              <a:t>Click to edit Master title style</a:t>
            </a:r>
            <a:endParaRPr lang="en-US" dirty="0"/>
          </a:p>
        </p:txBody>
      </p:sp>
    </p:spTree>
    <p:extLst>
      <p:ext uri="{BB962C8B-B14F-4D97-AF65-F5344CB8AC3E}">
        <p14:creationId xmlns:p14="http://schemas.microsoft.com/office/powerpoint/2010/main" val="322322917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Slide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21521021"/>
      </p:ext>
    </p:extLst>
  </p:cSld>
  <p:clrMapOvr>
    <a:masterClrMapping/>
  </p:clrMapOvr>
  <p:extLst mod="1">
    <p:ext uri="{DCECCB84-F9BA-43D5-87BE-67443E8EF086}">
      <p15:sldGuideLst xmlns:p15="http://schemas.microsoft.com/office/powerpoint/2012/main">
        <p15:guide id="1" orient="horz" pos="2166">
          <p15:clr>
            <a:srgbClr val="FBAE40"/>
          </p15:clr>
        </p15:guide>
        <p15:guide id="2" pos="295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Slide 2">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518" y="101600"/>
            <a:ext cx="6595872" cy="663854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1322"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214210297"/>
      </p:ext>
    </p:extLst>
  </p:cSld>
  <p:clrMapOvr>
    <a:masterClrMapping/>
  </p:clrMapOvr>
  <p:extLst mod="1">
    <p:ext uri="{DCECCB84-F9BA-43D5-87BE-67443E8EF086}">
      <p15:sldGuideLst xmlns:p15="http://schemas.microsoft.com/office/powerpoint/2012/main">
        <p15:guide id="1" orient="horz" pos="2166">
          <p15:clr>
            <a:srgbClr val="FBAE40"/>
          </p15:clr>
        </p15:guide>
        <p15:guide id="2" pos="2953">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Slide 3">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196308" y="1788066"/>
            <a:ext cx="7516368" cy="4322064"/>
          </a:xfrm>
          <a:prstGeom prst="rect">
            <a:avLst/>
          </a:prstGeom>
        </p:spPr>
      </p:pic>
      <p:sp>
        <p:nvSpPr>
          <p:cNvPr id="5" name="Text Placeholder 4"/>
          <p:cNvSpPr>
            <a:spLocks noGrp="1"/>
          </p:cNvSpPr>
          <p:nvPr>
            <p:ph type="body" sz="quarter" idx="12" hasCustomPrompt="1"/>
          </p:nvPr>
        </p:nvSpPr>
        <p:spPr>
          <a:xfrm>
            <a:off x="406565"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2099807162"/>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Slide 4">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952750" y="1315829"/>
            <a:ext cx="9239250" cy="519112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642604506"/>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Slide 5">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712464" y="1182624"/>
            <a:ext cx="8479536" cy="5675376"/>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304437687"/>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0311754" cy="6721641"/>
          </a:xfrm>
          <a:prstGeom prst="rect">
            <a:avLst/>
          </a:prstGeom>
        </p:spPr>
      </p:pic>
      <p:sp>
        <p:nvSpPr>
          <p:cNvPr id="5" name="Title 1"/>
          <p:cNvSpPr>
            <a:spLocks noGrp="1"/>
          </p:cNvSpPr>
          <p:nvPr>
            <p:ph type="title"/>
          </p:nvPr>
        </p:nvSpPr>
        <p:spPr>
          <a:xfrm>
            <a:off x="7099300" y="4445001"/>
            <a:ext cx="4000500" cy="1329595"/>
          </a:xfrm>
          <a:prstGeom prst="rect">
            <a:avLst/>
          </a:prstGeom>
        </p:spPr>
        <p:txBody>
          <a:bodyPr wrap="square" lIns="0" tIns="0" rIns="0" bIns="0">
            <a:spAutoFit/>
          </a:bodyPr>
          <a:lstStyle>
            <a:lvl1pPr>
              <a:defRPr sz="3200" b="0" i="0" spc="0">
                <a:latin typeface="Segoe UI Light" charset="0"/>
                <a:ea typeface="Segoe UI Light" charset="0"/>
                <a:cs typeface="Segoe UI Light" charset="0"/>
              </a:defRPr>
            </a:lvl1pPr>
          </a:lstStyle>
          <a:p>
            <a:r>
              <a:rPr lang="en-GB"/>
              <a:t>Click to edit Master title style</a:t>
            </a:r>
            <a:endParaRPr lang="en-GB"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1659408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Slide 6">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716669" y="647699"/>
            <a:ext cx="7258050" cy="616267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4005814606"/>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Slide 7">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168" y="859536"/>
            <a:ext cx="5894832" cy="5998464"/>
          </a:xfrm>
          <a:prstGeom prst="rect">
            <a:avLst/>
          </a:prstGeom>
        </p:spPr>
      </p:pic>
    </p:spTree>
    <p:extLst>
      <p:ext uri="{BB962C8B-B14F-4D97-AF65-F5344CB8AC3E}">
        <p14:creationId xmlns:p14="http://schemas.microsoft.com/office/powerpoint/2010/main" val="2287335328"/>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Slide 8">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896" y="0"/>
            <a:ext cx="7309104" cy="6858000"/>
          </a:xfrm>
          <a:prstGeom prst="rect">
            <a:avLst/>
          </a:prstGeom>
        </p:spPr>
      </p:pic>
    </p:spTree>
    <p:extLst>
      <p:ext uri="{BB962C8B-B14F-4D97-AF65-F5344CB8AC3E}">
        <p14:creationId xmlns:p14="http://schemas.microsoft.com/office/powerpoint/2010/main" val="2953143934"/>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Slide 9">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200" cy="685867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2346424235"/>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Percentag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534" y="960700"/>
            <a:ext cx="7376932" cy="967792"/>
          </a:xfrm>
        </p:spPr>
        <p:txBody>
          <a:bodyPr anchor="b">
            <a:normAutofit/>
          </a:bodyPr>
          <a:lstStyle>
            <a:lvl1pPr algn="ctr">
              <a:defRPr sz="3200"/>
            </a:lvl1pPr>
          </a:lstStyle>
          <a:p>
            <a:r>
              <a:rPr lang="en-US"/>
              <a:t>Click to edit Master title style</a:t>
            </a:r>
            <a:endParaRPr lang="en-US" dirty="0"/>
          </a:p>
        </p:txBody>
      </p:sp>
      <p:sp>
        <p:nvSpPr>
          <p:cNvPr id="9" name="Text Placeholder 8"/>
          <p:cNvSpPr>
            <a:spLocks noGrp="1"/>
          </p:cNvSpPr>
          <p:nvPr>
            <p:ph type="body" sz="quarter" idx="10"/>
          </p:nvPr>
        </p:nvSpPr>
        <p:spPr>
          <a:xfrm>
            <a:off x="3765630" y="2164707"/>
            <a:ext cx="4660740" cy="914400"/>
          </a:xfrm>
        </p:spPr>
        <p:txBody>
          <a:bodyPr/>
          <a:lstStyle>
            <a:lvl1pPr algn="ctr">
              <a:defRPr b="0"/>
            </a:lvl1pPr>
            <a:lvl2pPr algn="ctr">
              <a:defRPr b="0"/>
            </a:lvl2pPr>
            <a:lvl3pPr algn="ctr">
              <a:defRPr b="0"/>
            </a:lvl3pPr>
            <a:lvl4pPr algn="ctr">
              <a:defRPr b="0"/>
            </a:lvl4pPr>
            <a:lvl5pPr algn="ctr">
              <a:defRPr b="0"/>
            </a:lvl5pPr>
          </a:lstStyle>
          <a:p>
            <a:pPr lvl="0"/>
            <a:r>
              <a:rPr lang="en-US"/>
              <a:t>Click to edit Master text styles</a:t>
            </a:r>
          </a:p>
        </p:txBody>
      </p:sp>
      <p:sp>
        <p:nvSpPr>
          <p:cNvPr id="11" name="Text Placeholder 10"/>
          <p:cNvSpPr>
            <a:spLocks noGrp="1"/>
          </p:cNvSpPr>
          <p:nvPr>
            <p:ph type="body" sz="quarter" idx="11"/>
          </p:nvPr>
        </p:nvSpPr>
        <p:spPr>
          <a:xfrm>
            <a:off x="13356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2" name="Text Placeholder 10"/>
          <p:cNvSpPr>
            <a:spLocks noGrp="1"/>
          </p:cNvSpPr>
          <p:nvPr>
            <p:ph type="body" sz="quarter" idx="12" hasCustomPrompt="1"/>
          </p:nvPr>
        </p:nvSpPr>
        <p:spPr>
          <a:xfrm>
            <a:off x="1107046" y="3289300"/>
            <a:ext cx="1788554" cy="641197"/>
          </a:xfrm>
        </p:spPr>
        <p:txBody>
          <a:bodyPr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3" name="Text Placeholder 10"/>
          <p:cNvSpPr>
            <a:spLocks noGrp="1"/>
          </p:cNvSpPr>
          <p:nvPr>
            <p:ph type="body" sz="quarter" idx="13" hasCustomPrompt="1"/>
          </p:nvPr>
        </p:nvSpPr>
        <p:spPr>
          <a:xfrm>
            <a:off x="2199246" y="3822700"/>
            <a:ext cx="734454" cy="641197"/>
          </a:xfrm>
        </p:spPr>
        <p:txBody>
          <a:bodyPr bIns="0"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4" name="Text Placeholder 8"/>
          <p:cNvSpPr>
            <a:spLocks noGrp="1"/>
          </p:cNvSpPr>
          <p:nvPr>
            <p:ph type="body" sz="quarter" idx="14" hasCustomPrompt="1"/>
          </p:nvPr>
        </p:nvSpPr>
        <p:spPr>
          <a:xfrm>
            <a:off x="3369825" y="6177907"/>
            <a:ext cx="5452350" cy="349894"/>
          </a:xfrm>
        </p:spPr>
        <p:txBody>
          <a:bodyPr anchor="ctr">
            <a:normAutofit/>
          </a:bodyPr>
          <a:lstStyle>
            <a:lvl1pPr algn="ctr">
              <a:defRPr sz="1000" b="0">
                <a:solidFill>
                  <a:schemeClr val="bg2"/>
                </a:solidFill>
              </a:defRPr>
            </a:lvl1pPr>
            <a:lvl2pPr algn="ctr">
              <a:defRPr b="0"/>
            </a:lvl2pPr>
            <a:lvl3pPr algn="ctr">
              <a:defRPr b="0"/>
            </a:lvl3pPr>
            <a:lvl4pPr algn="ctr">
              <a:defRPr b="0"/>
            </a:lvl4pPr>
            <a:lvl5pPr algn="ctr">
              <a:defRPr b="0"/>
            </a:lvl5pPr>
          </a:lstStyle>
          <a:p>
            <a:pPr lvl="0"/>
            <a:r>
              <a:rPr lang="en-US" dirty="0"/>
              <a:t>Click to add source</a:t>
            </a:r>
          </a:p>
        </p:txBody>
      </p:sp>
      <p:sp>
        <p:nvSpPr>
          <p:cNvPr id="15" name="Text Placeholder 10"/>
          <p:cNvSpPr>
            <a:spLocks noGrp="1"/>
          </p:cNvSpPr>
          <p:nvPr>
            <p:ph type="body" sz="quarter" idx="15"/>
          </p:nvPr>
        </p:nvSpPr>
        <p:spPr>
          <a:xfrm>
            <a:off x="39518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6" name="Text Placeholder 10"/>
          <p:cNvSpPr>
            <a:spLocks noGrp="1"/>
          </p:cNvSpPr>
          <p:nvPr>
            <p:ph type="body" sz="quarter" idx="16" hasCustomPrompt="1"/>
          </p:nvPr>
        </p:nvSpPr>
        <p:spPr>
          <a:xfrm>
            <a:off x="37232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7" name="Text Placeholder 10"/>
          <p:cNvSpPr>
            <a:spLocks noGrp="1"/>
          </p:cNvSpPr>
          <p:nvPr>
            <p:ph type="body" sz="quarter" idx="17" hasCustomPrompt="1"/>
          </p:nvPr>
        </p:nvSpPr>
        <p:spPr>
          <a:xfrm>
            <a:off x="4938213"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8" name="Text Placeholder 10"/>
          <p:cNvSpPr>
            <a:spLocks noGrp="1"/>
          </p:cNvSpPr>
          <p:nvPr>
            <p:ph type="body" sz="quarter" idx="18"/>
          </p:nvPr>
        </p:nvSpPr>
        <p:spPr>
          <a:xfrm>
            <a:off x="65680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9" name="Text Placeholder 10"/>
          <p:cNvSpPr>
            <a:spLocks noGrp="1"/>
          </p:cNvSpPr>
          <p:nvPr>
            <p:ph type="body" sz="quarter" idx="19" hasCustomPrompt="1"/>
          </p:nvPr>
        </p:nvSpPr>
        <p:spPr>
          <a:xfrm>
            <a:off x="63394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0" name="Text Placeholder 10"/>
          <p:cNvSpPr>
            <a:spLocks noGrp="1"/>
          </p:cNvSpPr>
          <p:nvPr>
            <p:ph type="body" sz="quarter" idx="20" hasCustomPrompt="1"/>
          </p:nvPr>
        </p:nvSpPr>
        <p:spPr>
          <a:xfrm>
            <a:off x="7677180"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1" name="Text Placeholder 10"/>
          <p:cNvSpPr>
            <a:spLocks noGrp="1"/>
          </p:cNvSpPr>
          <p:nvPr>
            <p:ph type="body" sz="quarter" idx="21"/>
          </p:nvPr>
        </p:nvSpPr>
        <p:spPr>
          <a:xfrm>
            <a:off x="91842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22" name="Text Placeholder 10"/>
          <p:cNvSpPr>
            <a:spLocks noGrp="1"/>
          </p:cNvSpPr>
          <p:nvPr>
            <p:ph type="body" sz="quarter" idx="22" hasCustomPrompt="1"/>
          </p:nvPr>
        </p:nvSpPr>
        <p:spPr>
          <a:xfrm>
            <a:off x="91461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3" name="Text Placeholder 10"/>
          <p:cNvSpPr>
            <a:spLocks noGrp="1"/>
          </p:cNvSpPr>
          <p:nvPr>
            <p:ph type="body" sz="quarter" idx="23" hasCustomPrompt="1"/>
          </p:nvPr>
        </p:nvSpPr>
        <p:spPr>
          <a:xfrm>
            <a:off x="10416146"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Tree>
    <p:extLst>
      <p:ext uri="{BB962C8B-B14F-4D97-AF65-F5344CB8AC3E}">
        <p14:creationId xmlns:p14="http://schemas.microsoft.com/office/powerpoint/2010/main" val="29722967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Quot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9" name="Text Placeholder 8"/>
          <p:cNvSpPr>
            <a:spLocks noGrp="1"/>
          </p:cNvSpPr>
          <p:nvPr>
            <p:ph type="body" sz="quarter" idx="10" hasCustomPrompt="1"/>
          </p:nvPr>
        </p:nvSpPr>
        <p:spPr>
          <a:xfrm>
            <a:off x="6654800" y="1435100"/>
            <a:ext cx="5283200" cy="2019300"/>
          </a:xfrm>
        </p:spPr>
        <p:txBody>
          <a:bodyPr anchor="t">
            <a:noAutofit/>
          </a:bodyPr>
          <a:lstStyle>
            <a:lvl1pPr marL="127000" indent="-127000">
              <a:tabLst/>
              <a:defRPr sz="2750" b="0" i="0" baseline="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“Type quote here”</a:t>
            </a:r>
          </a:p>
        </p:txBody>
      </p:sp>
      <p:sp>
        <p:nvSpPr>
          <p:cNvPr id="10" name="Text Placeholder 8"/>
          <p:cNvSpPr>
            <a:spLocks noGrp="1"/>
          </p:cNvSpPr>
          <p:nvPr>
            <p:ph type="body" sz="quarter" idx="11" hasCustomPrompt="1"/>
          </p:nvPr>
        </p:nvSpPr>
        <p:spPr>
          <a:xfrm>
            <a:off x="6781800" y="3543300"/>
            <a:ext cx="5003800" cy="495300"/>
          </a:xfrm>
        </p:spPr>
        <p:txBody>
          <a:bodyPr>
            <a:noAutofit/>
          </a:bodyPr>
          <a:lstStyle>
            <a:lvl1pPr>
              <a:defRPr sz="1570" b="0" i="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Quote source here</a:t>
            </a:r>
          </a:p>
        </p:txBody>
      </p:sp>
    </p:spTree>
    <p:extLst>
      <p:ext uri="{BB962C8B-B14F-4D97-AF65-F5344CB8AC3E}">
        <p14:creationId xmlns:p14="http://schemas.microsoft.com/office/powerpoint/2010/main" val="31979895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4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72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2131535"/>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guide id="5" pos="257">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3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652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9700"/>
            <a:ext cx="5004000" cy="3767138"/>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a:t>Click to edit Master text styles</a:t>
            </a:r>
          </a:p>
        </p:txBody>
      </p:sp>
      <p:sp>
        <p:nvSpPr>
          <p:cNvPr id="6"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2522763"/>
      </p:ext>
    </p:extLst>
  </p:cSld>
  <p:clrMapOvr>
    <a:masterClrMapping/>
  </p:clrMapOvr>
  <p:extLst mod="1">
    <p:ext uri="{DCECCB84-F9BA-43D5-87BE-67443E8EF086}">
      <p15:sldGuideLst xmlns:p15="http://schemas.microsoft.com/office/powerpoint/2012/main">
        <p15:guide id="2" pos="189">
          <p15:clr>
            <a:srgbClr val="FBAE40"/>
          </p15:clr>
        </p15:guide>
        <p15:guide id="3" pos="7491">
          <p15:clr>
            <a:srgbClr val="FBAE40"/>
          </p15:clr>
        </p15:guide>
        <p15:guide id="5" orient="horz" pos="1117">
          <p15:clr>
            <a:srgbClr val="FBAE40"/>
          </p15:clr>
        </p15:guide>
        <p15:guide id="6" orient="horz" pos="1842">
          <p15:clr>
            <a:srgbClr val="FBAE40"/>
          </p15:clr>
        </p15:guide>
        <p15:guide id="7" orient="horz" pos="1752">
          <p15:clr>
            <a:srgbClr val="FBAE40"/>
          </p15:clr>
        </p15:guide>
        <p15:guide id="8" pos="257">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2 Columns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7838774"/>
      </p:ext>
    </p:extLst>
  </p:cSld>
  <p:clrMapOvr>
    <a:masterClrMapping/>
  </p:clrMapOvr>
  <p:extLst>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2 Columns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Tree>
    <p:extLst>
      <p:ext uri="{BB962C8B-B14F-4D97-AF65-F5344CB8AC3E}">
        <p14:creationId xmlns:p14="http://schemas.microsoft.com/office/powerpoint/2010/main" val="3303076351"/>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2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chemeClr val="bg2"/>
                </a:solidFill>
                <a:cs typeface="Segoe UI" pitchFamily="34" charset="0"/>
              </a:rPr>
              <a:t>© 2016 Microsoft Corporation. All rights reserved. </a:t>
            </a:r>
          </a:p>
          <a:p>
            <a:pPr algn="ctr" defTabSz="913924" eaLnBrk="0" hangingPunct="0">
              <a:spcAft>
                <a:spcPts val="600"/>
              </a:spcAft>
            </a:pPr>
            <a:r>
              <a:rPr lang="en-US" sz="686" dirty="0">
                <a:solidFill>
                  <a:schemeClr val="bg2"/>
                </a:solidFill>
                <a:cs typeface="Segoe UI" pitchFamily="34" charset="0"/>
              </a:rPr>
              <a:t>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chemeClr val="bg2"/>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ext uri="{BB962C8B-B14F-4D97-AF65-F5344CB8AC3E}">
        <p14:creationId xmlns:p14="http://schemas.microsoft.com/office/powerpoint/2010/main" val="304485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 Column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
        <p:nvSpPr>
          <p:cNvPr id="9" name="Text Placeholder 3"/>
          <p:cNvSpPr>
            <a:spLocks noGrp="1"/>
          </p:cNvSpPr>
          <p:nvPr>
            <p:ph type="body" sz="quarter" idx="17"/>
          </p:nvPr>
        </p:nvSpPr>
        <p:spPr>
          <a:xfrm>
            <a:off x="306000" y="2678400"/>
            <a:ext cx="5004000" cy="3765600"/>
          </a:xfrm>
        </p:spPr>
        <p:txBody>
          <a:bodyPr>
            <a:noAutofit/>
          </a:bodyPr>
          <a:lstStyle>
            <a:lvl1pPr>
              <a:defRPr sz="2000" b="0" i="0">
                <a:latin typeface="Segoe UI Light" charset="0"/>
                <a:ea typeface="Segoe UI Light" charset="0"/>
                <a:cs typeface="Segoe UI Light" charset="0"/>
              </a:defRPr>
            </a:lvl1pPr>
            <a:lvl2pPr>
              <a:defRPr sz="2000" b="0" i="0">
                <a:latin typeface="Segoe UI Light" charset="0"/>
                <a:ea typeface="Segoe UI Light" charset="0"/>
                <a:cs typeface="Segoe UI Light" charset="0"/>
              </a:defRPr>
            </a:lvl2pPr>
            <a:lvl3pPr>
              <a:defRPr sz="2000" b="0" i="0">
                <a:latin typeface="Segoe UI Light" charset="0"/>
                <a:ea typeface="Segoe UI Light" charset="0"/>
                <a:cs typeface="Segoe UI Light" charset="0"/>
              </a:defRPr>
            </a:lvl3pPr>
            <a:lvl4pPr>
              <a:defRPr sz="2000" b="0" i="0">
                <a:latin typeface="Segoe UI Light" charset="0"/>
                <a:ea typeface="Segoe UI Light" charset="0"/>
                <a:cs typeface="Segoe UI Light" charset="0"/>
              </a:defRPr>
            </a:lvl4pPr>
            <a:lvl5pPr>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2771455913"/>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2 Columns Text + Picture Spac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4352288" y="2705100"/>
            <a:ext cx="33372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4"/>
          </p:nvPr>
        </p:nvSpPr>
        <p:spPr>
          <a:xfrm>
            <a:off x="304800" y="2678400"/>
            <a:ext cx="3420533" cy="37732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93292564"/>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2 Columns Text +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646813" y="2787650"/>
            <a:ext cx="5137200" cy="3665538"/>
          </a:xfrm>
        </p:spPr>
        <p:txBody>
          <a:bodyPr/>
          <a:lstStyle/>
          <a:p>
            <a:r>
              <a:rPr lang="en-US"/>
              <a:t>Drag picture to placeholder or click icon to add</a:t>
            </a:r>
          </a:p>
        </p:txBody>
      </p:sp>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2954079"/>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5">
          <p15:clr>
            <a:srgbClr val="FBAE40"/>
          </p15:clr>
        </p15:guide>
        <p15:guide id="5" orient="horz" pos="4065">
          <p15:clr>
            <a:srgbClr val="FBAE40"/>
          </p15:clr>
        </p15:guide>
        <p15:guide id="6" pos="257">
          <p15:clr>
            <a:srgbClr val="FBAE40"/>
          </p15:clr>
        </p15:guide>
        <p15:guide id="7" pos="7423">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1591336152"/>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2 Cols Text + Half Bleed Pis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2"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8909755"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5971822"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3387902029"/>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Laptop + Picture">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5887749" y="1498600"/>
            <a:ext cx="6004214" cy="3848100"/>
          </a:xfrm>
          <a:custGeom>
            <a:avLst/>
            <a:gdLst>
              <a:gd name="connsiteX0" fmla="*/ 0 w 5535612"/>
              <a:gd name="connsiteY0" fmla="*/ 3848100 h 3848100"/>
              <a:gd name="connsiteX1" fmla="*/ 0 w 5535612"/>
              <a:gd name="connsiteY1" fmla="*/ 0 h 3848100"/>
              <a:gd name="connsiteX2" fmla="*/ 5535612 w 5535612"/>
              <a:gd name="connsiteY2" fmla="*/ 0 h 3848100"/>
              <a:gd name="connsiteX3" fmla="*/ 5535612 w 5535612"/>
              <a:gd name="connsiteY3" fmla="*/ 3848100 h 3848100"/>
              <a:gd name="connsiteX4" fmla="*/ 0 w 5535612"/>
              <a:gd name="connsiteY4" fmla="*/ 3848100 h 3848100"/>
              <a:gd name="connsiteX0" fmla="*/ 495300 w 6030912"/>
              <a:gd name="connsiteY0" fmla="*/ 3860800 h 3860800"/>
              <a:gd name="connsiteX1" fmla="*/ 0 w 6030912"/>
              <a:gd name="connsiteY1" fmla="*/ 0 h 3860800"/>
              <a:gd name="connsiteX2" fmla="*/ 6030912 w 6030912"/>
              <a:gd name="connsiteY2" fmla="*/ 12700 h 3860800"/>
              <a:gd name="connsiteX3" fmla="*/ 6030912 w 6030912"/>
              <a:gd name="connsiteY3" fmla="*/ 3860800 h 3860800"/>
              <a:gd name="connsiteX4" fmla="*/ 495300 w 6030912"/>
              <a:gd name="connsiteY4" fmla="*/ 3860800 h 3860800"/>
              <a:gd name="connsiteX0" fmla="*/ 548695 w 6084307"/>
              <a:gd name="connsiteY0" fmla="*/ 3854126 h 3854126"/>
              <a:gd name="connsiteX1" fmla="*/ 0 w 6084307"/>
              <a:gd name="connsiteY1" fmla="*/ 0 h 3854126"/>
              <a:gd name="connsiteX2" fmla="*/ 6084307 w 6084307"/>
              <a:gd name="connsiteY2" fmla="*/ 6026 h 3854126"/>
              <a:gd name="connsiteX3" fmla="*/ 6084307 w 6084307"/>
              <a:gd name="connsiteY3" fmla="*/ 3854126 h 3854126"/>
              <a:gd name="connsiteX4" fmla="*/ 548695 w 6084307"/>
              <a:gd name="connsiteY4" fmla="*/ 3854126 h 3854126"/>
              <a:gd name="connsiteX0" fmla="*/ 468602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468602 w 6004214"/>
              <a:gd name="connsiteY4" fmla="*/ 3848100 h 3848100"/>
              <a:gd name="connsiteX0" fmla="*/ 1156070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1156070 w 6004214"/>
              <a:gd name="connsiteY4" fmla="*/ 3848100 h 384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4214" h="3848100">
                <a:moveTo>
                  <a:pt x="1156070" y="3848100"/>
                </a:moveTo>
                <a:lnTo>
                  <a:pt x="0" y="648"/>
                </a:lnTo>
                <a:lnTo>
                  <a:pt x="6004214" y="0"/>
                </a:lnTo>
                <a:lnTo>
                  <a:pt x="6004214" y="3848100"/>
                </a:lnTo>
                <a:lnTo>
                  <a:pt x="1156070" y="3848100"/>
                </a:lnTo>
                <a:close/>
              </a:path>
            </a:pathLst>
          </a:custGeom>
        </p:spPr>
        <p:txBody>
          <a:bodyPr/>
          <a:lstStyle/>
          <a:p>
            <a:r>
              <a:rPr lang="en-US"/>
              <a:t>Drag picture to placeholder or click icon to add</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21" y="158496"/>
            <a:ext cx="6918960" cy="6699504"/>
          </a:xfrm>
          <a:prstGeom prst="rect">
            <a:avLst/>
          </a:prstGeom>
        </p:spPr>
      </p:pic>
      <p:sp>
        <p:nvSpPr>
          <p:cNvPr id="2" name="Title 1"/>
          <p:cNvSpPr>
            <a:spLocks noGrp="1"/>
          </p:cNvSpPr>
          <p:nvPr>
            <p:ph type="title"/>
          </p:nvPr>
        </p:nvSpPr>
        <p:spPr>
          <a:xfrm>
            <a:off x="3060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60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2618051"/>
      </p:ext>
    </p:extLst>
  </p:cSld>
  <p:clrMapOvr>
    <a:masterClrMapping/>
  </p:clrMapOvr>
  <p:extLst mod="1">
    <p:ext uri="{DCECCB84-F9BA-43D5-87BE-67443E8EF086}">
      <p15:sldGuideLst xmlns:p15="http://schemas.microsoft.com/office/powerpoint/2012/main">
        <p15:guide id="1" orient="horz" pos="938">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Pen +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977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69977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5"/>
          </p:nvPr>
        </p:nvSpPr>
        <p:spPr>
          <a:xfrm>
            <a:off x="407988" y="1498600"/>
            <a:ext cx="5535612" cy="3848100"/>
          </a:xfrm>
        </p:spPr>
        <p:txBody>
          <a:bodyPr/>
          <a:lstStyle/>
          <a:p>
            <a:r>
              <a:rPr lang="en-US"/>
              <a:t>Drag picture to placeholder or click icon to add</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41300"/>
            <a:ext cx="1057275" cy="6362700"/>
          </a:xfrm>
          <a:prstGeom prst="rect">
            <a:avLst/>
          </a:prstGeom>
        </p:spPr>
      </p:pic>
    </p:spTree>
    <p:extLst>
      <p:ext uri="{BB962C8B-B14F-4D97-AF65-F5344CB8AC3E}">
        <p14:creationId xmlns:p14="http://schemas.microsoft.com/office/powerpoint/2010/main" val="594751979"/>
      </p:ext>
    </p:extLst>
  </p:cSld>
  <p:clrMapOvr>
    <a:masterClrMapping/>
  </p:clrMapOvr>
  <p:extLst>
    <p:ext uri="{DCECCB84-F9BA-43D5-87BE-67443E8EF086}">
      <p15:sldGuideLst xmlns:p15="http://schemas.microsoft.com/office/powerpoint/2012/main">
        <p15:guide id="1" orient="horz" pos="944">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53716720"/>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endParaRPr lang="en-US" dirty="0"/>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ext uri="{BB962C8B-B14F-4D97-AF65-F5344CB8AC3E}">
        <p14:creationId xmlns:p14="http://schemas.microsoft.com/office/powerpoint/2010/main" val="223794891"/>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3D269-8B25-2E4F-886D-97191F4F2A90}" type="datetimeFigureOut">
              <a:rPr lang="en-US" smtClean="0"/>
              <a:pPr/>
              <a:t>10/23/17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28628-A188-CB4C-A015-680422023823}" type="slidenum">
              <a:rPr lang="en-US" smtClean="0"/>
              <a:pPr/>
              <a:t>‹#›</a:t>
            </a:fld>
            <a:endParaRPr lang="en-US"/>
          </a:p>
        </p:txBody>
      </p:sp>
    </p:spTree>
    <p:extLst>
      <p:ext uri="{BB962C8B-B14F-4D97-AF65-F5344CB8AC3E}">
        <p14:creationId xmlns:p14="http://schemas.microsoft.com/office/powerpoint/2010/main" val="2655995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93192"/>
            <a:ext cx="11149439" cy="557784"/>
          </a:xfrm>
          <a:prstGeom prst="rect">
            <a:avLst/>
          </a:prstGeom>
        </p:spPr>
        <p:txBody>
          <a:bodyPr/>
          <a:lstStyle>
            <a:lvl1pPr>
              <a:defRPr>
                <a:solidFill>
                  <a:schemeClr val="accent1">
                    <a:alpha val="99000"/>
                  </a:schemeClr>
                </a:solidFill>
              </a:defRPr>
            </a:lvl1pPr>
          </a:lstStyle>
          <a:p>
            <a:r>
              <a:rPr lang="en-US" dirty="0"/>
              <a:t>Click to add title</a:t>
            </a:r>
          </a:p>
        </p:txBody>
      </p:sp>
      <p:sp>
        <p:nvSpPr>
          <p:cNvPr id="3" name="Content Placeholder 2"/>
          <p:cNvSpPr>
            <a:spLocks noGrp="1"/>
          </p:cNvSpPr>
          <p:nvPr>
            <p:ph idx="1" hasCustomPrompt="1"/>
          </p:nvPr>
        </p:nvSpPr>
        <p:spPr>
          <a:xfrm>
            <a:off x="457201" y="1188720"/>
            <a:ext cx="11149439" cy="5029200"/>
          </a:xfrm>
          <a:prstGeom prst="rect">
            <a:avLst/>
          </a:prstGeom>
        </p:spPr>
        <p:txBody>
          <a:bodyPr lIns="0"/>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p:nvSpPr>
        <p:spPr>
          <a:xfrm>
            <a:off x="11008321" y="6719502"/>
            <a:ext cx="1021758" cy="138499"/>
          </a:xfrm>
          <a:prstGeom prst="rect">
            <a:avLst/>
          </a:prstGeom>
          <a:noFill/>
        </p:spPr>
        <p:txBody>
          <a:bodyPr wrap="square" lIns="0" tIns="0" rIns="0" bIns="0" rtlCol="0">
            <a:sp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fld id="{D1FDF147-A34E-4605-92D6-A58348E56B3A}" type="slidenum">
              <a:rPr kumimoji="0" lang="en-US" sz="900" b="0" i="0" u="none" strike="noStrike" kern="1200" cap="none" spc="0" normalizeH="0" baseline="0" noProof="0" smtClean="0">
                <a:ln>
                  <a:noFill/>
                </a:ln>
                <a:solidFill>
                  <a:srgbClr val="FFFFFF">
                    <a:alpha val="99000"/>
                  </a:srgbClr>
                </a:solidFill>
                <a:effectLst/>
                <a:uLnTx/>
                <a:uFillTx/>
                <a:latin typeface="Segoe UI"/>
                <a:ea typeface="+mn-ea"/>
                <a:cs typeface="+mn-cs"/>
              </a:rPr>
              <a:pPr marL="0" marR="0" lvl="0" indent="0" algn="r" defTabSz="914225"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alpha val="99000"/>
                </a:srgbClr>
              </a:solidFill>
              <a:effectLst/>
              <a:uLnTx/>
              <a:uFillTx/>
              <a:latin typeface="Segoe UI"/>
              <a:ea typeface="+mn-ea"/>
              <a:cs typeface="+mn-cs"/>
            </a:endParaRPr>
          </a:p>
        </p:txBody>
      </p:sp>
      <p:sp>
        <p:nvSpPr>
          <p:cNvPr id="10" name="Rectangle 9"/>
          <p:cNvSpPr/>
          <p:nvPr/>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16439" y="6214274"/>
            <a:ext cx="2053796" cy="643727"/>
          </a:xfrm>
          <a:prstGeom prst="rect">
            <a:avLst/>
          </a:prstGeom>
        </p:spPr>
      </p:pic>
    </p:spTree>
    <p:extLst>
      <p:ext uri="{BB962C8B-B14F-4D97-AF65-F5344CB8AC3E}">
        <p14:creationId xmlns:p14="http://schemas.microsoft.com/office/powerpoint/2010/main" val="3299036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Full Bleed Image + White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Drag picture to placeholder or click icon to add</a:t>
            </a:r>
            <a:endParaRPr lang="en-US" dirty="0"/>
          </a:p>
        </p:txBody>
      </p:sp>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bg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2522732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22744770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5636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996697"/>
      </p:ext>
    </p:extLst>
  </p:cSld>
  <p:clrMapOvr>
    <a:masterClrMapping/>
  </p:clrMapOvr>
  <p:transition spd="slow">
    <p:push dir="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End Slid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chemeClr val="bg2"/>
                </a:solidFill>
                <a:cs typeface="Segoe UI" pitchFamily="34" charset="0"/>
              </a:rPr>
              <a:t>© 2016 Microsoft Corporation. All rights reserved. </a:t>
            </a:r>
          </a:p>
          <a:p>
            <a:pPr algn="ctr" defTabSz="913924" eaLnBrk="0" hangingPunct="0">
              <a:spcAft>
                <a:spcPts val="600"/>
              </a:spcAft>
            </a:pPr>
            <a:r>
              <a:rPr lang="en-US" sz="686" dirty="0">
                <a:solidFill>
                  <a:schemeClr val="bg2"/>
                </a:solidFill>
                <a:cs typeface="Segoe UI" pitchFamily="34" charset="0"/>
              </a:rPr>
              <a:t>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chemeClr val="bg2"/>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ext uri="{BB962C8B-B14F-4D97-AF65-F5344CB8AC3E}">
        <p14:creationId xmlns:p14="http://schemas.microsoft.com/office/powerpoint/2010/main" val="25552132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dirty="0"/>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02390"/>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9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4" y="419992"/>
            <a:ext cx="2098270" cy="275222"/>
          </a:xfrm>
          <a:prstGeom prst="rect">
            <a:avLst/>
          </a:prstGeom>
        </p:spPr>
      </p:pic>
      <p:sp>
        <p:nvSpPr>
          <p:cNvPr id="5" name="Text Placeholder 4"/>
          <p:cNvSpPr>
            <a:spLocks noGrp="1"/>
          </p:cNvSpPr>
          <p:nvPr>
            <p:ph type="body" sz="quarter" idx="12" hasCustomPrompt="1"/>
          </p:nvPr>
        </p:nvSpPr>
        <p:spPr>
          <a:xfrm>
            <a:off x="406567" y="3733503"/>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3" y="3014043"/>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4231262" y="987342"/>
            <a:ext cx="7804655" cy="5651682"/>
          </a:xfrm>
          <a:prstGeom prst="rect">
            <a:avLst/>
          </a:prstGeom>
        </p:spPr>
      </p:pic>
    </p:spTree>
    <p:extLst>
      <p:ext uri="{BB962C8B-B14F-4D97-AF65-F5344CB8AC3E}">
        <p14:creationId xmlns:p14="http://schemas.microsoft.com/office/powerpoint/2010/main" val="32703002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510347"/>
          </a:xfrm>
          <a:prstGeom prst="rect">
            <a:avLst/>
          </a:prstGeom>
        </p:spPr>
        <p:txBody>
          <a:bodyPr lIns="0" tIns="0" rIns="0" bIns="0"/>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dirty="0"/>
          </a:p>
        </p:txBody>
      </p:sp>
      <p:sp>
        <p:nvSpPr>
          <p:cNvPr id="10" name="Text Placeholder 5"/>
          <p:cNvSpPr>
            <a:spLocks noGrp="1"/>
          </p:cNvSpPr>
          <p:nvPr>
            <p:ph type="body" sz="quarter" idx="10"/>
          </p:nvPr>
        </p:nvSpPr>
        <p:spPr>
          <a:xfrm>
            <a:off x="409712" y="2236406"/>
            <a:ext cx="5837084" cy="1538883"/>
          </a:xfrm>
          <a:prstGeom prst="rect">
            <a:avLst/>
          </a:prstGeom>
        </p:spPr>
        <p:txBody>
          <a:bodyPr lIns="0" tIns="0" rIns="0" bIns="0" numCol="1" spcCol="360000"/>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65459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_Title Slide 1">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p>
        </p:txBody>
      </p:sp>
      <p:sp>
        <p:nvSpPr>
          <p:cNvPr id="10" name="Text Placeholder 5"/>
          <p:cNvSpPr>
            <a:spLocks noGrp="1"/>
          </p:cNvSpPr>
          <p:nvPr>
            <p:ph type="body" sz="quarter" idx="10"/>
          </p:nvPr>
        </p:nvSpPr>
        <p:spPr>
          <a:xfrm>
            <a:off x="409712" y="2236406"/>
            <a:ext cx="5837084" cy="1833835"/>
          </a:xfrm>
          <a:prstGeom prst="rect">
            <a:avLst/>
          </a:prstGeom>
        </p:spPr>
        <p:txBody>
          <a:bodyPr lIns="0" tIns="0" rIns="0" bIns="0" numCol="1" spcCol="360000">
            <a:spAutoFit/>
          </a:bodyPr>
          <a:lstStyle>
            <a:lvl1pPr marL="0" indent="0">
              <a:lnSpc>
                <a:spcPts val="1900"/>
              </a:lnSpc>
              <a:spcBef>
                <a:spcPts val="0"/>
              </a:spcBef>
              <a:spcAft>
                <a:spcPts val="1200"/>
              </a:spcAft>
              <a:buNone/>
              <a:defRPr sz="1400">
                <a:solidFill>
                  <a:schemeClr val="tx1"/>
                </a:solidFill>
                <a:latin typeface="+mj-lt"/>
              </a:defRPr>
            </a:lvl1pPr>
            <a:lvl2pPr marL="0" indent="0">
              <a:lnSpc>
                <a:spcPts val="1900"/>
              </a:lnSpc>
              <a:spcBef>
                <a:spcPts val="0"/>
              </a:spcBef>
              <a:spcAft>
                <a:spcPts val="1200"/>
              </a:spcAft>
              <a:buFontTx/>
              <a:buNone/>
              <a:defRPr sz="1400">
                <a:solidFill>
                  <a:schemeClr val="tx1"/>
                </a:solidFill>
                <a:latin typeface="+mj-lt"/>
              </a:defRPr>
            </a:lvl2pPr>
            <a:lvl3pPr marL="224097" indent="0">
              <a:lnSpc>
                <a:spcPts val="1900"/>
              </a:lnSpc>
              <a:spcBef>
                <a:spcPts val="0"/>
              </a:spcBef>
              <a:spcAft>
                <a:spcPts val="1200"/>
              </a:spcAft>
              <a:buNone/>
              <a:defRPr sz="1400">
                <a:solidFill>
                  <a:schemeClr val="tx1"/>
                </a:solidFill>
                <a:latin typeface="+mj-lt"/>
              </a:defRPr>
            </a:lvl3pPr>
            <a:lvl4pPr marL="448193" indent="0">
              <a:lnSpc>
                <a:spcPts val="1900"/>
              </a:lnSpc>
              <a:spcBef>
                <a:spcPts val="0"/>
              </a:spcBef>
              <a:spcAft>
                <a:spcPts val="1200"/>
              </a:spcAft>
              <a:buNone/>
              <a:defRPr sz="1400">
                <a:solidFill>
                  <a:schemeClr val="tx1"/>
                </a:solidFill>
                <a:latin typeface="+mj-lt"/>
              </a:defRPr>
            </a:lvl4pPr>
            <a:lvl5pPr marL="672290" indent="0">
              <a:lnSpc>
                <a:spcPts val="1900"/>
              </a:lnSpc>
              <a:spcBef>
                <a:spcPts val="0"/>
              </a:spcBef>
              <a:spcAft>
                <a:spcPts val="1200"/>
              </a:spcAft>
              <a:buNone/>
              <a:defRPr sz="14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409368"/>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722030"/>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48213" y="1117285"/>
            <a:ext cx="8400870" cy="899665"/>
          </a:xfrm>
          <a:prstGeom prst="rect">
            <a:avLst/>
          </a:prstGeom>
        </p:spPr>
        <p:txBody>
          <a:bodyPr lIns="0" tIns="0" rIns="0" bIns="0"/>
          <a:lstStyle>
            <a:lvl1pPr>
              <a:defRPr sz="4313">
                <a:solidFill>
                  <a:srgbClr val="737373"/>
                </a:solidFill>
              </a:defRPr>
            </a:lvl1pPr>
          </a:lstStyle>
          <a:p>
            <a:r>
              <a:rPr lang="en-GB"/>
              <a:t>Click to edit Master title style</a:t>
            </a:r>
            <a:endParaRPr lang="en-US" dirty="0"/>
          </a:p>
        </p:txBody>
      </p:sp>
      <p:sp>
        <p:nvSpPr>
          <p:cNvPr id="7" name="Text Placeholder 5"/>
          <p:cNvSpPr>
            <a:spLocks noGrp="1"/>
          </p:cNvSpPr>
          <p:nvPr>
            <p:ph type="body" sz="quarter" idx="10"/>
          </p:nvPr>
        </p:nvSpPr>
        <p:spPr>
          <a:xfrm>
            <a:off x="448212" y="2016950"/>
            <a:ext cx="5506213" cy="1641917"/>
          </a:xfrm>
          <a:prstGeom prst="rect">
            <a:avLst/>
          </a:prstGeom>
        </p:spPr>
        <p:txBody>
          <a:bodyPr lIns="0" tIns="0" rIns="0" bIns="0" numCol="2" spcCol="360000"/>
          <a:lstStyle>
            <a:lvl1pPr marL="0" indent="0">
              <a:lnSpc>
                <a:spcPct val="100000"/>
              </a:lnSpc>
              <a:spcBef>
                <a:spcPts val="0"/>
              </a:spcBef>
              <a:spcAft>
                <a:spcPts val="588"/>
              </a:spcAft>
              <a:buNone/>
              <a:defRPr sz="1372">
                <a:solidFill>
                  <a:schemeClr val="tx1"/>
                </a:solidFill>
                <a:latin typeface="+mn-lt"/>
              </a:defRPr>
            </a:lvl1pPr>
            <a:lvl2pPr marL="0" indent="0">
              <a:lnSpc>
                <a:spcPct val="100000"/>
              </a:lnSpc>
              <a:spcBef>
                <a:spcPts val="0"/>
              </a:spcBef>
              <a:spcAft>
                <a:spcPts val="588"/>
              </a:spcAft>
              <a:buFontTx/>
              <a:buNone/>
              <a:defRPr sz="1372">
                <a:solidFill>
                  <a:schemeClr val="tx1"/>
                </a:solidFill>
                <a:latin typeface="+mn-lt"/>
              </a:defRPr>
            </a:lvl2pPr>
            <a:lvl3pPr marL="224097" indent="0">
              <a:lnSpc>
                <a:spcPct val="100000"/>
              </a:lnSpc>
              <a:spcBef>
                <a:spcPts val="0"/>
              </a:spcBef>
              <a:spcAft>
                <a:spcPts val="588"/>
              </a:spcAft>
              <a:buNone/>
              <a:defRPr sz="1372">
                <a:solidFill>
                  <a:schemeClr val="tx1"/>
                </a:solidFill>
                <a:latin typeface="+mn-lt"/>
              </a:defRPr>
            </a:lvl3pPr>
            <a:lvl4pPr marL="448193" indent="0">
              <a:lnSpc>
                <a:spcPct val="100000"/>
              </a:lnSpc>
              <a:spcBef>
                <a:spcPts val="0"/>
              </a:spcBef>
              <a:spcAft>
                <a:spcPts val="588"/>
              </a:spcAft>
              <a:buNone/>
              <a:defRPr sz="1372">
                <a:solidFill>
                  <a:schemeClr val="tx1"/>
                </a:solidFill>
                <a:latin typeface="+mn-lt"/>
              </a:defRPr>
            </a:lvl4pPr>
            <a:lvl5pPr marL="672290" indent="0">
              <a:lnSpc>
                <a:spcPct val="100000"/>
              </a:lnSpc>
              <a:spcBef>
                <a:spcPts val="0"/>
              </a:spcBef>
              <a:spcAft>
                <a:spcPts val="588"/>
              </a:spcAft>
              <a:buNone/>
              <a:defRPr sz="1372">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629812" y="1"/>
            <a:ext cx="6562187" cy="6676714"/>
          </a:xfrm>
          <a:prstGeom prst="rect">
            <a:avLst/>
          </a:prstGeom>
        </p:spPr>
      </p:pic>
    </p:spTree>
    <p:extLst>
      <p:ext uri="{BB962C8B-B14F-4D97-AF65-F5344CB8AC3E}">
        <p14:creationId xmlns:p14="http://schemas.microsoft.com/office/powerpoint/2010/main" val="4183172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Title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603248"/>
            <a:ext cx="10972800" cy="1828800"/>
          </a:xfrm>
          <a:noFill/>
        </p:spPr>
        <p:txBody>
          <a:bodyPr tIns="233172" bIns="233172"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07766706"/>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0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7099300" y="4445001"/>
            <a:ext cx="4000500" cy="886573"/>
          </a:xfrm>
          <a:prstGeom prst="rect">
            <a:avLst/>
          </a:prstGeom>
        </p:spPr>
        <p:txBody>
          <a:bodyPr wrap="square" lIns="0" tIns="0" rIns="0" bIns="0">
            <a:spAutoFit/>
          </a:bodyPr>
          <a:lstStyle>
            <a:lvl1pPr>
              <a:defRPr sz="3200" b="0" i="0" spc="0">
                <a:latin typeface="Segoe UI Light" charset="0"/>
                <a:ea typeface="Segoe UI Light" charset="0"/>
                <a:cs typeface="Segoe UI Light" charset="0"/>
              </a:defRPr>
            </a:lvl1pPr>
          </a:lstStyle>
          <a:p>
            <a:r>
              <a:rPr lang="en-GB"/>
              <a:t>Click to edit Master title style</a:t>
            </a:r>
            <a:endParaRPr lang="en-GB" dirty="0"/>
          </a:p>
        </p:txBody>
      </p:sp>
    </p:spTree>
    <p:extLst>
      <p:ext uri="{BB962C8B-B14F-4D97-AF65-F5344CB8AC3E}">
        <p14:creationId xmlns:p14="http://schemas.microsoft.com/office/powerpoint/2010/main" val="1903459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74504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3958" y="401172"/>
            <a:ext cx="10972801" cy="795138"/>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335551415"/>
      </p:ext>
    </p:extLst>
  </p:cSld>
  <p:clrMapOvr>
    <a:masterClrMapping/>
  </p:clrMapOvr>
  <p:transition spd="slow">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sp>
        <p:nvSpPr>
          <p:cNvPr id="3" name="Rectangle 2"/>
          <p:cNvSpPr/>
          <p:nvPr userDrawn="1"/>
        </p:nvSpPr>
        <p:spPr bwMode="auto">
          <a:xfrm>
            <a:off x="0" y="0"/>
            <a:ext cx="4066906" cy="6873565"/>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927" tIns="224106" rIns="268927" bIns="224106" numCol="1" spcCol="0" rtlCol="0" fromWordArt="0" anchor="t" anchorCtr="0" forceAA="0" compatLnSpc="1">
            <a:prstTxWarp prst="textNoShape">
              <a:avLst/>
            </a:prstTxWarp>
            <a:noAutofit/>
          </a:bodyPr>
          <a:lstStyle/>
          <a:p>
            <a:pPr algn="l" defTabSz="134418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8454" y="5803035"/>
            <a:ext cx="2904128" cy="905312"/>
          </a:xfrm>
          <a:prstGeom prst="rect">
            <a:avLst/>
          </a:prstGeom>
        </p:spPr>
      </p:pic>
    </p:spTree>
    <p:extLst>
      <p:ext uri="{BB962C8B-B14F-4D97-AF65-F5344CB8AC3E}">
        <p14:creationId xmlns:p14="http://schemas.microsoft.com/office/powerpoint/2010/main" val="1392027414"/>
      </p:ext>
    </p:extLst>
  </p:cSld>
  <p:clrMapOvr>
    <a:masterClrMapping/>
  </p:clrMapOvr>
  <p:transition spd="slow">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603248"/>
            <a:ext cx="10972800" cy="1828800"/>
          </a:xfrm>
          <a:noFill/>
        </p:spPr>
        <p:txBody>
          <a:bodyPr tIns="233172" bIns="233172"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81383078"/>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3958" y="401172"/>
            <a:ext cx="10972801" cy="795138"/>
          </a:xfrm>
        </p:spPr>
        <p:txBody>
          <a:bodyPr/>
          <a:lstStyle/>
          <a:p>
            <a:r>
              <a:rPr lang="en-US" dirty="0"/>
              <a:t>Click to edit Master title style</a:t>
            </a:r>
          </a:p>
        </p:txBody>
      </p:sp>
    </p:spTree>
    <p:extLst>
      <p:ext uri="{BB962C8B-B14F-4D97-AF65-F5344CB8AC3E}">
        <p14:creationId xmlns:p14="http://schemas.microsoft.com/office/powerpoint/2010/main" val="2111070440"/>
      </p:ext>
    </p:extLst>
  </p:cSld>
  <p:clrMapOvr>
    <a:masterClrMapping/>
  </p:clrMapOvr>
  <p:transition spd="slow">
    <p:push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9652" y="401172"/>
            <a:ext cx="10972801" cy="795138"/>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00384621"/>
      </p:ext>
    </p:extLst>
  </p:cSld>
  <p:clrMapOvr>
    <a:masterClrMapping/>
  </p:clrMapOvr>
  <p:transition spd="slow">
    <p:push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758" y="470380"/>
            <a:ext cx="5737119" cy="795138"/>
          </a:xfrm>
        </p:spPr>
        <p:txBody>
          <a:bodyPr/>
          <a:lstStyle>
            <a:lvl1pPr>
              <a:defRPr sz="3529">
                <a:solidFill>
                  <a:schemeClr val="accent1"/>
                </a:solidFill>
              </a:defRPr>
            </a:lvl1pPr>
          </a:lstStyle>
          <a:p>
            <a:r>
              <a:rPr lang="en-US" dirty="0"/>
              <a:t>Click to edit Master title style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10879" y="6106107"/>
            <a:ext cx="2098154" cy="654063"/>
          </a:xfrm>
          <a:prstGeom prst="rect">
            <a:avLst/>
          </a:prstGeom>
        </p:spPr>
      </p:pic>
    </p:spTree>
    <p:extLst>
      <p:ext uri="{BB962C8B-B14F-4D97-AF65-F5344CB8AC3E}">
        <p14:creationId xmlns:p14="http://schemas.microsoft.com/office/powerpoint/2010/main" val="3674434648"/>
      </p:ext>
    </p:extLst>
  </p:cSld>
  <p:clrMapOvr>
    <a:masterClrMapping/>
  </p:clrMapOvr>
  <p:transition spd="slow">
    <p:push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Cyan">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687419"/>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_No Logo">
    <p:spTree>
      <p:nvGrpSpPr>
        <p:cNvPr id="1" name=""/>
        <p:cNvGrpSpPr/>
        <p:nvPr/>
      </p:nvGrpSpPr>
      <p:grpSpPr>
        <a:xfrm>
          <a:off x="0" y="0"/>
          <a:ext cx="0" cy="0"/>
          <a:chOff x="0" y="0"/>
          <a:chExt cx="0" cy="0"/>
        </a:xfrm>
      </p:grpSpPr>
      <p:sp>
        <p:nvSpPr>
          <p:cNvPr id="8" name="Rectangle 7"/>
          <p:cNvSpPr/>
          <p:nvPr userDrawn="1"/>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800" dirty="0">
              <a:solidFill>
                <a:srgbClr val="FFFFFF"/>
              </a:solidFill>
              <a:latin typeface="Segoe UI"/>
            </a:endParaRPr>
          </a:p>
        </p:txBody>
      </p:sp>
      <p:sp>
        <p:nvSpPr>
          <p:cNvPr id="4" name="Title 1"/>
          <p:cNvSpPr>
            <a:spLocks noGrp="1"/>
          </p:cNvSpPr>
          <p:nvPr>
            <p:ph type="title" hasCustomPrompt="1"/>
          </p:nvPr>
        </p:nvSpPr>
        <p:spPr>
          <a:xfrm>
            <a:off x="469651" y="393192"/>
            <a:ext cx="11149439" cy="557784"/>
          </a:xfrm>
        </p:spPr>
        <p:txBody>
          <a:bodyPr/>
          <a:lstStyle>
            <a:lvl1pPr>
              <a:defRPr>
                <a:solidFill>
                  <a:schemeClr val="accent1">
                    <a:alpha val="99000"/>
                  </a:schemeClr>
                </a:solidFill>
              </a:defRPr>
            </a:lvl1pPr>
          </a:lstStyle>
          <a:p>
            <a:r>
              <a:rPr lang="en-US" dirty="0"/>
              <a:t>Click to add title</a:t>
            </a:r>
          </a:p>
        </p:txBody>
      </p:sp>
    </p:spTree>
    <p:extLst>
      <p:ext uri="{BB962C8B-B14F-4D97-AF65-F5344CB8AC3E}">
        <p14:creationId xmlns:p14="http://schemas.microsoft.com/office/powerpoint/2010/main" val="78042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3958" y="401172"/>
            <a:ext cx="10972801" cy="795138"/>
          </a:xfrm>
        </p:spPr>
        <p:txBody>
          <a:bodyPr/>
          <a:lstStyle/>
          <a:p>
            <a:r>
              <a:rPr lang="en-US"/>
              <a:t>Click to edit Master title style</a:t>
            </a:r>
            <a:endParaRPr lang="en-US" dirty="0"/>
          </a:p>
        </p:txBody>
      </p:sp>
    </p:spTree>
    <p:extLst>
      <p:ext uri="{BB962C8B-B14F-4D97-AF65-F5344CB8AC3E}">
        <p14:creationId xmlns:p14="http://schemas.microsoft.com/office/powerpoint/2010/main" val="2994368867"/>
      </p:ext>
    </p:extLst>
  </p:cSld>
  <p:clrMapOvr>
    <a:masterClrMapping/>
  </p:clrMapOvr>
  <p:transition spd="slow">
    <p:push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Rectangle 7"/>
          <p:cNvSpPr/>
          <p:nvPr userDrawn="1"/>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800" dirty="0">
              <a:solidFill>
                <a:srgbClr val="FFFFFF"/>
              </a:solidFill>
              <a:latin typeface="Segoe UI"/>
            </a:endParaRPr>
          </a:p>
        </p:txBody>
      </p:sp>
      <p:sp>
        <p:nvSpPr>
          <p:cNvPr id="6" name="Title 1"/>
          <p:cNvSpPr>
            <a:spLocks noGrp="1"/>
          </p:cNvSpPr>
          <p:nvPr>
            <p:ph type="title" hasCustomPrompt="1"/>
          </p:nvPr>
        </p:nvSpPr>
        <p:spPr>
          <a:xfrm>
            <a:off x="469651" y="393192"/>
            <a:ext cx="11149439" cy="557784"/>
          </a:xfrm>
        </p:spPr>
        <p:txBody>
          <a:bodyPr/>
          <a:lstStyle>
            <a:lvl1pPr>
              <a:defRPr>
                <a:solidFill>
                  <a:schemeClr val="accent1">
                    <a:alpha val="99000"/>
                  </a:schemeClr>
                </a:solidFill>
              </a:defRPr>
            </a:lvl1pPr>
          </a:lstStyle>
          <a:p>
            <a:r>
              <a:rPr lang="en-US" dirty="0"/>
              <a:t>Click to add title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10879" y="6106107"/>
            <a:ext cx="2098154" cy="654063"/>
          </a:xfrm>
          <a:prstGeom prst="rect">
            <a:avLst/>
          </a:prstGeom>
        </p:spPr>
      </p:pic>
    </p:spTree>
    <p:extLst>
      <p:ext uri="{BB962C8B-B14F-4D97-AF65-F5344CB8AC3E}">
        <p14:creationId xmlns:p14="http://schemas.microsoft.com/office/powerpoint/2010/main" val="155746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8406" y="1581666"/>
            <a:ext cx="11149439" cy="2379449"/>
          </a:xfrm>
        </p:spPr>
        <p:txBody>
          <a:bodyPr lIns="0"/>
          <a:lstStyle>
            <a:lvl1pPr>
              <a:defRPr>
                <a:latin typeface="+mj-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68406" y="972624"/>
            <a:ext cx="11183674" cy="377825"/>
          </a:xfrm>
        </p:spPr>
        <p:txBody>
          <a:bodyPr lIns="0">
            <a:noAutofit/>
          </a:bodyPr>
          <a:lstStyle>
            <a:lvl1pPr marL="0" indent="0">
              <a:buNone/>
              <a:defRPr sz="1800">
                <a:solidFill>
                  <a:schemeClr val="tx2">
                    <a:alpha val="99000"/>
                  </a:schemeClr>
                </a:solidFill>
              </a:defRPr>
            </a:lvl1pPr>
            <a:lvl2pPr marL="230143" indent="0">
              <a:buNone/>
              <a:defRPr/>
            </a:lvl2pPr>
            <a:lvl3pPr marL="403147" indent="0">
              <a:buNone/>
              <a:defRPr/>
            </a:lvl3pPr>
            <a:lvl4pPr marL="568216" indent="0">
              <a:buNone/>
              <a:defRPr/>
            </a:lvl4pPr>
            <a:lvl5pPr marL="741220" indent="0">
              <a:buNone/>
              <a:defRPr/>
            </a:lvl5pPr>
          </a:lstStyle>
          <a:p>
            <a:pPr lvl="0"/>
            <a:r>
              <a:rPr lang="en-US" dirty="0"/>
              <a:t>Click to add Subtitle</a:t>
            </a:r>
          </a:p>
        </p:txBody>
      </p:sp>
      <p:sp>
        <p:nvSpPr>
          <p:cNvPr id="10" name="TextBox 9"/>
          <p:cNvSpPr txBox="1"/>
          <p:nvPr userDrawn="1"/>
        </p:nvSpPr>
        <p:spPr>
          <a:xfrm>
            <a:off x="11008321" y="6719502"/>
            <a:ext cx="1021758" cy="138499"/>
          </a:xfrm>
          <a:prstGeom prst="rect">
            <a:avLst/>
          </a:prstGeom>
          <a:noFill/>
        </p:spPr>
        <p:txBody>
          <a:bodyPr wrap="square" lIns="0" tIns="0" rIns="0" bIns="0" rtlCol="0">
            <a:sp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fld id="{D1FDF147-A34E-4605-92D6-A58348E56B3A}" type="slidenum">
              <a:rPr kumimoji="0" lang="en-US" sz="900" b="0" i="0" u="none" strike="noStrike" kern="1200" cap="none" spc="0" normalizeH="0" baseline="0" noProof="0" smtClean="0">
                <a:ln>
                  <a:noFill/>
                </a:ln>
                <a:solidFill>
                  <a:srgbClr val="FFFFFF">
                    <a:alpha val="99000"/>
                  </a:srgbClr>
                </a:solidFill>
                <a:effectLst/>
                <a:uLnTx/>
                <a:uFillTx/>
                <a:latin typeface="Segoe UI"/>
                <a:ea typeface="+mn-ea"/>
                <a:cs typeface="+mn-cs"/>
              </a:rPr>
              <a:pPr marL="0" marR="0" lvl="0" indent="0" algn="r" defTabSz="914225"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err="1">
              <a:ln>
                <a:noFill/>
              </a:ln>
              <a:solidFill>
                <a:srgbClr val="FFFFFF">
                  <a:alpha val="99000"/>
                </a:srgbClr>
              </a:solidFill>
              <a:effectLst/>
              <a:uLnTx/>
              <a:uFillTx/>
              <a:latin typeface="Segoe UI"/>
              <a:ea typeface="+mn-ea"/>
              <a:cs typeface="+mn-cs"/>
            </a:endParaRPr>
          </a:p>
        </p:txBody>
      </p:sp>
      <p:sp>
        <p:nvSpPr>
          <p:cNvPr id="9" name="Rectangle 8"/>
          <p:cNvSpPr/>
          <p:nvPr userDrawn="1"/>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Title 1"/>
          <p:cNvSpPr>
            <a:spLocks noGrp="1"/>
          </p:cNvSpPr>
          <p:nvPr>
            <p:ph type="title" hasCustomPrompt="1"/>
          </p:nvPr>
        </p:nvSpPr>
        <p:spPr>
          <a:xfrm>
            <a:off x="469651" y="393192"/>
            <a:ext cx="11149439" cy="557784"/>
          </a:xfrm>
        </p:spPr>
        <p:txBody>
          <a:bodyPr/>
          <a:lstStyle>
            <a:lvl1pPr>
              <a:defRPr>
                <a:solidFill>
                  <a:schemeClr val="accent1">
                    <a:alpha val="99000"/>
                  </a:schemeClr>
                </a:solidFill>
              </a:defRPr>
            </a:lvl1pPr>
          </a:lstStyle>
          <a:p>
            <a:r>
              <a:rPr lang="en-US" dirty="0"/>
              <a:t>Click to add title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10879" y="6106107"/>
            <a:ext cx="2098154" cy="654063"/>
          </a:xfrm>
          <a:prstGeom prst="rect">
            <a:avLst/>
          </a:prstGeom>
        </p:spPr>
      </p:pic>
    </p:spTree>
    <p:extLst>
      <p:ext uri="{BB962C8B-B14F-4D97-AF65-F5344CB8AC3E}">
        <p14:creationId xmlns:p14="http://schemas.microsoft.com/office/powerpoint/2010/main" val="1684234429"/>
      </p:ext>
    </p:extLst>
  </p:cSld>
  <p:clrMapOvr>
    <a:masterClrMapping/>
  </p:clrMapOvr>
  <p:transition spd="slow">
    <p:push dir="r"/>
  </p:transition>
  <p:extLst>
    <p:ext uri="{DCECCB84-F9BA-43D5-87BE-67443E8EF086}">
      <p15:sldGuideLst xmlns:p15="http://schemas.microsoft.com/office/powerpoint/2012/main">
        <p15:guide id="1" orient="horz" pos="220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ue fill">
    <p:spTree>
      <p:nvGrpSpPr>
        <p:cNvPr id="1" name=""/>
        <p:cNvGrpSpPr/>
        <p:nvPr/>
      </p:nvGrpSpPr>
      <p:grpSpPr>
        <a:xfrm>
          <a:off x="0" y="0"/>
          <a:ext cx="0" cy="0"/>
          <a:chOff x="0" y="0"/>
          <a:chExt cx="0" cy="0"/>
        </a:xfrm>
      </p:grpSpPr>
      <p:sp>
        <p:nvSpPr>
          <p:cNvPr id="7" name="Rectangle 6"/>
          <p:cNvSpPr/>
          <p:nvPr userDrawn="1"/>
        </p:nvSpPr>
        <p:spPr>
          <a:xfrm rot="10800000" flipV="1">
            <a:off x="0" y="1"/>
            <a:ext cx="12192000" cy="6857999"/>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35317" y="6328998"/>
            <a:ext cx="1643494" cy="215541"/>
          </a:xfrm>
          <a:prstGeom prst="rect">
            <a:avLst/>
          </a:prstGeom>
        </p:spPr>
      </p:pic>
    </p:spTree>
    <p:extLst>
      <p:ext uri="{BB962C8B-B14F-4D97-AF65-F5344CB8AC3E}">
        <p14:creationId xmlns:p14="http://schemas.microsoft.com/office/powerpoint/2010/main" val="2913089578"/>
      </p:ext>
    </p:extLst>
  </p:cSld>
  <p:clrMapOvr>
    <a:masterClrMapping/>
  </p:clrMapOvr>
  <p:transition spd="slow">
    <p:push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526895"/>
      </p:ext>
    </p:extLst>
  </p:cSld>
  <p:clrMapOvr>
    <a:masterClrMapping/>
  </p:clrMapOvr>
  <p:transition spd="slow">
    <p:push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949234" y="6444343"/>
            <a:ext cx="10084526" cy="312073"/>
          </a:xfrm>
          <a:prstGeom prst="rect">
            <a:avLst/>
          </a:prstGeom>
          <a:noFill/>
        </p:spPr>
        <p:txBody>
          <a:bodyPr wrap="squar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alpha val="99000"/>
                  </a:srgbClr>
                </a:solidFill>
                <a:effectLst/>
                <a:uLnTx/>
                <a:uFillTx/>
                <a:latin typeface="Segoe UI"/>
                <a:ea typeface="+mn-ea"/>
                <a:cs typeface="+mn-cs"/>
              </a:rPr>
              <a:t>Microsoft Confidential  2016</a:t>
            </a:r>
          </a:p>
        </p:txBody>
      </p:sp>
    </p:spTree>
    <p:extLst>
      <p:ext uri="{BB962C8B-B14F-4D97-AF65-F5344CB8AC3E}">
        <p14:creationId xmlns:p14="http://schemas.microsoft.com/office/powerpoint/2010/main" val="4199540536"/>
      </p:ext>
    </p:extLst>
  </p:cSld>
  <p:clrMapOvr>
    <a:masterClrMapping/>
  </p:clrMapOvr>
  <p:transition spd="slow">
    <p:push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Microso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619835" y="3113532"/>
            <a:ext cx="2952332" cy="630936"/>
          </a:xfrm>
          <a:prstGeom prst="rect">
            <a:avLst/>
          </a:prstGeom>
        </p:spPr>
      </p:pic>
      <p:sp>
        <p:nvSpPr>
          <p:cNvPr id="5" name="Text Box 3"/>
          <p:cNvSpPr txBox="1">
            <a:spLocks noChangeArrowheads="1"/>
          </p:cNvSpPr>
          <p:nvPr userDrawn="1"/>
        </p:nvSpPr>
        <p:spPr bwMode="blackWhite">
          <a:xfrm>
            <a:off x="562121" y="5340318"/>
            <a:ext cx="11067756" cy="862497"/>
          </a:xfrm>
          <a:prstGeom prst="rect">
            <a:avLst/>
          </a:prstGeom>
          <a:noFill/>
          <a:ln w="12700">
            <a:noFill/>
            <a:miter lim="800000"/>
            <a:headEnd type="none" w="sm" len="sm"/>
            <a:tailEnd type="none" w="sm" len="sm"/>
          </a:ln>
          <a:effectLst/>
        </p:spPr>
        <p:txBody>
          <a:bodyPr vert="horz" wrap="square" lIns="91380" tIns="45691" rIns="91380" bIns="45691" numCol="1" anchor="t" anchorCtr="0" compatLnSpc="1">
            <a:prstTxWarp prst="textNoShape">
              <a:avLst/>
            </a:prstTxWarp>
            <a:spAutoFit/>
          </a:bodyPr>
          <a:lstStyle/>
          <a:p>
            <a:pPr algn="ctr" defTabSz="913620" eaLnBrk="0" hangingPunct="0">
              <a:spcAft>
                <a:spcPts val="800"/>
              </a:spcAft>
            </a:pPr>
            <a:r>
              <a:rPr lang="en-US" sz="900" dirty="0">
                <a:solidFill>
                  <a:srgbClr val="737373">
                    <a:alpha val="99000"/>
                  </a:srgbClr>
                </a:solidFill>
                <a:cs typeface="Arial" charset="0"/>
              </a:rPr>
              <a:t>© 2016 Microsoft </a:t>
            </a:r>
          </a:p>
          <a:p>
            <a:pPr algn="ctr" defTabSz="913620" eaLnBrk="0" hangingPunct="0">
              <a:spcAft>
                <a:spcPts val="800"/>
              </a:spcAft>
            </a:pPr>
            <a:r>
              <a:rPr lang="en-US" sz="900" dirty="0">
                <a:solidFill>
                  <a:srgbClr val="737373">
                    <a:alpha val="99000"/>
                  </a:srgbClr>
                </a:solidFill>
                <a:cs typeface="Arial" charset="0"/>
              </a:rPr>
              <a:t>The information herein is for informational purposes only and represents the current view of Microsoft Corporation as of the date of this presentation. Because Microsoft must respond to changing </a:t>
            </a:r>
            <a:br>
              <a:rPr lang="en-US" sz="900" dirty="0">
                <a:solidFill>
                  <a:srgbClr val="737373">
                    <a:alpha val="99000"/>
                  </a:srgbClr>
                </a:solidFill>
                <a:cs typeface="Arial" charset="0"/>
              </a:rPr>
            </a:br>
            <a:r>
              <a:rPr lang="en-US" sz="900" dirty="0">
                <a:solidFill>
                  <a:srgbClr val="737373">
                    <a:alpha val="99000"/>
                  </a:srgbClr>
                </a:solidFill>
                <a:cs typeface="Arial" charset="0"/>
              </a:rPr>
              <a:t>market conditions, it should not be interpreted to be a commitment on the part of Microsoft, and Microsoft cannot guarantee the accuracy of any information provided after the date of this presentation.  </a:t>
            </a:r>
          </a:p>
          <a:p>
            <a:pPr algn="ctr" defTabSz="913620" eaLnBrk="0" hangingPunct="0">
              <a:spcAft>
                <a:spcPts val="800"/>
              </a:spcAft>
            </a:pPr>
            <a:r>
              <a:rPr lang="en-US" sz="900" dirty="0">
                <a:solidFill>
                  <a:srgbClr val="737373">
                    <a:alpha val="99000"/>
                  </a:srgbClr>
                </a:solidFill>
                <a:cs typeface="Arial" charset="0"/>
              </a:rPr>
              <a:t>Microsoft makes no warranties, express, implied or statutory, as to the information in this presentation.</a:t>
            </a:r>
          </a:p>
        </p:txBody>
      </p:sp>
      <p:sp>
        <p:nvSpPr>
          <p:cNvPr id="9" name="Rectangle 8"/>
          <p:cNvSpPr/>
          <p:nvPr userDrawn="1"/>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1703948626"/>
      </p:ext>
    </p:extLst>
  </p:cSld>
  <p:clrMapOvr>
    <a:masterClrMapping/>
  </p:clrMapOvr>
  <p:transition spd="slow">
    <p:push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1_Title Only_Full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13">
                <a:solidFill>
                  <a:schemeClr val="bg1">
                    <a:alpha val="99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5147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Section Title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603248"/>
            <a:ext cx="10972800" cy="1828800"/>
          </a:xfrm>
          <a:noFill/>
        </p:spPr>
        <p:txBody>
          <a:bodyPr tIns="233085" bIns="233085"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61571134"/>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2268260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2" name="Picture 2" descr="C:\Users\Sarah\Documents\_SSD_Business\Clients\BridgePartners\1472_Win10 Security_Rob\_Photos\Retail\WIN13_Tyler_LenovoThinkPad2mPOS_03-HR.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flipH="1">
            <a:off x="-1" y="0"/>
            <a:ext cx="1219200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userDrawn="1"/>
        </p:nvSpPr>
        <p:spPr bwMode="gray">
          <a:xfrm>
            <a:off x="0" y="0"/>
            <a:ext cx="12191377" cy="6858623"/>
          </a:xfrm>
          <a:prstGeom prst="rect">
            <a:avLst/>
          </a:prstGeom>
          <a:solidFill>
            <a:srgbClr val="000000">
              <a:alpha val="7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userDrawn="1"/>
        </p:nvSpPr>
        <p:spPr bwMode="gray">
          <a:xfrm>
            <a:off x="0" y="4954073"/>
            <a:ext cx="12191377" cy="1904550"/>
          </a:xfrm>
          <a:prstGeom prst="rect">
            <a:avLst/>
          </a:prstGeom>
          <a:gradFill>
            <a:gsLst>
              <a:gs pos="0">
                <a:schemeClr val="accent1">
                  <a:tint val="66000"/>
                  <a:satMod val="160000"/>
                  <a:alpha val="0"/>
                </a:schemeClr>
              </a:gs>
              <a:gs pos="100000">
                <a:schemeClr val="tx1">
                  <a:lumMod val="50000"/>
                  <a:alpha val="21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userDrawn="1"/>
        </p:nvSpPr>
        <p:spPr bwMode="gray">
          <a:xfrm rot="5400000">
            <a:off x="482050" y="-481426"/>
            <a:ext cx="6858625" cy="7822723"/>
          </a:xfrm>
          <a:prstGeom prst="rect">
            <a:avLst/>
          </a:prstGeom>
          <a:gradFill>
            <a:gsLst>
              <a:gs pos="0">
                <a:schemeClr val="accent1">
                  <a:tint val="66000"/>
                  <a:satMod val="160000"/>
                  <a:alpha val="0"/>
                </a:schemeClr>
              </a:gs>
              <a:gs pos="100000">
                <a:srgbClr val="264241">
                  <a:alpha val="4400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hidden="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grayWhite">
          <a:xfrm>
            <a:off x="448585" y="6122089"/>
            <a:ext cx="1254995" cy="267709"/>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48586" y="6073351"/>
            <a:ext cx="1434641" cy="314582"/>
          </a:xfrm>
          <a:prstGeom prst="rect">
            <a:avLst/>
          </a:prstGeom>
          <a:noFill/>
          <a:ln>
            <a:noFill/>
          </a:ln>
        </p:spPr>
      </p:pic>
      <p:sp>
        <p:nvSpPr>
          <p:cNvPr id="9" name="Title 1"/>
          <p:cNvSpPr>
            <a:spLocks noGrp="1"/>
          </p:cNvSpPr>
          <p:nvPr>
            <p:ph type="title" hasCustomPrompt="1"/>
          </p:nvPr>
        </p:nvSpPr>
        <p:spPr bwMode="auto">
          <a:xfrm>
            <a:off x="269302" y="1691065"/>
            <a:ext cx="6276530" cy="878621"/>
          </a:xfrm>
          <a:noFill/>
        </p:spPr>
        <p:txBody>
          <a:bodyPr lIns="146304" tIns="91440" rIns="146304" bIns="91440" anchor="t" anchorCtr="0"/>
          <a:lstStyle>
            <a:lvl1pPr>
              <a:defRPr sz="5294" spc="-98" baseline="0">
                <a:solidFill>
                  <a:schemeClr val="bg1"/>
                </a:solidFill>
              </a:defRPr>
            </a:lvl1pPr>
          </a:lstStyle>
          <a:p>
            <a:r>
              <a:rPr lang="en-US" dirty="0"/>
              <a:t>Event name here</a:t>
            </a:r>
          </a:p>
        </p:txBody>
      </p:sp>
      <p:sp>
        <p:nvSpPr>
          <p:cNvPr id="3" name="Text Placeholder 2"/>
          <p:cNvSpPr>
            <a:spLocks noGrp="1"/>
          </p:cNvSpPr>
          <p:nvPr>
            <p:ph type="body" sz="quarter" idx="14" hasCustomPrompt="1"/>
          </p:nvPr>
        </p:nvSpPr>
        <p:spPr bwMode="auto">
          <a:xfrm>
            <a:off x="267683" y="2565153"/>
            <a:ext cx="6276530" cy="717249"/>
          </a:xfrm>
        </p:spPr>
        <p:txBody>
          <a:bodyPr tIns="109728" bIns="109728">
            <a:noAutofit/>
          </a:bodyPr>
          <a:lstStyle>
            <a:lvl1pPr marL="0" indent="0">
              <a:spcBef>
                <a:spcPts val="0"/>
              </a:spcBef>
              <a:buNone/>
              <a:defRPr sz="2353">
                <a:solidFill>
                  <a:schemeClr val="bg1"/>
                </a:solidFill>
                <a:latin typeface="+mn-lt"/>
              </a:defRPr>
            </a:lvl1pPr>
          </a:lstStyle>
          <a:p>
            <a:pPr lvl="0"/>
            <a:r>
              <a:rPr lang="en-US" dirty="0"/>
              <a:t>City | Date</a:t>
            </a:r>
          </a:p>
        </p:txBody>
      </p:sp>
    </p:spTree>
    <p:extLst>
      <p:ext uri="{BB962C8B-B14F-4D97-AF65-F5344CB8AC3E}">
        <p14:creationId xmlns:p14="http://schemas.microsoft.com/office/powerpoint/2010/main" val="428330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9652" y="401172"/>
            <a:ext cx="10972801" cy="79513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33857007"/>
      </p:ext>
    </p:extLst>
  </p:cSld>
  <p:clrMapOvr>
    <a:masterClrMapping/>
  </p:clrMapOvr>
  <p:transition spd="slow">
    <p:push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Walkin">
    <p:spTree>
      <p:nvGrpSpPr>
        <p:cNvPr id="1" name=""/>
        <p:cNvGrpSpPr/>
        <p:nvPr/>
      </p:nvGrpSpPr>
      <p:grpSpPr>
        <a:xfrm>
          <a:off x="0" y="0"/>
          <a:ext cx="0" cy="0"/>
          <a:chOff x="0" y="0"/>
          <a:chExt cx="0" cy="0"/>
        </a:xfrm>
      </p:grpSpPr>
      <p:pic>
        <p:nvPicPr>
          <p:cNvPr id="2" name="Picture 2" descr="C:\Users\Sarah\Documents\_SSD_Business\Clients\BridgePartners\1472_Win10 Security_Rob\_Photos\Retail\WIN13_Tyler_LenovoThinkPad2mPOS_03-HR.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flipH="1">
            <a:off x="-1" y="0"/>
            <a:ext cx="1219200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userDrawn="1"/>
        </p:nvSpPr>
        <p:spPr bwMode="gray">
          <a:xfrm rot="5400000">
            <a:off x="785223" y="-784600"/>
            <a:ext cx="6858625" cy="8429072"/>
          </a:xfrm>
          <a:prstGeom prst="rect">
            <a:avLst/>
          </a:prstGeom>
          <a:gradFill>
            <a:gsLst>
              <a:gs pos="0">
                <a:schemeClr val="accent1">
                  <a:tint val="66000"/>
                  <a:satMod val="160000"/>
                  <a:alpha val="0"/>
                </a:schemeClr>
              </a:gs>
              <a:gs pos="68000">
                <a:schemeClr val="bg1">
                  <a:alpha val="57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hidden="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grayWhite">
          <a:xfrm>
            <a:off x="448585" y="6122089"/>
            <a:ext cx="1254995" cy="267709"/>
          </a:xfrm>
          <a:prstGeom prst="rect">
            <a:avLst/>
          </a:prstGeom>
        </p:spPr>
      </p:pic>
      <p:sp>
        <p:nvSpPr>
          <p:cNvPr id="9" name="Title 1"/>
          <p:cNvSpPr>
            <a:spLocks noGrp="1"/>
          </p:cNvSpPr>
          <p:nvPr>
            <p:ph type="title" hasCustomPrompt="1"/>
          </p:nvPr>
        </p:nvSpPr>
        <p:spPr bwMode="auto">
          <a:xfrm>
            <a:off x="269302" y="1691065"/>
            <a:ext cx="6276530" cy="878621"/>
          </a:xfrm>
          <a:noFill/>
        </p:spPr>
        <p:txBody>
          <a:bodyPr lIns="146304" tIns="91440" rIns="146304" bIns="91440" anchor="t" anchorCtr="0"/>
          <a:lstStyle>
            <a:lvl1pPr>
              <a:defRPr sz="5294" spc="-98" baseline="0">
                <a:solidFill>
                  <a:schemeClr val="tx1">
                    <a:lumMod val="75000"/>
                  </a:schemeClr>
                </a:solidFill>
              </a:defRPr>
            </a:lvl1pPr>
          </a:lstStyle>
          <a:p>
            <a:r>
              <a:rPr lang="en-US" dirty="0"/>
              <a:t>Event name here</a:t>
            </a:r>
          </a:p>
        </p:txBody>
      </p:sp>
      <p:sp>
        <p:nvSpPr>
          <p:cNvPr id="3" name="Text Placeholder 2"/>
          <p:cNvSpPr>
            <a:spLocks noGrp="1"/>
          </p:cNvSpPr>
          <p:nvPr>
            <p:ph type="body" sz="quarter" idx="14" hasCustomPrompt="1"/>
          </p:nvPr>
        </p:nvSpPr>
        <p:spPr bwMode="auto">
          <a:xfrm>
            <a:off x="267683" y="2565153"/>
            <a:ext cx="6276530" cy="717249"/>
          </a:xfrm>
        </p:spPr>
        <p:txBody>
          <a:bodyPr tIns="109728" bIns="109728">
            <a:noAutofit/>
          </a:bodyPr>
          <a:lstStyle>
            <a:lvl1pPr marL="0" indent="0">
              <a:spcBef>
                <a:spcPts val="0"/>
              </a:spcBef>
              <a:buNone/>
              <a:defRPr sz="2353">
                <a:solidFill>
                  <a:schemeClr val="tx1">
                    <a:lumMod val="75000"/>
                  </a:schemeClr>
                </a:solidFill>
                <a:latin typeface="+mn-lt"/>
              </a:defRPr>
            </a:lvl1pPr>
          </a:lstStyle>
          <a:p>
            <a:pPr lvl="0"/>
            <a:r>
              <a:rPr lang="en-US" dirty="0"/>
              <a:t>City | Date</a:t>
            </a:r>
          </a:p>
        </p:txBody>
      </p:sp>
      <p:sp>
        <p:nvSpPr>
          <p:cNvPr id="10" name="Rectangle 9"/>
          <p:cNvSpPr/>
          <p:nvPr userDrawn="1"/>
        </p:nvSpPr>
        <p:spPr bwMode="gray">
          <a:xfrm>
            <a:off x="0" y="5399430"/>
            <a:ext cx="5846831" cy="1458570"/>
          </a:xfrm>
          <a:prstGeom prst="rect">
            <a:avLst/>
          </a:prstGeom>
          <a:gradFill>
            <a:gsLst>
              <a:gs pos="0">
                <a:schemeClr val="accent1">
                  <a:tint val="66000"/>
                  <a:satMod val="160000"/>
                  <a:alpha val="0"/>
                </a:schemeClr>
              </a:gs>
              <a:gs pos="68000">
                <a:schemeClr val="bg1">
                  <a:alpha val="68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48586" y="6073351"/>
            <a:ext cx="1434641" cy="314582"/>
          </a:xfrm>
          <a:prstGeom prst="rect">
            <a:avLst/>
          </a:prstGeom>
          <a:noFill/>
          <a:ln>
            <a:noFill/>
          </a:ln>
        </p:spPr>
      </p:pic>
    </p:spTree>
    <p:extLst>
      <p:ext uri="{BB962C8B-B14F-4D97-AF65-F5344CB8AC3E}">
        <p14:creationId xmlns:p14="http://schemas.microsoft.com/office/powerpoint/2010/main" val="132237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dirty="0"/>
              <a:t>Speaker Name</a:t>
            </a:r>
          </a:p>
        </p:txBody>
      </p:sp>
      <p:pic>
        <p:nvPicPr>
          <p:cNvPr id="7" name="Picture 6" hidden="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448585" y="6122089"/>
            <a:ext cx="1254995" cy="267709"/>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448586" y="6073351"/>
            <a:ext cx="1434641" cy="314582"/>
          </a:xfrm>
          <a:prstGeom prst="rect">
            <a:avLst/>
          </a:prstGeom>
        </p:spPr>
      </p:pic>
    </p:spTree>
    <p:extLst>
      <p:ext uri="{BB962C8B-B14F-4D97-AF65-F5344CB8AC3E}">
        <p14:creationId xmlns:p14="http://schemas.microsoft.com/office/powerpoint/2010/main" val="412824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93526"/>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hidden="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48585" y="6121376"/>
            <a:ext cx="1254995" cy="269134"/>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8586" y="6073351"/>
            <a:ext cx="1434641" cy="314582"/>
          </a:xfrm>
          <a:prstGeom prst="rect">
            <a:avLst/>
          </a:prstGeom>
        </p:spPr>
      </p:pic>
    </p:spTree>
    <p:extLst>
      <p:ext uri="{BB962C8B-B14F-4D97-AF65-F5344CB8AC3E}">
        <p14:creationId xmlns:p14="http://schemas.microsoft.com/office/powerpoint/2010/main" val="2387042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523119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771340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595445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04337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40112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391595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452554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Case Study ">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65497" y="149426"/>
            <a:ext cx="11859700" cy="1027525"/>
          </a:xfrm>
        </p:spPr>
        <p:txBody>
          <a:bodyPr/>
          <a:lstStyle>
            <a:lvl1pPr marL="0" indent="0">
              <a:buNone/>
              <a:defRPr/>
            </a:lvl1pPr>
          </a:lstStyle>
          <a:p>
            <a:endParaRPr lang="en-US" dirty="0"/>
          </a:p>
        </p:txBody>
      </p:sp>
      <p:sp>
        <p:nvSpPr>
          <p:cNvPr id="2" name="Title 1"/>
          <p:cNvSpPr>
            <a:spLocks noGrp="1"/>
          </p:cNvSpPr>
          <p:nvPr>
            <p:ph type="title"/>
          </p:nvPr>
        </p:nvSpPr>
        <p:spPr>
          <a:xfrm>
            <a:off x="503758" y="470380"/>
            <a:ext cx="5737119" cy="480596"/>
          </a:xfrm>
        </p:spPr>
        <p:txBody>
          <a:bodyPr/>
          <a:lstStyle>
            <a:lvl1pPr>
              <a:defRPr sz="352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08065170"/>
      </p:ext>
    </p:extLst>
  </p:cSld>
  <p:clrMapOvr>
    <a:masterClrMapping/>
  </p:clrMapOvr>
  <p:transition spd="slow">
    <p:push dir="r"/>
  </p:transition>
  <p:extLst>
    <p:ext uri="{DCECCB84-F9BA-43D5-87BE-67443E8EF086}">
      <p15:sldGuideLst xmlns:p15="http://schemas.microsoft.com/office/powerpoint/2012/main">
        <p15:guide id="1" pos="3917">
          <p15:clr>
            <a:srgbClr val="FBAE40"/>
          </p15:clr>
        </p15:guide>
        <p15:guide id="2" orient="horz" pos="220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669054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4484096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06492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454444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accent1"/>
                    </a:gs>
                    <a:gs pos="0">
                      <a:schemeClr val="accent1"/>
                    </a:gs>
                  </a:gsLst>
                  <a:lin ang="5400000" scaled="0"/>
                </a:gradFill>
              </a:defRPr>
            </a:lvl1pPr>
          </a:lstStyle>
          <a:p>
            <a:r>
              <a:rPr lang="en-US" dirty="0"/>
              <a:t>Section title</a:t>
            </a:r>
          </a:p>
        </p:txBody>
      </p:sp>
    </p:spTree>
    <p:extLst>
      <p:ext uri="{BB962C8B-B14F-4D97-AF65-F5344CB8AC3E}">
        <p14:creationId xmlns:p14="http://schemas.microsoft.com/office/powerpoint/2010/main" val="230730567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757383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105985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val="0"/>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4" name="Title 1"/>
          <p:cNvSpPr>
            <a:spLocks noGrp="1"/>
          </p:cNvSpPr>
          <p:nvPr>
            <p:ph type="title"/>
          </p:nvPr>
        </p:nvSpPr>
        <p:spPr>
          <a:xfrm>
            <a:off x="269241" y="289511"/>
            <a:ext cx="5378548" cy="899665"/>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269239" y="1197326"/>
            <a:ext cx="5377478" cy="2531975"/>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205539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49244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906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Cyan">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045906"/>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348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264923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50203" y="3083652"/>
            <a:ext cx="3227129" cy="692057"/>
          </a:xfrm>
          <a:prstGeom prst="rect">
            <a:avLst/>
          </a:prstGeom>
        </p:spPr>
      </p:pic>
    </p:spTree>
    <p:extLst>
      <p:ext uri="{BB962C8B-B14F-4D97-AF65-F5344CB8AC3E}">
        <p14:creationId xmlns:p14="http://schemas.microsoft.com/office/powerpoint/2010/main" val="85766284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10531933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96902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739" y="174626"/>
            <a:ext cx="10972800" cy="666787"/>
          </a:xfrm>
        </p:spPr>
        <p:txBody>
          <a:bodyPr/>
          <a:lstStyle/>
          <a:p>
            <a:r>
              <a:rPr lang="en-US" dirty="0"/>
              <a:t>Click to Edit Master Title Style</a:t>
            </a:r>
          </a:p>
        </p:txBody>
      </p:sp>
      <p:sp>
        <p:nvSpPr>
          <p:cNvPr id="4" name="Text Placeholder 3"/>
          <p:cNvSpPr>
            <a:spLocks noGrp="1"/>
          </p:cNvSpPr>
          <p:nvPr>
            <p:ph type="body" sz="quarter" idx="10"/>
          </p:nvPr>
        </p:nvSpPr>
        <p:spPr>
          <a:xfrm>
            <a:off x="311151" y="1231904"/>
            <a:ext cx="10972800" cy="2052030"/>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44208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808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ercentag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534" y="960700"/>
            <a:ext cx="7376932" cy="967792"/>
          </a:xfrm>
        </p:spPr>
        <p:txBody>
          <a:bodyPr anchor="b">
            <a:normAutofit/>
          </a:bodyPr>
          <a:lstStyle>
            <a:lvl1pPr algn="ctr">
              <a:defRPr sz="3200"/>
            </a:lvl1pPr>
          </a:lstStyle>
          <a:p>
            <a:r>
              <a:rPr lang="en-US"/>
              <a:t>Click to edit Master title style</a:t>
            </a:r>
            <a:endParaRPr lang="en-US" dirty="0"/>
          </a:p>
        </p:txBody>
      </p:sp>
      <p:sp>
        <p:nvSpPr>
          <p:cNvPr id="9" name="Text Placeholder 8"/>
          <p:cNvSpPr>
            <a:spLocks noGrp="1"/>
          </p:cNvSpPr>
          <p:nvPr>
            <p:ph type="body" sz="quarter" idx="10"/>
          </p:nvPr>
        </p:nvSpPr>
        <p:spPr>
          <a:xfrm>
            <a:off x="3765630" y="2164707"/>
            <a:ext cx="4660740" cy="914400"/>
          </a:xfrm>
        </p:spPr>
        <p:txBody>
          <a:bodyPr/>
          <a:lstStyle>
            <a:lvl1pPr algn="ctr">
              <a:defRPr b="0"/>
            </a:lvl1pPr>
            <a:lvl2pPr algn="ctr">
              <a:defRPr b="0"/>
            </a:lvl2pPr>
            <a:lvl3pPr algn="ctr">
              <a:defRPr b="0"/>
            </a:lvl3pPr>
            <a:lvl4pPr algn="ctr">
              <a:defRPr b="0"/>
            </a:lvl4pPr>
            <a:lvl5pPr algn="ctr">
              <a:defRPr b="0"/>
            </a:lvl5pPr>
          </a:lstStyle>
          <a:p>
            <a:pPr lvl="0"/>
            <a:r>
              <a:rPr lang="en-US"/>
              <a:t>Click to edit Master text styles</a:t>
            </a:r>
          </a:p>
        </p:txBody>
      </p:sp>
      <p:sp>
        <p:nvSpPr>
          <p:cNvPr id="11" name="Text Placeholder 10"/>
          <p:cNvSpPr>
            <a:spLocks noGrp="1"/>
          </p:cNvSpPr>
          <p:nvPr>
            <p:ph type="body" sz="quarter" idx="11"/>
          </p:nvPr>
        </p:nvSpPr>
        <p:spPr>
          <a:xfrm>
            <a:off x="13356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2" name="Text Placeholder 10"/>
          <p:cNvSpPr>
            <a:spLocks noGrp="1"/>
          </p:cNvSpPr>
          <p:nvPr>
            <p:ph type="body" sz="quarter" idx="12" hasCustomPrompt="1"/>
          </p:nvPr>
        </p:nvSpPr>
        <p:spPr>
          <a:xfrm>
            <a:off x="1107046" y="3289300"/>
            <a:ext cx="1788554" cy="641197"/>
          </a:xfrm>
        </p:spPr>
        <p:txBody>
          <a:bodyPr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3" name="Text Placeholder 10"/>
          <p:cNvSpPr>
            <a:spLocks noGrp="1"/>
          </p:cNvSpPr>
          <p:nvPr>
            <p:ph type="body" sz="quarter" idx="13" hasCustomPrompt="1"/>
          </p:nvPr>
        </p:nvSpPr>
        <p:spPr>
          <a:xfrm>
            <a:off x="2199246" y="3822700"/>
            <a:ext cx="734454" cy="641197"/>
          </a:xfrm>
        </p:spPr>
        <p:txBody>
          <a:bodyPr bIns="0"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4" name="Text Placeholder 8"/>
          <p:cNvSpPr>
            <a:spLocks noGrp="1"/>
          </p:cNvSpPr>
          <p:nvPr>
            <p:ph type="body" sz="quarter" idx="14" hasCustomPrompt="1"/>
          </p:nvPr>
        </p:nvSpPr>
        <p:spPr>
          <a:xfrm>
            <a:off x="3369825" y="6177907"/>
            <a:ext cx="5452350" cy="349894"/>
          </a:xfrm>
        </p:spPr>
        <p:txBody>
          <a:bodyPr anchor="ctr">
            <a:normAutofit/>
          </a:bodyPr>
          <a:lstStyle>
            <a:lvl1pPr algn="ctr">
              <a:defRPr sz="1000" b="0">
                <a:solidFill>
                  <a:schemeClr val="bg2"/>
                </a:solidFill>
              </a:defRPr>
            </a:lvl1pPr>
            <a:lvl2pPr algn="ctr">
              <a:defRPr b="0"/>
            </a:lvl2pPr>
            <a:lvl3pPr algn="ctr">
              <a:defRPr b="0"/>
            </a:lvl3pPr>
            <a:lvl4pPr algn="ctr">
              <a:defRPr b="0"/>
            </a:lvl4pPr>
            <a:lvl5pPr algn="ctr">
              <a:defRPr b="0"/>
            </a:lvl5pPr>
          </a:lstStyle>
          <a:p>
            <a:pPr lvl="0"/>
            <a:r>
              <a:rPr lang="en-US" dirty="0"/>
              <a:t>Click to add source</a:t>
            </a:r>
          </a:p>
        </p:txBody>
      </p:sp>
      <p:sp>
        <p:nvSpPr>
          <p:cNvPr id="15" name="Text Placeholder 10"/>
          <p:cNvSpPr>
            <a:spLocks noGrp="1"/>
          </p:cNvSpPr>
          <p:nvPr>
            <p:ph type="body" sz="quarter" idx="15"/>
          </p:nvPr>
        </p:nvSpPr>
        <p:spPr>
          <a:xfrm>
            <a:off x="39518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6" name="Text Placeholder 10"/>
          <p:cNvSpPr>
            <a:spLocks noGrp="1"/>
          </p:cNvSpPr>
          <p:nvPr>
            <p:ph type="body" sz="quarter" idx="16" hasCustomPrompt="1"/>
          </p:nvPr>
        </p:nvSpPr>
        <p:spPr>
          <a:xfrm>
            <a:off x="37232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7" name="Text Placeholder 10"/>
          <p:cNvSpPr>
            <a:spLocks noGrp="1"/>
          </p:cNvSpPr>
          <p:nvPr>
            <p:ph type="body" sz="quarter" idx="17" hasCustomPrompt="1"/>
          </p:nvPr>
        </p:nvSpPr>
        <p:spPr>
          <a:xfrm>
            <a:off x="4938213"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8" name="Text Placeholder 10"/>
          <p:cNvSpPr>
            <a:spLocks noGrp="1"/>
          </p:cNvSpPr>
          <p:nvPr>
            <p:ph type="body" sz="quarter" idx="18"/>
          </p:nvPr>
        </p:nvSpPr>
        <p:spPr>
          <a:xfrm>
            <a:off x="65680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9" name="Text Placeholder 10"/>
          <p:cNvSpPr>
            <a:spLocks noGrp="1"/>
          </p:cNvSpPr>
          <p:nvPr>
            <p:ph type="body" sz="quarter" idx="19" hasCustomPrompt="1"/>
          </p:nvPr>
        </p:nvSpPr>
        <p:spPr>
          <a:xfrm>
            <a:off x="63394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0" name="Text Placeholder 10"/>
          <p:cNvSpPr>
            <a:spLocks noGrp="1"/>
          </p:cNvSpPr>
          <p:nvPr>
            <p:ph type="body" sz="quarter" idx="20" hasCustomPrompt="1"/>
          </p:nvPr>
        </p:nvSpPr>
        <p:spPr>
          <a:xfrm>
            <a:off x="7677180"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1" name="Text Placeholder 10"/>
          <p:cNvSpPr>
            <a:spLocks noGrp="1"/>
          </p:cNvSpPr>
          <p:nvPr>
            <p:ph type="body" sz="quarter" idx="21"/>
          </p:nvPr>
        </p:nvSpPr>
        <p:spPr>
          <a:xfrm>
            <a:off x="91842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22" name="Text Placeholder 10"/>
          <p:cNvSpPr>
            <a:spLocks noGrp="1"/>
          </p:cNvSpPr>
          <p:nvPr>
            <p:ph type="body" sz="quarter" idx="22" hasCustomPrompt="1"/>
          </p:nvPr>
        </p:nvSpPr>
        <p:spPr>
          <a:xfrm>
            <a:off x="91461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3" name="Text Placeholder 10"/>
          <p:cNvSpPr>
            <a:spLocks noGrp="1"/>
          </p:cNvSpPr>
          <p:nvPr>
            <p:ph type="body" sz="quarter" idx="23" hasCustomPrompt="1"/>
          </p:nvPr>
        </p:nvSpPr>
        <p:spPr>
          <a:xfrm>
            <a:off x="10416146"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9" name="Text Placeholder 8"/>
          <p:cNvSpPr>
            <a:spLocks noGrp="1"/>
          </p:cNvSpPr>
          <p:nvPr>
            <p:ph type="body" sz="quarter" idx="10" hasCustomPrompt="1"/>
          </p:nvPr>
        </p:nvSpPr>
        <p:spPr>
          <a:xfrm>
            <a:off x="6654800" y="1435100"/>
            <a:ext cx="5283200" cy="2019300"/>
          </a:xfrm>
        </p:spPr>
        <p:txBody>
          <a:bodyPr anchor="t">
            <a:noAutofit/>
          </a:bodyPr>
          <a:lstStyle>
            <a:lvl1pPr marL="127000" indent="-127000">
              <a:tabLst/>
              <a:defRPr sz="2750" b="0" i="0" baseline="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“Type quote here”</a:t>
            </a:r>
          </a:p>
        </p:txBody>
      </p:sp>
      <p:sp>
        <p:nvSpPr>
          <p:cNvPr id="10" name="Text Placeholder 8"/>
          <p:cNvSpPr>
            <a:spLocks noGrp="1"/>
          </p:cNvSpPr>
          <p:nvPr>
            <p:ph type="body" sz="quarter" idx="11" hasCustomPrompt="1"/>
          </p:nvPr>
        </p:nvSpPr>
        <p:spPr>
          <a:xfrm>
            <a:off x="6781800" y="3543300"/>
            <a:ext cx="5003800" cy="495300"/>
          </a:xfrm>
        </p:spPr>
        <p:txBody>
          <a:bodyPr>
            <a:noAutofit/>
          </a:bodyPr>
          <a:lstStyle>
            <a:lvl1pPr>
              <a:defRPr sz="1570" b="0" i="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Quote source here</a:t>
            </a: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4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72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guide id="5" pos="25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Only_No Logo">
    <p:spTree>
      <p:nvGrpSpPr>
        <p:cNvPr id="1" name=""/>
        <p:cNvGrpSpPr/>
        <p:nvPr/>
      </p:nvGrpSpPr>
      <p:grpSpPr>
        <a:xfrm>
          <a:off x="0" y="0"/>
          <a:ext cx="0" cy="0"/>
          <a:chOff x="0" y="0"/>
          <a:chExt cx="0" cy="0"/>
        </a:xfrm>
      </p:grpSpPr>
      <p:sp>
        <p:nvSpPr>
          <p:cNvPr id="8" name="Rectangle 7"/>
          <p:cNvSpPr/>
          <p:nvPr/>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800" dirty="0">
              <a:solidFill>
                <a:srgbClr val="FFFFFF"/>
              </a:solidFill>
              <a:latin typeface="Segoe UI"/>
            </a:endParaRPr>
          </a:p>
        </p:txBody>
      </p:sp>
      <p:sp>
        <p:nvSpPr>
          <p:cNvPr id="4" name="Title 1"/>
          <p:cNvSpPr>
            <a:spLocks noGrp="1"/>
          </p:cNvSpPr>
          <p:nvPr>
            <p:ph type="title" hasCustomPrompt="1"/>
          </p:nvPr>
        </p:nvSpPr>
        <p:spPr>
          <a:xfrm>
            <a:off x="469651" y="393192"/>
            <a:ext cx="11149439" cy="557784"/>
          </a:xfrm>
        </p:spPr>
        <p:txBody>
          <a:bodyPr/>
          <a:lstStyle>
            <a:lvl1pPr>
              <a:defRPr>
                <a:solidFill>
                  <a:schemeClr val="accent1">
                    <a:alpha val="99000"/>
                  </a:schemeClr>
                </a:solidFill>
              </a:defRPr>
            </a:lvl1pPr>
          </a:lstStyle>
          <a:p>
            <a:r>
              <a:rPr lang="en-US" dirty="0"/>
              <a:t>Click to add title</a:t>
            </a:r>
          </a:p>
        </p:txBody>
      </p:sp>
    </p:spTree>
    <p:extLst>
      <p:ext uri="{BB962C8B-B14F-4D97-AF65-F5344CB8AC3E}">
        <p14:creationId xmlns:p14="http://schemas.microsoft.com/office/powerpoint/2010/main" val="52409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652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9700"/>
            <a:ext cx="5004000" cy="3767138"/>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a:t>Click to edit Master text styles</a:t>
            </a:r>
          </a:p>
        </p:txBody>
      </p:sp>
      <p:sp>
        <p:nvSpPr>
          <p:cNvPr id="6"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2" pos="189">
          <p15:clr>
            <a:srgbClr val="FBAE40"/>
          </p15:clr>
        </p15:guide>
        <p15:guide id="3" pos="7491">
          <p15:clr>
            <a:srgbClr val="FBAE40"/>
          </p15:clr>
        </p15:guide>
        <p15:guide id="5" orient="horz" pos="1117">
          <p15:clr>
            <a:srgbClr val="FBAE40"/>
          </p15:clr>
        </p15:guide>
        <p15:guide id="6" orient="horz" pos="1842">
          <p15:clr>
            <a:srgbClr val="FBAE40"/>
          </p15:clr>
        </p15:guide>
        <p15:guide id="7" orient="horz" pos="1752">
          <p15:clr>
            <a:srgbClr val="FBAE40"/>
          </p15:clr>
        </p15:guide>
        <p15:guide id="8" pos="25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 Columns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 Columns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 Column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
        <p:nvSpPr>
          <p:cNvPr id="9" name="Text Placeholder 3"/>
          <p:cNvSpPr>
            <a:spLocks noGrp="1"/>
          </p:cNvSpPr>
          <p:nvPr>
            <p:ph type="body" sz="quarter" idx="17"/>
          </p:nvPr>
        </p:nvSpPr>
        <p:spPr>
          <a:xfrm>
            <a:off x="306000" y="2678400"/>
            <a:ext cx="5004000" cy="3765600"/>
          </a:xfrm>
        </p:spPr>
        <p:txBody>
          <a:bodyPr>
            <a:noAutofit/>
          </a:bodyPr>
          <a:lstStyle>
            <a:lvl1pPr>
              <a:defRPr sz="2000" b="0" i="0">
                <a:latin typeface="Segoe UI Light" charset="0"/>
                <a:ea typeface="Segoe UI Light" charset="0"/>
                <a:cs typeface="Segoe UI Light" charset="0"/>
              </a:defRPr>
            </a:lvl1pPr>
            <a:lvl2pPr>
              <a:defRPr sz="2000" b="0" i="0">
                <a:latin typeface="Segoe UI Light" charset="0"/>
                <a:ea typeface="Segoe UI Light" charset="0"/>
                <a:cs typeface="Segoe UI Light" charset="0"/>
              </a:defRPr>
            </a:lvl2pPr>
            <a:lvl3pPr>
              <a:defRPr sz="2000" b="0" i="0">
                <a:latin typeface="Segoe UI Light" charset="0"/>
                <a:ea typeface="Segoe UI Light" charset="0"/>
                <a:cs typeface="Segoe UI Light" charset="0"/>
              </a:defRPr>
            </a:lvl3pPr>
            <a:lvl4pPr>
              <a:defRPr sz="2000" b="0" i="0">
                <a:latin typeface="Segoe UI Light" charset="0"/>
                <a:ea typeface="Segoe UI Light" charset="0"/>
                <a:cs typeface="Segoe UI Light" charset="0"/>
              </a:defRPr>
            </a:lvl4pPr>
            <a:lvl5pPr>
              <a:defRPr sz="2000" b="0" i="0">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 Columns Text + Picture Spac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4352288" y="2705100"/>
            <a:ext cx="33372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4"/>
          </p:nvPr>
        </p:nvSpPr>
        <p:spPr>
          <a:xfrm>
            <a:off x="304800" y="2678400"/>
            <a:ext cx="3420533" cy="37732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 Columns Text +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646813" y="2787650"/>
            <a:ext cx="5137200" cy="3665538"/>
          </a:xfrm>
        </p:spPr>
        <p:txBody>
          <a:bodyPr/>
          <a:lstStyle/>
          <a:p>
            <a:r>
              <a:rPr lang="en-US"/>
              <a:t>Drag picture to placeholder or click icon to add</a:t>
            </a:r>
          </a:p>
        </p:txBody>
      </p:sp>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5">
          <p15:clr>
            <a:srgbClr val="FBAE40"/>
          </p15:clr>
        </p15:guide>
        <p15:guide id="5" orient="horz" pos="4065">
          <p15:clr>
            <a:srgbClr val="FBAE40"/>
          </p15:clr>
        </p15:guide>
        <p15:guide id="6" pos="257">
          <p15:clr>
            <a:srgbClr val="FBAE40"/>
          </p15:clr>
        </p15:guide>
        <p15:guide id="7" pos="742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 Cols Text + Half Bleed Pis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2"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8909755"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5971822"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0" y="0"/>
            <a:ext cx="5551200" cy="6858000"/>
          </a:xfrm>
        </p:spPr>
        <p:txBody>
          <a:bodyPr/>
          <a:lstStyle/>
          <a:p>
            <a:r>
              <a:rPr lang="en-US"/>
              <a:t>Drag picture to placeholder or click icon to add</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Tree>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endParaRPr lang="en-US" dirty="0"/>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8" name="Rectangle 7"/>
          <p:cNvSpPr/>
          <p:nvPr/>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800" dirty="0">
              <a:solidFill>
                <a:srgbClr val="FFFFFF"/>
              </a:solidFill>
              <a:latin typeface="Segoe UI"/>
            </a:endParaRPr>
          </a:p>
        </p:txBody>
      </p:sp>
      <p:sp>
        <p:nvSpPr>
          <p:cNvPr id="6" name="Title 1"/>
          <p:cNvSpPr>
            <a:spLocks noGrp="1"/>
          </p:cNvSpPr>
          <p:nvPr>
            <p:ph type="title" hasCustomPrompt="1"/>
          </p:nvPr>
        </p:nvSpPr>
        <p:spPr>
          <a:xfrm>
            <a:off x="469651" y="393192"/>
            <a:ext cx="11149439" cy="557784"/>
          </a:xfrm>
        </p:spPr>
        <p:txBody>
          <a:bodyPr/>
          <a:lstStyle>
            <a:lvl1pPr>
              <a:defRPr>
                <a:solidFill>
                  <a:schemeClr val="accent1">
                    <a:alpha val="99000"/>
                  </a:schemeClr>
                </a:solidFill>
              </a:defRPr>
            </a:lvl1pPr>
          </a:lstStyle>
          <a:p>
            <a:r>
              <a:rPr lang="en-US" dirty="0"/>
              <a:t>Click to add title</a:t>
            </a:r>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0879" y="6106107"/>
            <a:ext cx="2098154" cy="654063"/>
          </a:xfrm>
          <a:prstGeom prst="rect">
            <a:avLst/>
          </a:prstGeom>
        </p:spPr>
      </p:pic>
    </p:spTree>
    <p:extLst>
      <p:ext uri="{BB962C8B-B14F-4D97-AF65-F5344CB8AC3E}">
        <p14:creationId xmlns:p14="http://schemas.microsoft.com/office/powerpoint/2010/main" val="170316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3D269-8B25-2E4F-886D-97191F4F2A90}" type="datetimeFigureOut">
              <a:rPr lang="en-US" smtClean="0"/>
              <a:pPr/>
              <a:t>10/23/17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28628-A188-CB4C-A015-680422023823}" type="slidenum">
              <a:rPr lang="en-US" smtClean="0"/>
              <a:pPr/>
              <a:t>‹#›</a:t>
            </a:fld>
            <a:endParaRPr lang="en-US"/>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ull Bleed Image + White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Drag picture to placeholder or click icon to add</a:t>
            </a:r>
            <a:endParaRPr lang="en-US" dirty="0"/>
          </a:p>
        </p:txBody>
      </p:sp>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bg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er stories">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568325" y="2047009"/>
            <a:ext cx="6892925" cy="4256088"/>
          </a:xfrm>
        </p:spPr>
        <p:txBody>
          <a:bodyPr/>
          <a:lstStyle>
            <a:lvl1pPr>
              <a:lnSpc>
                <a:spcPct val="100000"/>
              </a:lnSpc>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1pPr>
            <a:lvl2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2pPr>
            <a:lvl3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3pPr>
            <a:lvl4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4pPr>
            <a:lvl5pPr>
              <a:defRPr kumimoji="0" lang="en-US" sz="1400" b="0" i="0" u="none" strike="noStrike" kern="1200" cap="none" spc="0" normalizeH="0" baseline="0" dirty="0">
                <a:ln>
                  <a:noFill/>
                </a:ln>
                <a:solidFill>
                  <a:srgbClr val="505050"/>
                </a:solidFill>
                <a:effectLst/>
                <a:uLnTx/>
                <a:uFillTx/>
                <a:latin typeface="Segoe UI Semilight" charset="0"/>
                <a:ea typeface="Segoe UI Semilight" charset="0"/>
                <a:cs typeface="Segoe UI Semilight"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p:nvPr>
        </p:nvSpPr>
        <p:spPr>
          <a:xfrm>
            <a:off x="7861006" y="1241934"/>
            <a:ext cx="4005412" cy="2665048"/>
          </a:xfrm>
        </p:spPr>
        <p:txBody>
          <a:bodyPr/>
          <a:lstStyle>
            <a:lvl1pPr>
              <a:defRPr kumimoji="0" lang="en-US" sz="2000" b="0" i="0" u="none" strike="noStrike" kern="1200" cap="none" spc="0" normalizeH="0" baseline="0" dirty="0" smtClean="0">
                <a:ln>
                  <a:noFill/>
                </a:ln>
                <a:solidFill>
                  <a:srgbClr val="0078D7"/>
                </a:solidFill>
                <a:effectLst/>
                <a:uLnTx/>
                <a:uFillTx/>
                <a:latin typeface="Segoe UI Light" charset="0"/>
                <a:ea typeface="Segoe UI Light" charset="0"/>
                <a:cs typeface="Segoe UI Light" charset="0"/>
              </a:defRPr>
            </a:lvl1pPr>
            <a:lvl2pPr>
              <a:defRPr kumimoji="0" lang="en-US" sz="1400" b="1" i="0" u="none" strike="noStrike" kern="1200" cap="none" spc="0" normalizeH="0" baseline="0" dirty="0" smtClean="0">
                <a:ln>
                  <a:noFill/>
                </a:ln>
                <a:solidFill>
                  <a:srgbClr val="505050"/>
                </a:solidFill>
                <a:effectLst/>
                <a:uLnTx/>
                <a:uFillTx/>
                <a:latin typeface="Segoe UI Semibold" charset="0"/>
                <a:ea typeface="Segoe UI Semibold" charset="0"/>
                <a:cs typeface="Segoe UI Semibold" charset="0"/>
              </a:defRPr>
            </a:lvl2pPr>
          </a:lstStyle>
          <a:p>
            <a:pPr lvl="0"/>
            <a:r>
              <a:rPr lang="en-US" dirty="0"/>
              <a:t>Edit Master text styles</a:t>
            </a:r>
          </a:p>
          <a:p>
            <a:pPr lvl="1"/>
            <a:r>
              <a:rPr lang="en-US" dirty="0"/>
              <a:t>Second level</a:t>
            </a:r>
          </a:p>
        </p:txBody>
      </p:sp>
      <p:cxnSp>
        <p:nvCxnSpPr>
          <p:cNvPr id="5" name="Straight Connector 4"/>
          <p:cNvCxnSpPr>
            <a:cxnSpLocks/>
          </p:cNvCxnSpPr>
          <p:nvPr userDrawn="1"/>
        </p:nvCxnSpPr>
        <p:spPr>
          <a:xfrm>
            <a:off x="7606790" y="1241934"/>
            <a:ext cx="0" cy="5061236"/>
          </a:xfrm>
          <a:prstGeom prst="line">
            <a:avLst/>
          </a:prstGeom>
          <a:ln w="63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7036" y="6458961"/>
            <a:ext cx="1286608" cy="274302"/>
          </a:xfrm>
          <a:prstGeom prst="rect">
            <a:avLst/>
          </a:prstGeom>
        </p:spPr>
      </p:pic>
      <p:sp>
        <p:nvSpPr>
          <p:cNvPr id="11" name="Picture Placeholder 10"/>
          <p:cNvSpPr>
            <a:spLocks noGrp="1"/>
          </p:cNvSpPr>
          <p:nvPr>
            <p:ph type="pic" sz="quarter" idx="11"/>
          </p:nvPr>
        </p:nvSpPr>
        <p:spPr>
          <a:xfrm>
            <a:off x="7861300" y="3990109"/>
            <a:ext cx="4005263" cy="2312988"/>
          </a:xfrm>
        </p:spPr>
        <p:txBody>
          <a:bodyPr/>
          <a:lstStyle/>
          <a:p>
            <a:endParaRPr lang="en-US"/>
          </a:p>
        </p:txBody>
      </p:sp>
    </p:spTree>
    <p:extLst>
      <p:ext uri="{BB962C8B-B14F-4D97-AF65-F5344CB8AC3E}">
        <p14:creationId xmlns:p14="http://schemas.microsoft.com/office/powerpoint/2010/main" val="39177530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End Slid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chemeClr val="bg2"/>
                </a:solidFill>
                <a:cs typeface="Segoe UI" pitchFamily="34" charset="0"/>
              </a:rPr>
              <a:t>© 2016 Microsoft Corporation. All rights reserved. </a:t>
            </a:r>
          </a:p>
          <a:p>
            <a:pPr algn="ctr" defTabSz="913924" eaLnBrk="0" hangingPunct="0">
              <a:spcAft>
                <a:spcPts val="600"/>
              </a:spcAft>
            </a:pPr>
            <a:r>
              <a:rPr lang="en-US" sz="686" dirty="0">
                <a:solidFill>
                  <a:schemeClr val="bg2"/>
                </a:solidFill>
                <a:cs typeface="Segoe UI" pitchFamily="34" charset="0"/>
              </a:rPr>
              <a:t>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chemeClr val="bg2"/>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510347"/>
          </a:xfrm>
          <a:prstGeom prst="rect">
            <a:avLst/>
          </a:prstGeom>
        </p:spPr>
        <p:txBody>
          <a:bodyPr lIns="0" tIns="0" rIns="0" bIns="0"/>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dirty="0"/>
          </a:p>
        </p:txBody>
      </p:sp>
      <p:sp>
        <p:nvSpPr>
          <p:cNvPr id="10" name="Text Placeholder 5"/>
          <p:cNvSpPr>
            <a:spLocks noGrp="1"/>
          </p:cNvSpPr>
          <p:nvPr>
            <p:ph type="body" sz="quarter" idx="10"/>
          </p:nvPr>
        </p:nvSpPr>
        <p:spPr>
          <a:xfrm>
            <a:off x="409712" y="2236406"/>
            <a:ext cx="5837084" cy="1538883"/>
          </a:xfrm>
          <a:prstGeom prst="rect">
            <a:avLst/>
          </a:prstGeom>
        </p:spPr>
        <p:txBody>
          <a:bodyPr lIns="0" tIns="0" rIns="0" bIns="0" numCol="1" spcCol="360000"/>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20603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urface Scenario">
    <p:spTree>
      <p:nvGrpSpPr>
        <p:cNvPr id="1" name=""/>
        <p:cNvGrpSpPr/>
        <p:nvPr/>
      </p:nvGrpSpPr>
      <p:grpSpPr>
        <a:xfrm>
          <a:off x="0" y="0"/>
          <a:ext cx="0" cy="0"/>
          <a:chOff x="0" y="0"/>
          <a:chExt cx="0" cy="0"/>
        </a:xfrm>
      </p:grpSpPr>
      <p:sp>
        <p:nvSpPr>
          <p:cNvPr id="6" name="Title 1"/>
          <p:cNvSpPr>
            <a:spLocks noGrp="1"/>
          </p:cNvSpPr>
          <p:nvPr>
            <p:ph type="title"/>
          </p:nvPr>
        </p:nvSpPr>
        <p:spPr>
          <a:xfrm>
            <a:off x="577874" y="415137"/>
            <a:ext cx="9638181" cy="443198"/>
          </a:xfrm>
          <a:prstGeom prst="rect">
            <a:avLst/>
          </a:prstGeom>
        </p:spPr>
        <p:txBody>
          <a:bodyPr wrap="square"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dirty="0"/>
              <a:t>Click to edit Master title style</a:t>
            </a:r>
          </a:p>
        </p:txBody>
      </p:sp>
      <p:sp>
        <p:nvSpPr>
          <p:cNvPr id="3" name="Picture Placeholder 2"/>
          <p:cNvSpPr>
            <a:spLocks noGrp="1"/>
          </p:cNvSpPr>
          <p:nvPr>
            <p:ph type="pic" sz="quarter" idx="11"/>
          </p:nvPr>
        </p:nvSpPr>
        <p:spPr>
          <a:xfrm>
            <a:off x="6064469" y="993036"/>
            <a:ext cx="5549796" cy="3816350"/>
          </a:xfrm>
          <a:prstGeom prst="rect">
            <a:avLst/>
          </a:prstGeom>
        </p:spPr>
        <p:txBody>
          <a:bodyPr/>
          <a:lstStyle>
            <a:lvl1pPr marL="0" indent="0">
              <a:buNone/>
              <a:defRPr sz="1800"/>
            </a:lvl1pPr>
          </a:lstStyle>
          <a:p>
            <a:endParaRPr lang="en-US" dirty="0"/>
          </a:p>
        </p:txBody>
      </p:sp>
      <p:sp>
        <p:nvSpPr>
          <p:cNvPr id="7" name="Text Placeholder 5"/>
          <p:cNvSpPr>
            <a:spLocks noGrp="1"/>
          </p:cNvSpPr>
          <p:nvPr>
            <p:ph type="body" sz="quarter" idx="12" hasCustomPrompt="1"/>
          </p:nvPr>
        </p:nvSpPr>
        <p:spPr>
          <a:xfrm>
            <a:off x="577873" y="5133236"/>
            <a:ext cx="4619488" cy="215444"/>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lang="en-US" sz="1400" b="1" kern="1200" spc="100" baseline="0" dirty="0">
                <a:solidFill>
                  <a:schemeClr val="tx2"/>
                </a:solidFill>
                <a:latin typeface="+mn-lt"/>
                <a:ea typeface="+mn-ea"/>
                <a:cs typeface="Segoe UI Semilight" panose="020B0402040204020203" pitchFamily="34" charset="0"/>
              </a:defRPr>
            </a:lvl1pPr>
            <a:lvl2pPr marL="0" indent="0">
              <a:lnSpc>
                <a:spcPct val="100000"/>
              </a:lnSpc>
              <a:spcBef>
                <a:spcPts val="0"/>
              </a:spcBef>
              <a:spcAft>
                <a:spcPts val="588"/>
              </a:spcAft>
              <a:buFontTx/>
              <a:buNone/>
              <a:defRPr sz="1400">
                <a:solidFill>
                  <a:schemeClr val="tx1"/>
                </a:solidFill>
                <a:latin typeface="+mj-lt"/>
              </a:defRPr>
            </a:lvl2pPr>
            <a:lvl3pPr marL="224097" indent="0">
              <a:lnSpc>
                <a:spcPct val="100000"/>
              </a:lnSpc>
              <a:spcBef>
                <a:spcPts val="0"/>
              </a:spcBef>
              <a:spcAft>
                <a:spcPts val="588"/>
              </a:spcAft>
              <a:buNone/>
              <a:defRPr sz="1400">
                <a:solidFill>
                  <a:schemeClr val="tx1"/>
                </a:solidFill>
                <a:latin typeface="+mj-lt"/>
              </a:defRPr>
            </a:lvl3pPr>
            <a:lvl4pPr marL="448193" indent="0">
              <a:lnSpc>
                <a:spcPct val="100000"/>
              </a:lnSpc>
              <a:spcBef>
                <a:spcPts val="0"/>
              </a:spcBef>
              <a:spcAft>
                <a:spcPts val="588"/>
              </a:spcAft>
              <a:buNone/>
              <a:defRPr sz="1400">
                <a:solidFill>
                  <a:schemeClr val="tx1"/>
                </a:solidFill>
                <a:latin typeface="+mj-lt"/>
              </a:defRPr>
            </a:lvl4pPr>
            <a:lvl5pPr marL="672290" indent="0">
              <a:lnSpc>
                <a:spcPct val="100000"/>
              </a:lnSpc>
              <a:spcBef>
                <a:spcPts val="0"/>
              </a:spcBef>
              <a:spcAft>
                <a:spcPts val="588"/>
              </a:spcAft>
              <a:buNone/>
              <a:defRPr sz="1400">
                <a:solidFill>
                  <a:schemeClr val="tx1"/>
                </a:solidFill>
                <a:latin typeface="+mj-lt"/>
              </a:defRPr>
            </a:lvl5pPr>
          </a:lstStyle>
          <a:p>
            <a:r>
              <a:rPr lang="en-US" dirty="0"/>
              <a:t>KEY ACCESSORIES </a:t>
            </a:r>
          </a:p>
        </p:txBody>
      </p:sp>
      <p:sp>
        <p:nvSpPr>
          <p:cNvPr id="11" name="Text Placeholder 5"/>
          <p:cNvSpPr>
            <a:spLocks noGrp="1"/>
          </p:cNvSpPr>
          <p:nvPr>
            <p:ph type="body" sz="quarter" idx="13" hasCustomPrompt="1"/>
          </p:nvPr>
        </p:nvSpPr>
        <p:spPr>
          <a:xfrm>
            <a:off x="130208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 of text</a:t>
            </a:r>
          </a:p>
        </p:txBody>
      </p:sp>
      <p:sp>
        <p:nvSpPr>
          <p:cNvPr id="12" name="Text Placeholder 5"/>
          <p:cNvSpPr>
            <a:spLocks noGrp="1"/>
          </p:cNvSpPr>
          <p:nvPr>
            <p:ph type="body" sz="quarter" idx="14" hasCustomPrompt="1"/>
          </p:nvPr>
        </p:nvSpPr>
        <p:spPr>
          <a:xfrm>
            <a:off x="3479676"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3" name="Text Placeholder 5"/>
          <p:cNvSpPr>
            <a:spLocks noGrp="1"/>
          </p:cNvSpPr>
          <p:nvPr>
            <p:ph type="body" sz="quarter" idx="15" hasCustomPrompt="1"/>
          </p:nvPr>
        </p:nvSpPr>
        <p:spPr>
          <a:xfrm>
            <a:off x="5657264"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4" name="Text Placeholder 5"/>
          <p:cNvSpPr>
            <a:spLocks noGrp="1"/>
          </p:cNvSpPr>
          <p:nvPr>
            <p:ph type="body" sz="quarter" idx="16" hasCustomPrompt="1"/>
          </p:nvPr>
        </p:nvSpPr>
        <p:spPr>
          <a:xfrm>
            <a:off x="7834852"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9" name="Text Placeholder 18"/>
          <p:cNvSpPr>
            <a:spLocks noGrp="1"/>
          </p:cNvSpPr>
          <p:nvPr>
            <p:ph type="body" sz="quarter" idx="17" hasCustomPrompt="1"/>
          </p:nvPr>
        </p:nvSpPr>
        <p:spPr>
          <a:xfrm>
            <a:off x="577735" y="993036"/>
            <a:ext cx="5348968" cy="3816350"/>
          </a:xfrm>
          <a:prstGeom prst="rect">
            <a:avLst/>
          </a:prstGeom>
        </p:spPr>
        <p:txBody>
          <a:bodyPr lIns="0"/>
          <a:lstStyle>
            <a:lvl1pPr marL="0" marR="0" indent="0" algn="l" defTabSz="914374" rtl="0" eaLnBrk="1" fontAlgn="auto" latinLnBrk="0" hangingPunct="1">
              <a:lnSpc>
                <a:spcPct val="90000"/>
              </a:lnSpc>
              <a:spcBef>
                <a:spcPts val="0"/>
              </a:spcBef>
              <a:spcAft>
                <a:spcPts val="400"/>
              </a:spcAft>
              <a:buClrTx/>
              <a:buSzPct val="90000"/>
              <a:buFont typeface="Arial" pitchFamily="34" charset="0"/>
              <a:buNone/>
              <a:tabLst/>
              <a:defRPr lang="en-US" sz="1400" b="1" kern="1200" spc="100" baseline="0" dirty="0" smtClean="0">
                <a:solidFill>
                  <a:schemeClr val="tx2"/>
                </a:solidFill>
                <a:latin typeface="+mn-lt"/>
                <a:ea typeface="+mn-ea"/>
                <a:cs typeface="Segoe UI Semilight" panose="020B0402040204020203" pitchFamily="34" charset="0"/>
              </a:defRPr>
            </a:lvl1pPr>
            <a:lvl2pPr marL="91440" marR="0" indent="0" algn="l" defTabSz="914374" rtl="0" eaLnBrk="1" fontAlgn="auto" latinLnBrk="0" hangingPunct="1">
              <a:lnSpc>
                <a:spcPct val="90000"/>
              </a:lnSpc>
              <a:spcBef>
                <a:spcPts val="0"/>
              </a:spcBef>
              <a:spcAft>
                <a:spcPts val="400"/>
              </a:spcAft>
              <a:buClrTx/>
              <a:buSzPct val="90000"/>
              <a:buFont typeface="Arial" panose="020B0604020202020204" pitchFamily="34" charset="0"/>
              <a:buNone/>
              <a:tabLst/>
              <a:defRPr sz="1100">
                <a:latin typeface="+mj-lt"/>
              </a:defRPr>
            </a:lvl2pPr>
          </a:lstStyle>
          <a:p>
            <a:pPr>
              <a:spcAft>
                <a:spcPts val="1200"/>
              </a:spcAft>
            </a:pPr>
            <a:r>
              <a:rPr lang="en-US" dirty="0"/>
              <a:t>BENEFITS</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mn-lt"/>
                <a:ea typeface="Segoe UI Semilight" charset="0"/>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mn-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endParaRPr lang="en-US" dirty="0"/>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27657" y="477886"/>
            <a:ext cx="1286608" cy="274302"/>
          </a:xfrm>
          <a:prstGeom prst="rect">
            <a:avLst/>
          </a:prstGeom>
        </p:spPr>
      </p:pic>
      <p:sp>
        <p:nvSpPr>
          <p:cNvPr id="21" name="Text Placeholder 5"/>
          <p:cNvSpPr>
            <a:spLocks noGrp="1"/>
          </p:cNvSpPr>
          <p:nvPr>
            <p:ph type="body" sz="quarter" idx="18" hasCustomPrompt="1"/>
          </p:nvPr>
        </p:nvSpPr>
        <p:spPr>
          <a:xfrm>
            <a:off x="1001243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5834834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Rectangle 7"/>
          <p:cNvSpPr/>
          <p:nvPr userDrawn="1"/>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800" dirty="0">
              <a:solidFill>
                <a:srgbClr val="FFFFFF"/>
              </a:solidFill>
              <a:latin typeface="Segoe UI"/>
            </a:endParaRPr>
          </a:p>
        </p:txBody>
      </p:sp>
      <p:sp>
        <p:nvSpPr>
          <p:cNvPr id="6" name="Title 1"/>
          <p:cNvSpPr>
            <a:spLocks noGrp="1"/>
          </p:cNvSpPr>
          <p:nvPr>
            <p:ph type="title" hasCustomPrompt="1"/>
          </p:nvPr>
        </p:nvSpPr>
        <p:spPr>
          <a:xfrm>
            <a:off x="469651" y="393192"/>
            <a:ext cx="11149439" cy="557784"/>
          </a:xfrm>
        </p:spPr>
        <p:txBody>
          <a:bodyPr/>
          <a:lstStyle>
            <a:lvl1pPr>
              <a:defRPr>
                <a:solidFill>
                  <a:schemeClr val="accent1">
                    <a:alpha val="99000"/>
                  </a:schemeClr>
                </a:solidFill>
              </a:defRPr>
            </a:lvl1pPr>
          </a:lstStyle>
          <a:p>
            <a:r>
              <a:rPr lang="en-US" dirty="0"/>
              <a:t>Click to add title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10879" y="6106107"/>
            <a:ext cx="2098154" cy="654063"/>
          </a:xfrm>
          <a:prstGeom prst="rect">
            <a:avLst/>
          </a:prstGeom>
        </p:spPr>
      </p:pic>
    </p:spTree>
    <p:extLst>
      <p:ext uri="{BB962C8B-B14F-4D97-AF65-F5344CB8AC3E}">
        <p14:creationId xmlns:p14="http://schemas.microsoft.com/office/powerpoint/2010/main" val="167420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8406" y="1581666"/>
            <a:ext cx="11149439" cy="2379449"/>
          </a:xfrm>
        </p:spPr>
        <p:txBody>
          <a:bodyPr lIns="0"/>
          <a:lstStyle>
            <a:lvl1pPr>
              <a:defRPr>
                <a:latin typeface="+mj-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68406" y="972624"/>
            <a:ext cx="11183674" cy="377825"/>
          </a:xfrm>
        </p:spPr>
        <p:txBody>
          <a:bodyPr lIns="0">
            <a:noAutofit/>
          </a:bodyPr>
          <a:lstStyle>
            <a:lvl1pPr marL="0" indent="0">
              <a:buNone/>
              <a:defRPr sz="1800">
                <a:solidFill>
                  <a:schemeClr val="tx2">
                    <a:alpha val="99000"/>
                  </a:schemeClr>
                </a:solidFill>
              </a:defRPr>
            </a:lvl1pPr>
            <a:lvl2pPr marL="230143" indent="0">
              <a:buNone/>
              <a:defRPr/>
            </a:lvl2pPr>
            <a:lvl3pPr marL="403147" indent="0">
              <a:buNone/>
              <a:defRPr/>
            </a:lvl3pPr>
            <a:lvl4pPr marL="568216" indent="0">
              <a:buNone/>
              <a:defRPr/>
            </a:lvl4pPr>
            <a:lvl5pPr marL="741220" indent="0">
              <a:buNone/>
              <a:defRPr/>
            </a:lvl5pPr>
          </a:lstStyle>
          <a:p>
            <a:pPr lvl="0"/>
            <a:r>
              <a:rPr lang="en-US" dirty="0"/>
              <a:t>Click to add Subtitle</a:t>
            </a:r>
          </a:p>
        </p:txBody>
      </p:sp>
      <p:sp>
        <p:nvSpPr>
          <p:cNvPr id="10" name="TextBox 9"/>
          <p:cNvSpPr txBox="1"/>
          <p:nvPr/>
        </p:nvSpPr>
        <p:spPr>
          <a:xfrm>
            <a:off x="11008321" y="6719502"/>
            <a:ext cx="1021758" cy="138499"/>
          </a:xfrm>
          <a:prstGeom prst="rect">
            <a:avLst/>
          </a:prstGeom>
          <a:noFill/>
        </p:spPr>
        <p:txBody>
          <a:bodyPr wrap="square" lIns="0" tIns="0" rIns="0" bIns="0" rtlCol="0">
            <a:sp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fld id="{D1FDF147-A34E-4605-92D6-A58348E56B3A}" type="slidenum">
              <a:rPr kumimoji="0" lang="en-US" sz="900" b="0" i="0" u="none" strike="noStrike" kern="1200" cap="none" spc="0" normalizeH="0" baseline="0" noProof="0" smtClean="0">
                <a:ln>
                  <a:noFill/>
                </a:ln>
                <a:solidFill>
                  <a:srgbClr val="FFFFFF">
                    <a:alpha val="99000"/>
                  </a:srgbClr>
                </a:solidFill>
                <a:effectLst/>
                <a:uLnTx/>
                <a:uFillTx/>
                <a:latin typeface="Segoe UI"/>
                <a:ea typeface="+mn-ea"/>
                <a:cs typeface="+mn-cs"/>
              </a:rPr>
              <a:pPr marL="0" marR="0" lvl="0" indent="0" algn="r" defTabSz="914225"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err="1">
              <a:ln>
                <a:noFill/>
              </a:ln>
              <a:solidFill>
                <a:srgbClr val="FFFFFF">
                  <a:alpha val="99000"/>
                </a:srgbClr>
              </a:solidFill>
              <a:effectLst/>
              <a:uLnTx/>
              <a:uFillTx/>
              <a:latin typeface="Segoe UI"/>
              <a:ea typeface="+mn-ea"/>
              <a:cs typeface="+mn-cs"/>
            </a:endParaRPr>
          </a:p>
        </p:txBody>
      </p:sp>
      <p:sp>
        <p:nvSpPr>
          <p:cNvPr id="9" name="Rectangle 8"/>
          <p:cNvSpPr/>
          <p:nvPr/>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Title 1"/>
          <p:cNvSpPr>
            <a:spLocks noGrp="1"/>
          </p:cNvSpPr>
          <p:nvPr>
            <p:ph type="title" hasCustomPrompt="1"/>
          </p:nvPr>
        </p:nvSpPr>
        <p:spPr>
          <a:xfrm>
            <a:off x="469651" y="393192"/>
            <a:ext cx="11149439" cy="557784"/>
          </a:xfrm>
        </p:spPr>
        <p:txBody>
          <a:bodyPr/>
          <a:lstStyle>
            <a:lvl1pPr>
              <a:defRPr>
                <a:solidFill>
                  <a:schemeClr val="accent1">
                    <a:alpha val="99000"/>
                  </a:schemeClr>
                </a:solidFill>
              </a:defRPr>
            </a:lvl1pPr>
          </a:lstStyle>
          <a:p>
            <a:r>
              <a:rPr lang="en-US" dirty="0"/>
              <a:t>Click to add title</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0879" y="6106107"/>
            <a:ext cx="2098154" cy="654063"/>
          </a:xfrm>
          <a:prstGeom prst="rect">
            <a:avLst/>
          </a:prstGeom>
        </p:spPr>
      </p:pic>
    </p:spTree>
    <p:extLst>
      <p:ext uri="{BB962C8B-B14F-4D97-AF65-F5344CB8AC3E}">
        <p14:creationId xmlns:p14="http://schemas.microsoft.com/office/powerpoint/2010/main" val="3009599085"/>
      </p:ext>
    </p:extLst>
  </p:cSld>
  <p:clrMapOvr>
    <a:masterClrMapping/>
  </p:clrMapOvr>
  <p:transition spd="slow">
    <p:push dir="r"/>
  </p:transition>
  <p:extLst>
    <p:ext uri="{DCECCB84-F9BA-43D5-87BE-67443E8EF086}">
      <p15:sldGuideLst xmlns:p15="http://schemas.microsoft.com/office/powerpoint/2012/main">
        <p15:guide id="1" orient="horz" pos="2203">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Pen +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977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69977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5"/>
          </p:nvPr>
        </p:nvSpPr>
        <p:spPr>
          <a:xfrm>
            <a:off x="407988" y="1498600"/>
            <a:ext cx="5535612" cy="3848100"/>
          </a:xfrm>
        </p:spPr>
        <p:txBody>
          <a:bodyPr/>
          <a:lstStyle/>
          <a:p>
            <a:r>
              <a:rPr lang="en-US"/>
              <a:t>Drag picture to placeholder or click icon to add</a:t>
            </a: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2600" y="241300"/>
            <a:ext cx="1057275" cy="6362700"/>
          </a:xfrm>
          <a:prstGeom prst="rect">
            <a:avLst/>
          </a:prstGeom>
        </p:spPr>
      </p:pic>
    </p:spTree>
    <p:extLst>
      <p:ext uri="{BB962C8B-B14F-4D97-AF65-F5344CB8AC3E}">
        <p14:creationId xmlns:p14="http://schemas.microsoft.com/office/powerpoint/2010/main" val="244794786"/>
      </p:ext>
    </p:extLst>
  </p:cSld>
  <p:clrMapOvr>
    <a:masterClrMapping/>
  </p:clrMapOvr>
  <p:extLst>
    <p:ext uri="{DCECCB84-F9BA-43D5-87BE-67443E8EF086}">
      <p15:sldGuideLst xmlns:p15="http://schemas.microsoft.com/office/powerpoint/2012/main">
        <p15:guide id="1" orient="horz" pos="944">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2">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3518" y="101600"/>
            <a:ext cx="6595872" cy="6638544"/>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1322"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cSld>
  <p:clrMapOvr>
    <a:masterClrMapping/>
  </p:clrMapOvr>
  <p:extLst mod="1">
    <p:ext uri="{DCECCB84-F9BA-43D5-87BE-67443E8EF086}">
      <p15:sldGuideLst xmlns:p15="http://schemas.microsoft.com/office/powerpoint/2012/main">
        <p15:guide id="1" orient="horz" pos="2166">
          <p15:clr>
            <a:srgbClr val="FBAE40"/>
          </p15:clr>
        </p15:guide>
        <p15:guide id="2" pos="2953">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72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guide id="5" pos="25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652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9700"/>
            <a:ext cx="5004000" cy="3767138"/>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a:t>Click to edit Master text styles</a:t>
            </a:r>
          </a:p>
        </p:txBody>
      </p:sp>
      <p:sp>
        <p:nvSpPr>
          <p:cNvPr id="6"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2" pos="189">
          <p15:clr>
            <a:srgbClr val="FBAE40"/>
          </p15:clr>
        </p15:guide>
        <p15:guide id="3" pos="7491">
          <p15:clr>
            <a:srgbClr val="FBAE40"/>
          </p15:clr>
        </p15:guide>
        <p15:guide id="5" orient="horz" pos="1117">
          <p15:clr>
            <a:srgbClr val="FBAE40"/>
          </p15:clr>
        </p15:guide>
        <p15:guide id="6" orient="horz" pos="1842">
          <p15:clr>
            <a:srgbClr val="FBAE40"/>
          </p15:clr>
        </p15:guide>
        <p15:guide id="7" orient="horz" pos="1752">
          <p15:clr>
            <a:srgbClr val="FBAE40"/>
          </p15:clr>
        </p15:guide>
        <p15:guide id="8" pos="25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Columns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Columns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 Column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
        <p:nvSpPr>
          <p:cNvPr id="9" name="Text Placeholder 3"/>
          <p:cNvSpPr>
            <a:spLocks noGrp="1"/>
          </p:cNvSpPr>
          <p:nvPr>
            <p:ph type="body" sz="quarter" idx="17"/>
          </p:nvPr>
        </p:nvSpPr>
        <p:spPr>
          <a:xfrm>
            <a:off x="306000" y="2678400"/>
            <a:ext cx="5004000" cy="3765600"/>
          </a:xfrm>
        </p:spPr>
        <p:txBody>
          <a:bodyPr>
            <a:noAutofit/>
          </a:bodyPr>
          <a:lstStyle>
            <a:lvl1pPr>
              <a:defRPr sz="2000" b="0" i="0">
                <a:latin typeface="Segoe UI Light" charset="0"/>
                <a:ea typeface="Segoe UI Light" charset="0"/>
                <a:cs typeface="Segoe UI Light" charset="0"/>
              </a:defRPr>
            </a:lvl1pPr>
            <a:lvl2pPr>
              <a:defRPr sz="2000" b="0" i="0">
                <a:latin typeface="Segoe UI Light" charset="0"/>
                <a:ea typeface="Segoe UI Light" charset="0"/>
                <a:cs typeface="Segoe UI Light" charset="0"/>
              </a:defRPr>
            </a:lvl2pPr>
            <a:lvl3pPr>
              <a:defRPr sz="2000" b="0" i="0">
                <a:latin typeface="Segoe UI Light" charset="0"/>
                <a:ea typeface="Segoe UI Light" charset="0"/>
                <a:cs typeface="Segoe UI Light" charset="0"/>
              </a:defRPr>
            </a:lvl3pPr>
            <a:lvl4pPr>
              <a:defRPr sz="2000" b="0" i="0">
                <a:latin typeface="Segoe UI Light" charset="0"/>
                <a:ea typeface="Segoe UI Light" charset="0"/>
                <a:cs typeface="Segoe UI Light" charset="0"/>
              </a:defRPr>
            </a:lvl4pPr>
            <a:lvl5pPr>
              <a:defRPr sz="2000" b="0" i="0">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Columns Text + Picture Spac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4352288" y="2705100"/>
            <a:ext cx="33372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4"/>
          </p:nvPr>
        </p:nvSpPr>
        <p:spPr>
          <a:xfrm>
            <a:off x="304800" y="2678400"/>
            <a:ext cx="3420533" cy="37732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Columns Text +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646813" y="2787650"/>
            <a:ext cx="5137200" cy="3665538"/>
          </a:xfrm>
        </p:spPr>
        <p:txBody>
          <a:bodyPr/>
          <a:lstStyle/>
          <a:p>
            <a:r>
              <a:rPr lang="en-US"/>
              <a:t>Drag picture to placeholder or click icon to add</a:t>
            </a:r>
          </a:p>
        </p:txBody>
      </p:sp>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5">
          <p15:clr>
            <a:srgbClr val="FBAE40"/>
          </p15:clr>
        </p15:guide>
        <p15:guide id="5" orient="horz" pos="4065">
          <p15:clr>
            <a:srgbClr val="FBAE40"/>
          </p15:clr>
        </p15:guide>
        <p15:guide id="6" pos="257">
          <p15:clr>
            <a:srgbClr val="FBAE40"/>
          </p15:clr>
        </p15:guide>
        <p15:guide id="7" pos="742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7.xml"/><Relationship Id="rId20" Type="http://schemas.openxmlformats.org/officeDocument/2006/relationships/slideLayout" Target="../slideLayouts/slideLayout58.xml"/><Relationship Id="rId21" Type="http://schemas.openxmlformats.org/officeDocument/2006/relationships/slideLayout" Target="../slideLayouts/slideLayout59.xml"/><Relationship Id="rId22" Type="http://schemas.openxmlformats.org/officeDocument/2006/relationships/slideLayout" Target="../slideLayouts/slideLayout60.xml"/><Relationship Id="rId23" Type="http://schemas.openxmlformats.org/officeDocument/2006/relationships/slideLayout" Target="../slideLayouts/slideLayout61.xml"/><Relationship Id="rId24" Type="http://schemas.openxmlformats.org/officeDocument/2006/relationships/slideLayout" Target="../slideLayouts/slideLayout62.xml"/><Relationship Id="rId25" Type="http://schemas.openxmlformats.org/officeDocument/2006/relationships/slideLayout" Target="../slideLayouts/slideLayout63.xml"/><Relationship Id="rId26" Type="http://schemas.openxmlformats.org/officeDocument/2006/relationships/slideLayout" Target="../slideLayouts/slideLayout64.xml"/><Relationship Id="rId27" Type="http://schemas.openxmlformats.org/officeDocument/2006/relationships/slideLayout" Target="../slideLayouts/slideLayout65.xml"/><Relationship Id="rId28" Type="http://schemas.openxmlformats.org/officeDocument/2006/relationships/slideLayout" Target="../slideLayouts/slideLayout66.xml"/><Relationship Id="rId29" Type="http://schemas.openxmlformats.org/officeDocument/2006/relationships/theme" Target="../theme/theme4.xml"/><Relationship Id="rId10" Type="http://schemas.openxmlformats.org/officeDocument/2006/relationships/slideLayout" Target="../slideLayouts/slideLayout48.xml"/><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slideLayout" Target="../slideLayouts/slideLayout55.xml"/><Relationship Id="rId18" Type="http://schemas.openxmlformats.org/officeDocument/2006/relationships/slideLayout" Target="../slideLayouts/slideLayout56.xml"/><Relationship Id="rId19" Type="http://schemas.openxmlformats.org/officeDocument/2006/relationships/slideLayout" Target="../slideLayouts/slideLayout57.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5.xml"/><Relationship Id="rId20" Type="http://schemas.openxmlformats.org/officeDocument/2006/relationships/slideLayout" Target="../slideLayouts/slideLayout86.xml"/><Relationship Id="rId21" Type="http://schemas.openxmlformats.org/officeDocument/2006/relationships/slideLayout" Target="../slideLayouts/slideLayout87.xml"/><Relationship Id="rId22" Type="http://schemas.openxmlformats.org/officeDocument/2006/relationships/slideLayout" Target="../slideLayouts/slideLayout88.xml"/><Relationship Id="rId23" Type="http://schemas.openxmlformats.org/officeDocument/2006/relationships/slideLayout" Target="../slideLayouts/slideLayout89.xml"/><Relationship Id="rId24" Type="http://schemas.openxmlformats.org/officeDocument/2006/relationships/slideLayout" Target="../slideLayouts/slideLayout90.xml"/><Relationship Id="rId25" Type="http://schemas.openxmlformats.org/officeDocument/2006/relationships/theme" Target="../theme/theme5.xml"/><Relationship Id="rId10" Type="http://schemas.openxmlformats.org/officeDocument/2006/relationships/slideLayout" Target="../slideLayouts/slideLayout76.xml"/><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slideLayout" Target="../slideLayouts/slideLayout79.xml"/><Relationship Id="rId14" Type="http://schemas.openxmlformats.org/officeDocument/2006/relationships/slideLayout" Target="../slideLayouts/slideLayout80.xml"/><Relationship Id="rId15" Type="http://schemas.openxmlformats.org/officeDocument/2006/relationships/slideLayout" Target="../slideLayouts/slideLayout81.xml"/><Relationship Id="rId16" Type="http://schemas.openxmlformats.org/officeDocument/2006/relationships/slideLayout" Target="../slideLayouts/slideLayout82.xml"/><Relationship Id="rId17" Type="http://schemas.openxmlformats.org/officeDocument/2006/relationships/slideLayout" Target="../slideLayouts/slideLayout83.xml"/><Relationship Id="rId18" Type="http://schemas.openxmlformats.org/officeDocument/2006/relationships/slideLayout" Target="../slideLayouts/slideLayout84.xml"/><Relationship Id="rId19" Type="http://schemas.openxmlformats.org/officeDocument/2006/relationships/slideLayout" Target="../slideLayouts/slideLayout85.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slideLayout" Target="../slideLayouts/slideLayout104.xml"/><Relationship Id="rId15" Type="http://schemas.openxmlformats.org/officeDocument/2006/relationships/slideLayout" Target="../slideLayouts/slideLayout105.xml"/><Relationship Id="rId16" Type="http://schemas.openxmlformats.org/officeDocument/2006/relationships/slideLayout" Target="../slideLayouts/slideLayout106.xml"/><Relationship Id="rId17" Type="http://schemas.openxmlformats.org/officeDocument/2006/relationships/slideLayout" Target="../slideLayouts/slideLayout107.xml"/><Relationship Id="rId18" Type="http://schemas.openxmlformats.org/officeDocument/2006/relationships/slideLayout" Target="../slideLayouts/slideLayout108.xml"/><Relationship Id="rId19" Type="http://schemas.openxmlformats.org/officeDocument/2006/relationships/theme" Target="../theme/theme6.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46" Type="http://schemas.openxmlformats.org/officeDocument/2006/relationships/slideLayout" Target="../slideLayouts/slideLayout154.xml"/><Relationship Id="rId47" Type="http://schemas.openxmlformats.org/officeDocument/2006/relationships/theme" Target="../theme/theme7.xml"/><Relationship Id="rId48" Type="http://schemas.openxmlformats.org/officeDocument/2006/relationships/image" Target="../media/image23.png"/><Relationship Id="rId20" Type="http://schemas.openxmlformats.org/officeDocument/2006/relationships/slideLayout" Target="../slideLayouts/slideLayout128.xml"/><Relationship Id="rId21" Type="http://schemas.openxmlformats.org/officeDocument/2006/relationships/slideLayout" Target="../slideLayouts/slideLayout129.xml"/><Relationship Id="rId22" Type="http://schemas.openxmlformats.org/officeDocument/2006/relationships/slideLayout" Target="../slideLayouts/slideLayout130.xml"/><Relationship Id="rId23" Type="http://schemas.openxmlformats.org/officeDocument/2006/relationships/slideLayout" Target="../slideLayouts/slideLayout131.xml"/><Relationship Id="rId24" Type="http://schemas.openxmlformats.org/officeDocument/2006/relationships/slideLayout" Target="../slideLayouts/slideLayout132.xml"/><Relationship Id="rId25" Type="http://schemas.openxmlformats.org/officeDocument/2006/relationships/slideLayout" Target="../slideLayouts/slideLayout133.xml"/><Relationship Id="rId26" Type="http://schemas.openxmlformats.org/officeDocument/2006/relationships/slideLayout" Target="../slideLayouts/slideLayout134.xml"/><Relationship Id="rId27" Type="http://schemas.openxmlformats.org/officeDocument/2006/relationships/slideLayout" Target="../slideLayouts/slideLayout135.xml"/><Relationship Id="rId28" Type="http://schemas.openxmlformats.org/officeDocument/2006/relationships/slideLayout" Target="../slideLayouts/slideLayout136.xml"/><Relationship Id="rId29" Type="http://schemas.openxmlformats.org/officeDocument/2006/relationships/slideLayout" Target="../slideLayouts/slideLayout137.xml"/><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30" Type="http://schemas.openxmlformats.org/officeDocument/2006/relationships/slideLayout" Target="../slideLayouts/slideLayout138.xml"/><Relationship Id="rId31" Type="http://schemas.openxmlformats.org/officeDocument/2006/relationships/slideLayout" Target="../slideLayouts/slideLayout139.xml"/><Relationship Id="rId32" Type="http://schemas.openxmlformats.org/officeDocument/2006/relationships/slideLayout" Target="../slideLayouts/slideLayout140.xml"/><Relationship Id="rId9" Type="http://schemas.openxmlformats.org/officeDocument/2006/relationships/slideLayout" Target="../slideLayouts/slideLayout117.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33" Type="http://schemas.openxmlformats.org/officeDocument/2006/relationships/slideLayout" Target="../slideLayouts/slideLayout141.xml"/><Relationship Id="rId34" Type="http://schemas.openxmlformats.org/officeDocument/2006/relationships/slideLayout" Target="../slideLayouts/slideLayout142.xml"/><Relationship Id="rId35" Type="http://schemas.openxmlformats.org/officeDocument/2006/relationships/slideLayout" Target="../slideLayouts/slideLayout143.xml"/><Relationship Id="rId36" Type="http://schemas.openxmlformats.org/officeDocument/2006/relationships/slideLayout" Target="../slideLayouts/slideLayout144.xml"/><Relationship Id="rId10" Type="http://schemas.openxmlformats.org/officeDocument/2006/relationships/slideLayout" Target="../slideLayouts/slideLayout118.xml"/><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slideLayout" Target="../slideLayouts/slideLayout121.xml"/><Relationship Id="rId14" Type="http://schemas.openxmlformats.org/officeDocument/2006/relationships/slideLayout" Target="../slideLayouts/slideLayout122.xml"/><Relationship Id="rId15" Type="http://schemas.openxmlformats.org/officeDocument/2006/relationships/slideLayout" Target="../slideLayouts/slideLayout123.xml"/><Relationship Id="rId16" Type="http://schemas.openxmlformats.org/officeDocument/2006/relationships/slideLayout" Target="../slideLayouts/slideLayout124.xml"/><Relationship Id="rId17" Type="http://schemas.openxmlformats.org/officeDocument/2006/relationships/slideLayout" Target="../slideLayouts/slideLayout125.xml"/><Relationship Id="rId18" Type="http://schemas.openxmlformats.org/officeDocument/2006/relationships/slideLayout" Target="../slideLayouts/slideLayout126.xml"/><Relationship Id="rId19" Type="http://schemas.openxmlformats.org/officeDocument/2006/relationships/slideLayout" Target="../slideLayouts/slideLayout127.xml"/><Relationship Id="rId37" Type="http://schemas.openxmlformats.org/officeDocument/2006/relationships/slideLayout" Target="../slideLayouts/slideLayout145.xml"/><Relationship Id="rId38" Type="http://schemas.openxmlformats.org/officeDocument/2006/relationships/slideLayout" Target="../slideLayouts/slideLayout146.xml"/><Relationship Id="rId39" Type="http://schemas.openxmlformats.org/officeDocument/2006/relationships/slideLayout" Target="../slideLayouts/slideLayout147.xml"/><Relationship Id="rId40" Type="http://schemas.openxmlformats.org/officeDocument/2006/relationships/slideLayout" Target="../slideLayouts/slideLayout148.xml"/><Relationship Id="rId41" Type="http://schemas.openxmlformats.org/officeDocument/2006/relationships/slideLayout" Target="../slideLayouts/slideLayout149.xml"/><Relationship Id="rId42" Type="http://schemas.openxmlformats.org/officeDocument/2006/relationships/slideLayout" Target="../slideLayouts/slideLayout150.xml"/><Relationship Id="rId43" Type="http://schemas.openxmlformats.org/officeDocument/2006/relationships/slideLayout" Target="../slideLayouts/slideLayout151.xml"/><Relationship Id="rId44" Type="http://schemas.openxmlformats.org/officeDocument/2006/relationships/slideLayout" Target="../slideLayouts/slideLayout152.xml"/><Relationship Id="rId45" Type="http://schemas.openxmlformats.org/officeDocument/2006/relationships/slideLayout" Target="../slideLayouts/slideLayout153.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174.xml"/><Relationship Id="rId21" Type="http://schemas.openxmlformats.org/officeDocument/2006/relationships/slideLayout" Target="../slideLayouts/slideLayout175.xml"/><Relationship Id="rId22" Type="http://schemas.openxmlformats.org/officeDocument/2006/relationships/slideLayout" Target="../slideLayouts/slideLayout176.xml"/><Relationship Id="rId23" Type="http://schemas.openxmlformats.org/officeDocument/2006/relationships/slideLayout" Target="../slideLayouts/slideLayout177.xml"/><Relationship Id="rId24" Type="http://schemas.openxmlformats.org/officeDocument/2006/relationships/slideLayout" Target="../slideLayouts/slideLayout178.xml"/><Relationship Id="rId25" Type="http://schemas.openxmlformats.org/officeDocument/2006/relationships/slideLayout" Target="../slideLayouts/slideLayout179.xml"/><Relationship Id="rId26" Type="http://schemas.openxmlformats.org/officeDocument/2006/relationships/slideLayout" Target="../slideLayouts/slideLayout180.xml"/><Relationship Id="rId27" Type="http://schemas.openxmlformats.org/officeDocument/2006/relationships/slideLayout" Target="../slideLayouts/slideLayout181.xml"/><Relationship Id="rId28" Type="http://schemas.openxmlformats.org/officeDocument/2006/relationships/slideLayout" Target="../slideLayouts/slideLayout182.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30" Type="http://schemas.openxmlformats.org/officeDocument/2006/relationships/slideLayout" Target="../slideLayouts/slideLayout184.xml"/><Relationship Id="rId31" Type="http://schemas.openxmlformats.org/officeDocument/2006/relationships/slideLayout" Target="../slideLayouts/slideLayout185.xml"/><Relationship Id="rId32" Type="http://schemas.openxmlformats.org/officeDocument/2006/relationships/slideLayout" Target="../slideLayouts/slideLayout186.xml"/><Relationship Id="rId9" Type="http://schemas.openxmlformats.org/officeDocument/2006/relationships/slideLayout" Target="../slideLayouts/slideLayout163.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33" Type="http://schemas.openxmlformats.org/officeDocument/2006/relationships/slideLayout" Target="../slideLayouts/slideLayout187.xml"/><Relationship Id="rId34" Type="http://schemas.openxmlformats.org/officeDocument/2006/relationships/slideLayout" Target="../slideLayouts/slideLayout188.xml"/><Relationship Id="rId35" Type="http://schemas.openxmlformats.org/officeDocument/2006/relationships/slideLayout" Target="../slideLayouts/slideLayout189.xml"/><Relationship Id="rId36" Type="http://schemas.openxmlformats.org/officeDocument/2006/relationships/theme" Target="../theme/theme8.xml"/><Relationship Id="rId10" Type="http://schemas.openxmlformats.org/officeDocument/2006/relationships/slideLayout" Target="../slideLayouts/slideLayout164.xml"/><Relationship Id="rId11" Type="http://schemas.openxmlformats.org/officeDocument/2006/relationships/slideLayout" Target="../slideLayouts/slideLayout165.xml"/><Relationship Id="rId12" Type="http://schemas.openxmlformats.org/officeDocument/2006/relationships/slideLayout" Target="../slideLayouts/slideLayout166.xml"/><Relationship Id="rId13" Type="http://schemas.openxmlformats.org/officeDocument/2006/relationships/slideLayout" Target="../slideLayouts/slideLayout167.xml"/><Relationship Id="rId14" Type="http://schemas.openxmlformats.org/officeDocument/2006/relationships/slideLayout" Target="../slideLayouts/slideLayout168.xml"/><Relationship Id="rId15" Type="http://schemas.openxmlformats.org/officeDocument/2006/relationships/slideLayout" Target="../slideLayouts/slideLayout169.xml"/><Relationship Id="rId16" Type="http://schemas.openxmlformats.org/officeDocument/2006/relationships/slideLayout" Target="../slideLayouts/slideLayout170.xml"/><Relationship Id="rId17" Type="http://schemas.openxmlformats.org/officeDocument/2006/relationships/slideLayout" Target="../slideLayouts/slideLayout171.xml"/><Relationship Id="rId18" Type="http://schemas.openxmlformats.org/officeDocument/2006/relationships/slideLayout" Target="../slideLayouts/slideLayout172.xml"/><Relationship Id="rId19" Type="http://schemas.openxmlformats.org/officeDocument/2006/relationships/slideLayout" Target="../slideLayouts/slideLayout173.xml"/><Relationship Id="rId37"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4355" y="401172"/>
            <a:ext cx="10972801" cy="795138"/>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354355" y="1669165"/>
            <a:ext cx="10972800" cy="2392578"/>
          </a:xfrm>
          <a:prstGeom prst="rect">
            <a:avLst/>
          </a:prstGeom>
        </p:spPr>
        <p:txBody>
          <a:bodyPr vert="horz" wrap="square" lIns="279806" tIns="233172" rIns="279806" bIns="233172"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7982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r"/>
  </p:transition>
  <p:txStyles>
    <p:titleStyle>
      <a:lvl1pPr algn="l" defTabSz="914374" rtl="0" eaLnBrk="1" latinLnBrk="0" hangingPunct="1">
        <a:lnSpc>
          <a:spcPct val="90000"/>
        </a:lnSpc>
        <a:spcBef>
          <a:spcPct val="0"/>
        </a:spcBef>
        <a:buNone/>
        <a:defRPr lang="en-US" sz="4705" b="0" kern="1200" cap="none" spc="-10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p:titleStyle>
    <p:bodyStyle>
      <a:lvl1pPr marL="336148" marR="0" indent="-336148" algn="l" defTabSz="914374" rtl="0" eaLnBrk="1" fontAlgn="auto" latinLnBrk="0" hangingPunct="1">
        <a:lnSpc>
          <a:spcPct val="90000"/>
        </a:lnSpc>
        <a:spcBef>
          <a:spcPct val="20000"/>
        </a:spcBef>
        <a:spcAft>
          <a:spcPts val="0"/>
        </a:spcAft>
        <a:buClrTx/>
        <a:buSzPct val="90000"/>
        <a:buFont typeface="Arial" pitchFamily="34" charset="0"/>
        <a:buChar char="•"/>
        <a:tabLst/>
        <a:defRPr sz="4019" kern="1200" spc="0" baseline="0">
          <a:solidFill>
            <a:schemeClr val="tx1"/>
          </a:solidFill>
          <a:latin typeface="Segoe UI Semilight" panose="020B0402040204020203" pitchFamily="34" charset="0"/>
          <a:ea typeface="+mn-ea"/>
          <a:cs typeface="Segoe UI Semilight" panose="020B0402040204020203" pitchFamily="34" charset="0"/>
        </a:defRPr>
      </a:lvl1pPr>
      <a:lvl2pPr marL="572695" marR="0" indent="-236547" algn="l" defTabSz="914374"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4" rtl="0" eaLnBrk="1" latinLnBrk="0" hangingPunct="1">
        <a:defRPr sz="1765" kern="1200">
          <a:solidFill>
            <a:schemeClr val="tx1"/>
          </a:solidFill>
          <a:latin typeface="+mn-lt"/>
          <a:ea typeface="+mn-ea"/>
          <a:cs typeface="+mn-cs"/>
        </a:defRPr>
      </a:lvl1pPr>
      <a:lvl2pPr marL="457187" algn="l" defTabSz="914374" rtl="0" eaLnBrk="1" latinLnBrk="0" hangingPunct="1">
        <a:defRPr sz="1765" kern="1200">
          <a:solidFill>
            <a:schemeClr val="tx1"/>
          </a:solidFill>
          <a:latin typeface="+mn-lt"/>
          <a:ea typeface="+mn-ea"/>
          <a:cs typeface="+mn-cs"/>
        </a:defRPr>
      </a:lvl2pPr>
      <a:lvl3pPr marL="914374" algn="l" defTabSz="914374" rtl="0" eaLnBrk="1" latinLnBrk="0" hangingPunct="1">
        <a:defRPr sz="1765" kern="1200">
          <a:solidFill>
            <a:schemeClr val="tx1"/>
          </a:solidFill>
          <a:latin typeface="+mn-lt"/>
          <a:ea typeface="+mn-ea"/>
          <a:cs typeface="+mn-cs"/>
        </a:defRPr>
      </a:lvl3pPr>
      <a:lvl4pPr marL="1371562" algn="l" defTabSz="914374" rtl="0" eaLnBrk="1" latinLnBrk="0" hangingPunct="1">
        <a:defRPr sz="1765" kern="1200">
          <a:solidFill>
            <a:schemeClr val="tx1"/>
          </a:solidFill>
          <a:latin typeface="+mn-lt"/>
          <a:ea typeface="+mn-ea"/>
          <a:cs typeface="+mn-cs"/>
        </a:defRPr>
      </a:lvl4pPr>
      <a:lvl5pPr marL="1828749" algn="l" defTabSz="914374" rtl="0" eaLnBrk="1" latinLnBrk="0" hangingPunct="1">
        <a:defRPr sz="1765" kern="1200">
          <a:solidFill>
            <a:schemeClr val="tx1"/>
          </a:solidFill>
          <a:latin typeface="+mn-lt"/>
          <a:ea typeface="+mn-ea"/>
          <a:cs typeface="+mn-cs"/>
        </a:defRPr>
      </a:lvl5pPr>
      <a:lvl6pPr marL="2285937" algn="l" defTabSz="914374" rtl="0" eaLnBrk="1" latinLnBrk="0" hangingPunct="1">
        <a:defRPr sz="1765" kern="1200">
          <a:solidFill>
            <a:schemeClr val="tx1"/>
          </a:solidFill>
          <a:latin typeface="+mn-lt"/>
          <a:ea typeface="+mn-ea"/>
          <a:cs typeface="+mn-cs"/>
        </a:defRPr>
      </a:lvl6pPr>
      <a:lvl7pPr marL="2743123" algn="l" defTabSz="914374" rtl="0" eaLnBrk="1" latinLnBrk="0" hangingPunct="1">
        <a:defRPr sz="1765" kern="1200">
          <a:solidFill>
            <a:schemeClr val="tx1"/>
          </a:solidFill>
          <a:latin typeface="+mn-lt"/>
          <a:ea typeface="+mn-ea"/>
          <a:cs typeface="+mn-cs"/>
        </a:defRPr>
      </a:lvl7pPr>
      <a:lvl8pPr marL="3200310" algn="l" defTabSz="914374" rtl="0" eaLnBrk="1" latinLnBrk="0" hangingPunct="1">
        <a:defRPr sz="1765" kern="1200">
          <a:solidFill>
            <a:schemeClr val="tx1"/>
          </a:solidFill>
          <a:latin typeface="+mn-lt"/>
          <a:ea typeface="+mn-ea"/>
          <a:cs typeface="+mn-cs"/>
        </a:defRPr>
      </a:lvl8pPr>
      <a:lvl9pPr marL="3657499" algn="l" defTabSz="914374"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760">
          <p15:clr>
            <a:srgbClr val="F26B43"/>
          </p15:clr>
        </p15:guide>
        <p15:guide id="2" pos="6624">
          <p15:clr>
            <a:srgbClr val="F26B43"/>
          </p15:clr>
        </p15:guide>
        <p15:guide id="3" pos="7488">
          <p15:clr>
            <a:srgbClr val="F26B43"/>
          </p15:clr>
        </p15:guide>
        <p15:guide id="4" pos="8352">
          <p15:clr>
            <a:srgbClr val="F26B43"/>
          </p15:clr>
        </p15:guide>
        <p15:guide id="5" pos="9216">
          <p15:clr>
            <a:srgbClr val="F26B43"/>
          </p15:clr>
        </p15:guide>
        <p15:guide id="6" pos="10080">
          <p15:clr>
            <a:srgbClr val="F26B43"/>
          </p15:clr>
        </p15:guide>
        <p15:guide id="7" pos="10944">
          <p15:clr>
            <a:srgbClr val="F26B43"/>
          </p15:clr>
        </p15:guide>
        <p15:guide id="8" pos="11520">
          <p15:clr>
            <a:srgbClr val="F26B43"/>
          </p15:clr>
        </p15:guide>
        <p15:guide id="9" pos="4896">
          <p15:clr>
            <a:srgbClr val="F26B43"/>
          </p15:clr>
        </p15:guide>
        <p15:guide id="10" pos="4032">
          <p15:clr>
            <a:srgbClr val="F26B43"/>
          </p15:clr>
        </p15:guide>
        <p15:guide id="11" pos="3168">
          <p15:clr>
            <a:srgbClr val="F26B43"/>
          </p15:clr>
        </p15:guide>
        <p15:guide id="12" pos="2304">
          <p15:clr>
            <a:srgbClr val="F26B43"/>
          </p15:clr>
        </p15:guide>
        <p15:guide id="13" pos="1440">
          <p15:clr>
            <a:srgbClr val="F26B43"/>
          </p15:clr>
        </p15:guide>
        <p15:guide id="14" pos="576">
          <p15:clr>
            <a:srgbClr val="F26B43"/>
          </p15:clr>
        </p15:guide>
        <p15:guide id="15">
          <p15:clr>
            <a:srgbClr val="F26B43"/>
          </p15:clr>
        </p15:guide>
        <p15:guide id="16" orient="horz" pos="3240">
          <p15:clr>
            <a:srgbClr val="F26B43"/>
          </p15:clr>
        </p15:guide>
        <p15:guide id="17" orient="horz" pos="4104">
          <p15:clr>
            <a:srgbClr val="F26B43"/>
          </p15:clr>
        </p15:guide>
        <p15:guide id="18" orient="horz" pos="4968">
          <p15:clr>
            <a:srgbClr val="F26B43"/>
          </p15:clr>
        </p15:guide>
        <p15:guide id="19" orient="horz" pos="5832">
          <p15:clr>
            <a:srgbClr val="F26B43"/>
          </p15:clr>
        </p15:guide>
        <p15:guide id="20" orient="horz" pos="6480">
          <p15:clr>
            <a:srgbClr val="F26B43"/>
          </p15:clr>
        </p15:guide>
        <p15:guide id="21" orient="horz" pos="2376">
          <p15:clr>
            <a:srgbClr val="F26B43"/>
          </p15:clr>
        </p15:guide>
        <p15:guide id="22" orient="horz" pos="1512">
          <p15:clr>
            <a:srgbClr val="F26B43"/>
          </p15:clr>
        </p15:guide>
        <p15:guide id="23" orient="horz" pos="648">
          <p15:clr>
            <a:srgbClr val="F26B43"/>
          </p15:clr>
        </p15:guide>
        <p15:guide id="24" orient="horz" pos="360">
          <p15:clr>
            <a:srgbClr val="F26B43"/>
          </p15:clr>
        </p15:guide>
        <p15:guide id="25" orient="horz" pos="6120">
          <p15:clr>
            <a:srgbClr val="F26B43"/>
          </p15:clr>
        </p15:guide>
        <p15:guide id="26" orient="horz">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61682"/>
      </p:ext>
    </p:extLst>
  </p:cSld>
  <p:clrMap bg1="lt1" tx1="dk1" bg2="lt2" tx2="dk2" accent1="accent1" accent2="accent2" accent3="accent3" accent4="accent4" accent5="accent5" accent6="accent6" hlink="hlink" folHlink="folHlink"/>
  <p:sldLayoutIdLst>
    <p:sldLayoutId id="2147483682" r:id="rId1"/>
    <p:sldLayoutId id="2147483684" r:id="rId2"/>
    <p:sldLayoutId id="2147483685" r:id="rId3"/>
    <p:sldLayoutId id="2147483686" r:id="rId4"/>
    <p:sldLayoutId id="2147483687" r:id="rId5"/>
    <p:sldLayoutId id="2147483688" r:id="rId6"/>
    <p:sldLayoutId id="2147483690" r:id="rId7"/>
    <p:sldLayoutId id="2147483678" r:id="rId8"/>
    <p:sldLayoutId id="2147483765" r:id="rId9"/>
  </p:sldLayoutIdLst>
  <p:transition>
    <p:fade/>
  </p:transition>
  <p:txStyles>
    <p:titleStyle>
      <a:lvl1pPr algn="l" defTabSz="914374" rtl="0" eaLnBrk="1" latinLnBrk="0" hangingPunct="1">
        <a:lnSpc>
          <a:spcPct val="90000"/>
        </a:lnSpc>
        <a:spcBef>
          <a:spcPct val="0"/>
        </a:spcBef>
        <a:buNone/>
        <a:defRPr lang="en-US" sz="4705" b="0" kern="1200" cap="none" spc="-10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p:titleStyle>
    <p:bodyStyle>
      <a:lvl1pPr marL="336148" marR="0" indent="-336148" algn="l" defTabSz="914374" rtl="0" eaLnBrk="1" fontAlgn="auto" latinLnBrk="0" hangingPunct="1">
        <a:lnSpc>
          <a:spcPct val="90000"/>
        </a:lnSpc>
        <a:spcBef>
          <a:spcPct val="20000"/>
        </a:spcBef>
        <a:spcAft>
          <a:spcPts val="0"/>
        </a:spcAft>
        <a:buClrTx/>
        <a:buSzPct val="90000"/>
        <a:buFont typeface="Arial" pitchFamily="34" charset="0"/>
        <a:buChar char="•"/>
        <a:tabLst/>
        <a:defRPr sz="4019" kern="1200" spc="0" baseline="0">
          <a:solidFill>
            <a:schemeClr val="tx1"/>
          </a:solidFill>
          <a:latin typeface="Segoe UI Semilight" panose="020B0402040204020203" pitchFamily="34" charset="0"/>
          <a:ea typeface="+mn-ea"/>
          <a:cs typeface="Segoe UI Semilight" panose="020B0402040204020203" pitchFamily="34" charset="0"/>
        </a:defRPr>
      </a:lvl1pPr>
      <a:lvl2pPr marL="572695" marR="0" indent="-236547" algn="l" defTabSz="914374"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4" rtl="0" eaLnBrk="1" latinLnBrk="0" hangingPunct="1">
        <a:defRPr sz="1765" kern="1200">
          <a:solidFill>
            <a:schemeClr val="tx1"/>
          </a:solidFill>
          <a:latin typeface="+mn-lt"/>
          <a:ea typeface="+mn-ea"/>
          <a:cs typeface="+mn-cs"/>
        </a:defRPr>
      </a:lvl1pPr>
      <a:lvl2pPr marL="457187" algn="l" defTabSz="914374" rtl="0" eaLnBrk="1" latinLnBrk="0" hangingPunct="1">
        <a:defRPr sz="1765" kern="1200">
          <a:solidFill>
            <a:schemeClr val="tx1"/>
          </a:solidFill>
          <a:latin typeface="+mn-lt"/>
          <a:ea typeface="+mn-ea"/>
          <a:cs typeface="+mn-cs"/>
        </a:defRPr>
      </a:lvl2pPr>
      <a:lvl3pPr marL="914374" algn="l" defTabSz="914374" rtl="0" eaLnBrk="1" latinLnBrk="0" hangingPunct="1">
        <a:defRPr sz="1765" kern="1200">
          <a:solidFill>
            <a:schemeClr val="tx1"/>
          </a:solidFill>
          <a:latin typeface="+mn-lt"/>
          <a:ea typeface="+mn-ea"/>
          <a:cs typeface="+mn-cs"/>
        </a:defRPr>
      </a:lvl3pPr>
      <a:lvl4pPr marL="1371562" algn="l" defTabSz="914374" rtl="0" eaLnBrk="1" latinLnBrk="0" hangingPunct="1">
        <a:defRPr sz="1765" kern="1200">
          <a:solidFill>
            <a:schemeClr val="tx1"/>
          </a:solidFill>
          <a:latin typeface="+mn-lt"/>
          <a:ea typeface="+mn-ea"/>
          <a:cs typeface="+mn-cs"/>
        </a:defRPr>
      </a:lvl4pPr>
      <a:lvl5pPr marL="1828749" algn="l" defTabSz="914374" rtl="0" eaLnBrk="1" latinLnBrk="0" hangingPunct="1">
        <a:defRPr sz="1765" kern="1200">
          <a:solidFill>
            <a:schemeClr val="tx1"/>
          </a:solidFill>
          <a:latin typeface="+mn-lt"/>
          <a:ea typeface="+mn-ea"/>
          <a:cs typeface="+mn-cs"/>
        </a:defRPr>
      </a:lvl5pPr>
      <a:lvl6pPr marL="2285937" algn="l" defTabSz="914374" rtl="0" eaLnBrk="1" latinLnBrk="0" hangingPunct="1">
        <a:defRPr sz="1765" kern="1200">
          <a:solidFill>
            <a:schemeClr val="tx1"/>
          </a:solidFill>
          <a:latin typeface="+mn-lt"/>
          <a:ea typeface="+mn-ea"/>
          <a:cs typeface="+mn-cs"/>
        </a:defRPr>
      </a:lvl6pPr>
      <a:lvl7pPr marL="2743123" algn="l" defTabSz="914374" rtl="0" eaLnBrk="1" latinLnBrk="0" hangingPunct="1">
        <a:defRPr sz="1765" kern="1200">
          <a:solidFill>
            <a:schemeClr val="tx1"/>
          </a:solidFill>
          <a:latin typeface="+mn-lt"/>
          <a:ea typeface="+mn-ea"/>
          <a:cs typeface="+mn-cs"/>
        </a:defRPr>
      </a:lvl7pPr>
      <a:lvl8pPr marL="3200310" algn="l" defTabSz="914374" rtl="0" eaLnBrk="1" latinLnBrk="0" hangingPunct="1">
        <a:defRPr sz="1765" kern="1200">
          <a:solidFill>
            <a:schemeClr val="tx1"/>
          </a:solidFill>
          <a:latin typeface="+mn-lt"/>
          <a:ea typeface="+mn-ea"/>
          <a:cs typeface="+mn-cs"/>
        </a:defRPr>
      </a:lvl8pPr>
      <a:lvl9pPr marL="3657499" algn="l" defTabSz="914374"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760">
          <p15:clr>
            <a:srgbClr val="F26B43"/>
          </p15:clr>
        </p15:guide>
        <p15:guide id="2" pos="6624">
          <p15:clr>
            <a:srgbClr val="F26B43"/>
          </p15:clr>
        </p15:guide>
        <p15:guide id="3" pos="7488">
          <p15:clr>
            <a:srgbClr val="F26B43"/>
          </p15:clr>
        </p15:guide>
        <p15:guide id="4" pos="8352">
          <p15:clr>
            <a:srgbClr val="F26B43"/>
          </p15:clr>
        </p15:guide>
        <p15:guide id="5" pos="9216">
          <p15:clr>
            <a:srgbClr val="F26B43"/>
          </p15:clr>
        </p15:guide>
        <p15:guide id="6" pos="10080">
          <p15:clr>
            <a:srgbClr val="F26B43"/>
          </p15:clr>
        </p15:guide>
        <p15:guide id="7" pos="10944">
          <p15:clr>
            <a:srgbClr val="F26B43"/>
          </p15:clr>
        </p15:guide>
        <p15:guide id="8" pos="11520">
          <p15:clr>
            <a:srgbClr val="F26B43"/>
          </p15:clr>
        </p15:guide>
        <p15:guide id="9" pos="4896">
          <p15:clr>
            <a:srgbClr val="F26B43"/>
          </p15:clr>
        </p15:guide>
        <p15:guide id="10" pos="4032">
          <p15:clr>
            <a:srgbClr val="F26B43"/>
          </p15:clr>
        </p15:guide>
        <p15:guide id="11" pos="3168">
          <p15:clr>
            <a:srgbClr val="F26B43"/>
          </p15:clr>
        </p15:guide>
        <p15:guide id="12" pos="2304">
          <p15:clr>
            <a:srgbClr val="F26B43"/>
          </p15:clr>
        </p15:guide>
        <p15:guide id="13" pos="1440">
          <p15:clr>
            <a:srgbClr val="F26B43"/>
          </p15:clr>
        </p15:guide>
        <p15:guide id="14" pos="576">
          <p15:clr>
            <a:srgbClr val="F26B43"/>
          </p15:clr>
        </p15:guide>
        <p15:guide id="15">
          <p15:clr>
            <a:srgbClr val="F26B43"/>
          </p15:clr>
        </p15:guide>
        <p15:guide id="16" orient="horz" pos="3240">
          <p15:clr>
            <a:srgbClr val="F26B43"/>
          </p15:clr>
        </p15:guide>
        <p15:guide id="17" orient="horz" pos="4104">
          <p15:clr>
            <a:srgbClr val="F26B43"/>
          </p15:clr>
        </p15:guide>
        <p15:guide id="18" orient="horz" pos="4968">
          <p15:clr>
            <a:srgbClr val="F26B43"/>
          </p15:clr>
        </p15:guide>
        <p15:guide id="19" orient="horz" pos="5832">
          <p15:clr>
            <a:srgbClr val="F26B43"/>
          </p15:clr>
        </p15:guide>
        <p15:guide id="20" orient="horz" pos="6480">
          <p15:clr>
            <a:srgbClr val="F26B43"/>
          </p15:clr>
        </p15:guide>
        <p15:guide id="21" orient="horz" pos="2376">
          <p15:clr>
            <a:srgbClr val="F26B43"/>
          </p15:clr>
        </p15:guide>
        <p15:guide id="22" orient="horz" pos="1512">
          <p15:clr>
            <a:srgbClr val="F26B43"/>
          </p15:clr>
        </p15:guide>
        <p15:guide id="23" orient="horz" pos="648">
          <p15:clr>
            <a:srgbClr val="F26B43"/>
          </p15:clr>
        </p15:guide>
        <p15:guide id="24" orient="horz" pos="360">
          <p15:clr>
            <a:srgbClr val="F26B43"/>
          </p15:clr>
        </p15:guide>
        <p15:guide id="25" orient="horz" pos="6120">
          <p15:clr>
            <a:srgbClr val="F26B43"/>
          </p15:clr>
        </p15:guide>
        <p15:guide id="26" orient="horz">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4355" y="401172"/>
            <a:ext cx="10972801" cy="795138"/>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354355" y="1669165"/>
            <a:ext cx="10972800" cy="2392578"/>
          </a:xfrm>
          <a:prstGeom prst="rect">
            <a:avLst/>
          </a:prstGeom>
        </p:spPr>
        <p:txBody>
          <a:bodyPr vert="horz" wrap="square" lIns="279806" tIns="233172" rIns="279806" bIns="233172"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469245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64" r:id="rId16"/>
  </p:sldLayoutIdLst>
  <p:transition spd="slow">
    <p:push dir="r"/>
  </p:transition>
  <p:txStyles>
    <p:titleStyle>
      <a:lvl1pPr algn="l" defTabSz="914374" rtl="0" eaLnBrk="1" latinLnBrk="0" hangingPunct="1">
        <a:lnSpc>
          <a:spcPct val="90000"/>
        </a:lnSpc>
        <a:spcBef>
          <a:spcPct val="0"/>
        </a:spcBef>
        <a:buNone/>
        <a:defRPr lang="en-US" sz="4705" b="0" kern="1200" cap="none" spc="-10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p:titleStyle>
    <p:bodyStyle>
      <a:lvl1pPr marL="336148" marR="0" indent="-336148" algn="l" defTabSz="914374" rtl="0" eaLnBrk="1" fontAlgn="auto" latinLnBrk="0" hangingPunct="1">
        <a:lnSpc>
          <a:spcPct val="90000"/>
        </a:lnSpc>
        <a:spcBef>
          <a:spcPct val="20000"/>
        </a:spcBef>
        <a:spcAft>
          <a:spcPts val="0"/>
        </a:spcAft>
        <a:buClrTx/>
        <a:buSzPct val="90000"/>
        <a:buFont typeface="Arial" pitchFamily="34" charset="0"/>
        <a:buChar char="•"/>
        <a:tabLst/>
        <a:defRPr sz="4019" kern="1200" spc="0" baseline="0">
          <a:solidFill>
            <a:schemeClr val="tx1"/>
          </a:solidFill>
          <a:latin typeface="Segoe UI Semilight" panose="020B0402040204020203" pitchFamily="34" charset="0"/>
          <a:ea typeface="+mn-ea"/>
          <a:cs typeface="Segoe UI Semilight" panose="020B0402040204020203" pitchFamily="34" charset="0"/>
        </a:defRPr>
      </a:lvl1pPr>
      <a:lvl2pPr marL="572695" marR="0" indent="-236547" algn="l" defTabSz="914374"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4" rtl="0" eaLnBrk="1" latinLnBrk="0" hangingPunct="1">
        <a:defRPr sz="1765" kern="1200">
          <a:solidFill>
            <a:schemeClr val="tx1"/>
          </a:solidFill>
          <a:latin typeface="+mn-lt"/>
          <a:ea typeface="+mn-ea"/>
          <a:cs typeface="+mn-cs"/>
        </a:defRPr>
      </a:lvl1pPr>
      <a:lvl2pPr marL="457187" algn="l" defTabSz="914374" rtl="0" eaLnBrk="1" latinLnBrk="0" hangingPunct="1">
        <a:defRPr sz="1765" kern="1200">
          <a:solidFill>
            <a:schemeClr val="tx1"/>
          </a:solidFill>
          <a:latin typeface="+mn-lt"/>
          <a:ea typeface="+mn-ea"/>
          <a:cs typeface="+mn-cs"/>
        </a:defRPr>
      </a:lvl2pPr>
      <a:lvl3pPr marL="914374" algn="l" defTabSz="914374" rtl="0" eaLnBrk="1" latinLnBrk="0" hangingPunct="1">
        <a:defRPr sz="1765" kern="1200">
          <a:solidFill>
            <a:schemeClr val="tx1"/>
          </a:solidFill>
          <a:latin typeface="+mn-lt"/>
          <a:ea typeface="+mn-ea"/>
          <a:cs typeface="+mn-cs"/>
        </a:defRPr>
      </a:lvl3pPr>
      <a:lvl4pPr marL="1371562" algn="l" defTabSz="914374" rtl="0" eaLnBrk="1" latinLnBrk="0" hangingPunct="1">
        <a:defRPr sz="1765" kern="1200">
          <a:solidFill>
            <a:schemeClr val="tx1"/>
          </a:solidFill>
          <a:latin typeface="+mn-lt"/>
          <a:ea typeface="+mn-ea"/>
          <a:cs typeface="+mn-cs"/>
        </a:defRPr>
      </a:lvl4pPr>
      <a:lvl5pPr marL="1828749" algn="l" defTabSz="914374" rtl="0" eaLnBrk="1" latinLnBrk="0" hangingPunct="1">
        <a:defRPr sz="1765" kern="1200">
          <a:solidFill>
            <a:schemeClr val="tx1"/>
          </a:solidFill>
          <a:latin typeface="+mn-lt"/>
          <a:ea typeface="+mn-ea"/>
          <a:cs typeface="+mn-cs"/>
        </a:defRPr>
      </a:lvl5pPr>
      <a:lvl6pPr marL="2285937" algn="l" defTabSz="914374" rtl="0" eaLnBrk="1" latinLnBrk="0" hangingPunct="1">
        <a:defRPr sz="1765" kern="1200">
          <a:solidFill>
            <a:schemeClr val="tx1"/>
          </a:solidFill>
          <a:latin typeface="+mn-lt"/>
          <a:ea typeface="+mn-ea"/>
          <a:cs typeface="+mn-cs"/>
        </a:defRPr>
      </a:lvl6pPr>
      <a:lvl7pPr marL="2743123" algn="l" defTabSz="914374" rtl="0" eaLnBrk="1" latinLnBrk="0" hangingPunct="1">
        <a:defRPr sz="1765" kern="1200">
          <a:solidFill>
            <a:schemeClr val="tx1"/>
          </a:solidFill>
          <a:latin typeface="+mn-lt"/>
          <a:ea typeface="+mn-ea"/>
          <a:cs typeface="+mn-cs"/>
        </a:defRPr>
      </a:lvl7pPr>
      <a:lvl8pPr marL="3200310" algn="l" defTabSz="914374" rtl="0" eaLnBrk="1" latinLnBrk="0" hangingPunct="1">
        <a:defRPr sz="1765" kern="1200">
          <a:solidFill>
            <a:schemeClr val="tx1"/>
          </a:solidFill>
          <a:latin typeface="+mn-lt"/>
          <a:ea typeface="+mn-ea"/>
          <a:cs typeface="+mn-cs"/>
        </a:defRPr>
      </a:lvl8pPr>
      <a:lvl9pPr marL="3657499" algn="l" defTabSz="914374"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760">
          <p15:clr>
            <a:srgbClr val="F26B43"/>
          </p15:clr>
        </p15:guide>
        <p15:guide id="2" pos="6624">
          <p15:clr>
            <a:srgbClr val="F26B43"/>
          </p15:clr>
        </p15:guide>
        <p15:guide id="3" pos="7488">
          <p15:clr>
            <a:srgbClr val="F26B43"/>
          </p15:clr>
        </p15:guide>
        <p15:guide id="4" pos="8352">
          <p15:clr>
            <a:srgbClr val="F26B43"/>
          </p15:clr>
        </p15:guide>
        <p15:guide id="5" pos="9216">
          <p15:clr>
            <a:srgbClr val="F26B43"/>
          </p15:clr>
        </p15:guide>
        <p15:guide id="6" pos="10080">
          <p15:clr>
            <a:srgbClr val="F26B43"/>
          </p15:clr>
        </p15:guide>
        <p15:guide id="7" pos="10944">
          <p15:clr>
            <a:srgbClr val="F26B43"/>
          </p15:clr>
        </p15:guide>
        <p15:guide id="8" pos="11520">
          <p15:clr>
            <a:srgbClr val="F26B43"/>
          </p15:clr>
        </p15:guide>
        <p15:guide id="9" pos="4896">
          <p15:clr>
            <a:srgbClr val="F26B43"/>
          </p15:clr>
        </p15:guide>
        <p15:guide id="10" pos="4032">
          <p15:clr>
            <a:srgbClr val="F26B43"/>
          </p15:clr>
        </p15:guide>
        <p15:guide id="11" pos="3168">
          <p15:clr>
            <a:srgbClr val="F26B43"/>
          </p15:clr>
        </p15:guide>
        <p15:guide id="12" pos="2304">
          <p15:clr>
            <a:srgbClr val="F26B43"/>
          </p15:clr>
        </p15:guide>
        <p15:guide id="13" pos="1440">
          <p15:clr>
            <a:srgbClr val="F26B43"/>
          </p15:clr>
        </p15:guide>
        <p15:guide id="14" pos="576">
          <p15:clr>
            <a:srgbClr val="F26B43"/>
          </p15:clr>
        </p15:guide>
        <p15:guide id="15">
          <p15:clr>
            <a:srgbClr val="F26B43"/>
          </p15:clr>
        </p15:guide>
        <p15:guide id="16" orient="horz" pos="3240">
          <p15:clr>
            <a:srgbClr val="F26B43"/>
          </p15:clr>
        </p15:guide>
        <p15:guide id="17" orient="horz" pos="4104">
          <p15:clr>
            <a:srgbClr val="F26B43"/>
          </p15:clr>
        </p15:guide>
        <p15:guide id="18" orient="horz" pos="4968">
          <p15:clr>
            <a:srgbClr val="F26B43"/>
          </p15:clr>
        </p15:guide>
        <p15:guide id="19" orient="horz" pos="5832">
          <p15:clr>
            <a:srgbClr val="F26B43"/>
          </p15:clr>
        </p15:guide>
        <p15:guide id="20" orient="horz" pos="6480">
          <p15:clr>
            <a:srgbClr val="F26B43"/>
          </p15:clr>
        </p15:guide>
        <p15:guide id="21" orient="horz" pos="2376">
          <p15:clr>
            <a:srgbClr val="F26B43"/>
          </p15:clr>
        </p15:guide>
        <p15:guide id="22" orient="horz" pos="1512">
          <p15:clr>
            <a:srgbClr val="F26B43"/>
          </p15:clr>
        </p15:guide>
        <p15:guide id="23" orient="horz" pos="648">
          <p15:clr>
            <a:srgbClr val="F26B43"/>
          </p15:clr>
        </p15:guide>
        <p15:guide id="24" orient="horz" pos="360">
          <p15:clr>
            <a:srgbClr val="F26B43"/>
          </p15:clr>
        </p15:guide>
        <p15:guide id="25" orient="horz" pos="6120">
          <p15:clr>
            <a:srgbClr val="F26B43"/>
          </p15:clr>
        </p15:guide>
        <p15:guide id="26" orient="horz">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84292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936" r:id="rId28"/>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fld id="{EB13D269-8B25-2E4F-886D-97191F4F2A90}" type="datetimeFigureOut">
              <a:rPr lang="en-US" smtClean="0"/>
              <a:pPr/>
              <a:t>10/23/17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fld id="{0AA28628-A188-CB4C-A015-680422023823}" type="slidenum">
              <a:rPr lang="en-US" smtClean="0"/>
              <a:pPr/>
              <a:t>‹#›</a:t>
            </a:fld>
            <a:endParaRPr lang="en-US"/>
          </a:p>
        </p:txBody>
      </p:sp>
    </p:spTree>
    <p:extLst>
      <p:ext uri="{BB962C8B-B14F-4D97-AF65-F5344CB8AC3E}">
        <p14:creationId xmlns:p14="http://schemas.microsoft.com/office/powerpoint/2010/main" val="20928565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90" r:id="rId12"/>
    <p:sldLayoutId id="2147483791" r:id="rId13"/>
    <p:sldLayoutId id="2147483792" r:id="rId14"/>
    <p:sldLayoutId id="2147483793" r:id="rId15"/>
    <p:sldLayoutId id="2147483794" r:id="rId16"/>
    <p:sldLayoutId id="2147483795" r:id="rId17"/>
    <p:sldLayoutId id="2147483796" r:id="rId18"/>
    <p:sldLayoutId id="2147483934" r:id="rId19"/>
    <p:sldLayoutId id="2147483797" r:id="rId20"/>
    <p:sldLayoutId id="2147483800" r:id="rId21"/>
    <p:sldLayoutId id="2147483896" r:id="rId22"/>
    <p:sldLayoutId id="2147483933" r:id="rId23"/>
    <p:sldLayoutId id="2147483935" r:id="rId24"/>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fld id="{EB13D269-8B25-2E4F-886D-97191F4F2A90}" type="datetimeFigureOut">
              <a:rPr lang="en-US" smtClean="0">
                <a:solidFill>
                  <a:srgbClr val="505050">
                    <a:tint val="75000"/>
                  </a:srgbClr>
                </a:solidFill>
              </a:rPr>
              <a:pPr/>
              <a:t>10/23/17</a:t>
            </a:fld>
            <a:endParaRPr lang="en-US">
              <a:solidFill>
                <a:srgbClr val="50505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endParaRPr lang="en-US">
              <a:solidFill>
                <a:srgbClr val="50505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fld id="{0AA28628-A188-CB4C-A015-680422023823}" type="slidenum">
              <a:rPr lang="en-US" smtClean="0">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1377494679"/>
      </p:ext>
    </p:extLst>
  </p:cSld>
  <p:clrMap bg1="lt1" tx1="dk1" bg2="lt2" tx2="dk2" accent1="accent1" accent2="accent2" accent3="accent3" accent4="accent4" accent5="accent5" accent6="accent6" hlink="hlink" folHlink="folHlink"/>
  <p:sldLayoutIdLst>
    <p:sldLayoutId id="2147483808"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Lst>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3422" tIns="89639" rIns="143422" bIns="89639"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7"/>
            <a:ext cx="11653521" cy="1854820"/>
          </a:xfrm>
          <a:prstGeom prst="rect">
            <a:avLst/>
          </a:prstGeom>
        </p:spPr>
        <p:txBody>
          <a:bodyPr vert="horz" wrap="square" lIns="143422" tIns="89639" rIns="143422" bIns="89639" rtlCol="0">
            <a:spAutoFit/>
          </a:bodyPr>
          <a:lstStyle/>
          <a:p>
            <a:pPr marL="0" marR="0" lvl="0" indent="0" algn="l" defTabSz="914367" rtl="0" eaLnBrk="1" fontAlgn="auto" latinLnBrk="0" hangingPunct="1">
              <a:lnSpc>
                <a:spcPct val="90000"/>
              </a:lnSpc>
              <a:spcBef>
                <a:spcPct val="20000"/>
              </a:spcBef>
              <a:spcAft>
                <a:spcPts val="0"/>
              </a:spcAft>
              <a:buClrTx/>
              <a:buSzPct val="90000"/>
              <a:tabLst/>
            </a:pPr>
            <a:r>
              <a:rPr lang="en-US"/>
              <a:t>Click to edit Master text styles</a:t>
            </a:r>
          </a:p>
          <a:p>
            <a:pPr marL="0" marR="0" lvl="1" indent="0" algn="l" defTabSz="914367" rtl="0" eaLnBrk="1" fontAlgn="auto" latinLnBrk="0" hangingPunct="1">
              <a:lnSpc>
                <a:spcPct val="90000"/>
              </a:lnSpc>
              <a:spcBef>
                <a:spcPct val="20000"/>
              </a:spcBef>
              <a:spcAft>
                <a:spcPts val="0"/>
              </a:spcAft>
              <a:buClrTx/>
              <a:buSzPct val="90000"/>
              <a:tabLst/>
            </a:pPr>
            <a:r>
              <a:rPr lang="en-US"/>
              <a:t>Second level</a:t>
            </a:r>
          </a:p>
          <a:p>
            <a:pPr marL="0" marR="0" lvl="2" indent="0" algn="l" defTabSz="914367" rtl="0" eaLnBrk="1" fontAlgn="auto" latinLnBrk="0" hangingPunct="1">
              <a:lnSpc>
                <a:spcPct val="90000"/>
              </a:lnSpc>
              <a:spcBef>
                <a:spcPct val="20000"/>
              </a:spcBef>
              <a:spcAft>
                <a:spcPts val="0"/>
              </a:spcAft>
              <a:buClrTx/>
              <a:buSzPct val="90000"/>
              <a:tabLst/>
            </a:pPr>
            <a:r>
              <a:rPr lang="en-US"/>
              <a:t>Third level</a:t>
            </a:r>
          </a:p>
          <a:p>
            <a:pPr marL="0" marR="0" lvl="3" indent="0" algn="l" defTabSz="914367" rtl="0" eaLnBrk="1" fontAlgn="auto" latinLnBrk="0" hangingPunct="1">
              <a:lnSpc>
                <a:spcPct val="90000"/>
              </a:lnSpc>
              <a:spcBef>
                <a:spcPct val="20000"/>
              </a:spcBef>
              <a:spcAft>
                <a:spcPts val="0"/>
              </a:spcAft>
              <a:buClrTx/>
              <a:buSzPct val="90000"/>
              <a:tabLst/>
            </a:pPr>
            <a:r>
              <a:rPr lang="en-US"/>
              <a:t>Fourth level</a:t>
            </a:r>
          </a:p>
          <a:p>
            <a:pPr marL="0" marR="0" lvl="4" indent="0" algn="l" defTabSz="914367" rtl="0" eaLnBrk="1" fontAlgn="auto" latinLnBrk="0" hangingPunct="1">
              <a:lnSpc>
                <a:spcPct val="90000"/>
              </a:lnSpc>
              <a:spcBef>
                <a:spcPct val="20000"/>
              </a:spcBef>
              <a:spcAft>
                <a:spcPts val="0"/>
              </a:spcAft>
              <a:buClrTx/>
              <a:buSzPct val="90000"/>
              <a:tabLst/>
            </a:pPr>
            <a:r>
              <a:rPr lang="en-US"/>
              <a:t>Fifth level</a:t>
            </a:r>
            <a:endParaRPr lang="en-US" dirty="0"/>
          </a:p>
        </p:txBody>
      </p:sp>
      <p:pic>
        <p:nvPicPr>
          <p:cNvPr id="7" name="Picture 6"/>
          <p:cNvPicPr>
            <a:picLocks noChangeAspect="1"/>
          </p:cNvPicPr>
          <p:nvPr userDrawn="1"/>
        </p:nvPicPr>
        <p:blipFill>
          <a:blip r:embed="rId48" cstate="screen">
            <a:extLst>
              <a:ext uri="{28A0092B-C50C-407E-A947-70E740481C1C}">
                <a14:useLocalDpi xmlns:a14="http://schemas.microsoft.com/office/drawing/2010/main" val="0"/>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76103502"/>
      </p:ext>
    </p:extLst>
  </p:cSld>
  <p:clrMap bg1="dk1" tx1="lt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4" r:id="rId34"/>
    <p:sldLayoutId id="2147483875" r:id="rId35"/>
    <p:sldLayoutId id="2147483876" r:id="rId36"/>
    <p:sldLayoutId id="2147483877" r:id="rId37"/>
    <p:sldLayoutId id="2147483882" r:id="rId38"/>
    <p:sldLayoutId id="2147483883" r:id="rId39"/>
    <p:sldLayoutId id="2147483884" r:id="rId40"/>
    <p:sldLayoutId id="2147483885" r:id="rId41"/>
    <p:sldLayoutId id="2147483886" r:id="rId42"/>
    <p:sldLayoutId id="2147483888" r:id="rId43"/>
    <p:sldLayoutId id="2147483889" r:id="rId44"/>
    <p:sldLayoutId id="2147483890" r:id="rId45"/>
    <p:sldLayoutId id="2147483892" r:id="rId46"/>
  </p:sldLayoutIdLst>
  <p:transition>
    <p:fade/>
  </p:transition>
  <p:txStyles>
    <p:titleStyle>
      <a:lvl1pPr algn="l" defTabSz="914367" rtl="0" eaLnBrk="1" latinLnBrk="0" hangingPunct="1">
        <a:lnSpc>
          <a:spcPct val="90000"/>
        </a:lnSpc>
        <a:spcBef>
          <a:spcPct val="0"/>
        </a:spcBef>
        <a:buNone/>
        <a:defRPr lang="en-US" sz="4300" b="0" kern="1200" cap="none" spc="-98"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None/>
        <a:tabLst/>
        <a:defRPr lang="en-US" sz="3500" kern="1200" spc="-98" baseline="0" dirty="0" smtClean="0">
          <a:gradFill>
            <a:gsLst>
              <a:gs pos="1250">
                <a:schemeClr val="tx1"/>
              </a:gs>
              <a:gs pos="99000">
                <a:schemeClr val="tx1"/>
              </a:gs>
            </a:gsLst>
            <a:lin ang="5400000" scaled="0"/>
          </a:gradFill>
          <a:latin typeface="+mn-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7" rtl="0" eaLnBrk="1" latinLnBrk="0" hangingPunct="1">
        <a:defRPr sz="1800" kern="1200">
          <a:solidFill>
            <a:schemeClr val="tx1"/>
          </a:solidFill>
          <a:latin typeface="+mn-lt"/>
          <a:ea typeface="+mn-ea"/>
          <a:cs typeface="+mn-cs"/>
        </a:defRPr>
      </a:lvl1pPr>
      <a:lvl2pPr marL="457183" algn="l" defTabSz="914367" rtl="0" eaLnBrk="1" latinLnBrk="0" hangingPunct="1">
        <a:defRPr sz="1800" kern="1200">
          <a:solidFill>
            <a:schemeClr val="tx1"/>
          </a:solidFill>
          <a:latin typeface="+mn-lt"/>
          <a:ea typeface="+mn-ea"/>
          <a:cs typeface="+mn-cs"/>
        </a:defRPr>
      </a:lvl2pPr>
      <a:lvl3pPr marL="914367" algn="l" defTabSz="914367" rtl="0" eaLnBrk="1" latinLnBrk="0" hangingPunct="1">
        <a:defRPr sz="1800" kern="1200">
          <a:solidFill>
            <a:schemeClr val="tx1"/>
          </a:solidFill>
          <a:latin typeface="+mn-lt"/>
          <a:ea typeface="+mn-ea"/>
          <a:cs typeface="+mn-cs"/>
        </a:defRPr>
      </a:lvl3pPr>
      <a:lvl4pPr marL="1371550" algn="l" defTabSz="914367" rtl="0" eaLnBrk="1" latinLnBrk="0" hangingPunct="1">
        <a:defRPr sz="1800" kern="1200">
          <a:solidFill>
            <a:schemeClr val="tx1"/>
          </a:solidFill>
          <a:latin typeface="+mn-lt"/>
          <a:ea typeface="+mn-ea"/>
          <a:cs typeface="+mn-cs"/>
        </a:defRPr>
      </a:lvl4pPr>
      <a:lvl5pPr marL="1828734" algn="l" defTabSz="914367" rtl="0" eaLnBrk="1" latinLnBrk="0" hangingPunct="1">
        <a:defRPr sz="1800" kern="1200">
          <a:solidFill>
            <a:schemeClr val="tx1"/>
          </a:solidFill>
          <a:latin typeface="+mn-lt"/>
          <a:ea typeface="+mn-ea"/>
          <a:cs typeface="+mn-cs"/>
        </a:defRPr>
      </a:lvl5pPr>
      <a:lvl6pPr marL="2285918" algn="l" defTabSz="914367" rtl="0" eaLnBrk="1" latinLnBrk="0" hangingPunct="1">
        <a:defRPr sz="1800" kern="1200">
          <a:solidFill>
            <a:schemeClr val="tx1"/>
          </a:solidFill>
          <a:latin typeface="+mn-lt"/>
          <a:ea typeface="+mn-ea"/>
          <a:cs typeface="+mn-cs"/>
        </a:defRPr>
      </a:lvl6pPr>
      <a:lvl7pPr marL="2743101" algn="l" defTabSz="914367" rtl="0" eaLnBrk="1" latinLnBrk="0" hangingPunct="1">
        <a:defRPr sz="1800" kern="1200">
          <a:solidFill>
            <a:schemeClr val="tx1"/>
          </a:solidFill>
          <a:latin typeface="+mn-lt"/>
          <a:ea typeface="+mn-ea"/>
          <a:cs typeface="+mn-cs"/>
        </a:defRPr>
      </a:lvl7pPr>
      <a:lvl8pPr marL="3200284" algn="l" defTabSz="914367" rtl="0" eaLnBrk="1" latinLnBrk="0" hangingPunct="1">
        <a:defRPr sz="1800" kern="1200">
          <a:solidFill>
            <a:schemeClr val="tx1"/>
          </a:solidFill>
          <a:latin typeface="+mn-lt"/>
          <a:ea typeface="+mn-ea"/>
          <a:cs typeface="+mn-cs"/>
        </a:defRPr>
      </a:lvl8pPr>
      <a:lvl9pPr marL="3657469" algn="l" defTabSz="9143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fld id="{EB13D269-8B25-2E4F-886D-97191F4F2A90}" type="datetimeFigureOut">
              <a:rPr lang="en-US" smtClean="0"/>
              <a:pPr/>
              <a:t>10/23/17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fld id="{0AA28628-A188-CB4C-A015-680422023823}" type="slidenum">
              <a:rPr lang="en-US" smtClean="0"/>
              <a:pPr/>
              <a:t>‹#›</a:t>
            </a:fld>
            <a:endParaRPr lang="en-US"/>
          </a:p>
        </p:txBody>
      </p:sp>
      <p:pic>
        <p:nvPicPr>
          <p:cNvPr id="7" name="Picture 6"/>
          <p:cNvPicPr>
            <a:picLocks noChangeAspect="1"/>
          </p:cNvPicPr>
          <p:nvPr userDrawn="1"/>
        </p:nvPicPr>
        <p:blipFill>
          <a:blip r:embed="rId37"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750902247"/>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 id="2147483927" r:id="rId30"/>
    <p:sldLayoutId id="2147483928" r:id="rId31"/>
    <p:sldLayoutId id="2147483929" r:id="rId32"/>
    <p:sldLayoutId id="2147483930" r:id="rId33"/>
    <p:sldLayoutId id="2147483931" r:id="rId34"/>
    <p:sldLayoutId id="2147483932" r:id="rId35"/>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microsoft.sharepoint.com/sites/infopedia/pages/layouts/kcdoc.aspx?k=G02KC-1-7750" TargetMode="External"/><Relationship Id="rId4" Type="http://schemas.openxmlformats.org/officeDocument/2006/relationships/hyperlink" Target="https://microsoft.sharepoint.com/sites/Infopedia_G02/Pages/MicrosoftDevices.aspx" TargetMode="External"/><Relationship Id="rId5" Type="http://schemas.openxmlformats.org/officeDocument/2006/relationships/hyperlink" Target="https://microsoft.sharepoint.com/sites/infopedia/pages/layouts/kcdoc.aspx?k=G02KC-1-1573" TargetMode="External"/><Relationship Id="rId6" Type="http://schemas.openxmlformats.org/officeDocument/2006/relationships/hyperlink" Target="https://microsoft.sharepoint.com/sites/Infopedia_G02/pages/windows-retail.aspx" TargetMode="External"/><Relationship Id="rId7" Type="http://schemas.openxmlformats.org/officeDocument/2006/relationships/hyperlink" Target="https://microsoft.sharepoint.com/sites/Infopedia_G02/Pages/DevicesPortfolio.aspx" TargetMode="External"/><Relationship Id="rId8" Type="http://schemas.openxmlformats.org/officeDocument/2006/relationships/hyperlink" Target="http://infopedia/docstore/pages/kcdoc.aspx?k=KC02-23-3308" TargetMode="External"/><Relationship Id="rId9" Type="http://schemas.openxmlformats.org/officeDocument/2006/relationships/hyperlink" Target="drumbeat.surface.com" TargetMode="External"/><Relationship Id="rId1" Type="http://schemas.openxmlformats.org/officeDocument/2006/relationships/slideLayout" Target="../slideLayouts/slideLayout7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emf"/><Relationship Id="rId5" Type="http://schemas.openxmlformats.org/officeDocument/2006/relationships/image" Target="../media/image57.emf"/><Relationship Id="rId6" Type="http://schemas.openxmlformats.org/officeDocument/2006/relationships/image" Target="../media/image58.emf"/><Relationship Id="rId7" Type="http://schemas.openxmlformats.org/officeDocument/2006/relationships/image" Target="../media/image59.emf"/><Relationship Id="rId8" Type="http://schemas.openxmlformats.org/officeDocument/2006/relationships/image" Target="../media/image6.emf"/><Relationship Id="rId1" Type="http://schemas.openxmlformats.org/officeDocument/2006/relationships/slideLayout" Target="../slideLayouts/slideLayout6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1.xml"/><Relationship Id="rId3"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2.xml"/><Relationship Id="rId3" Type="http://schemas.openxmlformats.org/officeDocument/2006/relationships/image" Target="../media/image6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3.xml"/><Relationship Id="rId3"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3.tiff"/><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jpe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slideLayout" Target="../slideLayouts/slideLayout88.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hyperlink" Target="https://youtu.be/rINr-yJKYNI" TargetMode="External"/><Relationship Id="rId6" Type="http://schemas.openxmlformats.org/officeDocument/2006/relationships/image" Target="../media/image71.png"/><Relationship Id="rId7" Type="http://schemas.openxmlformats.org/officeDocument/2006/relationships/image" Target="../media/image72.svg"/><Relationship Id="rId1" Type="http://schemas.openxmlformats.org/officeDocument/2006/relationships/slideLayout" Target="../slideLayouts/slideLayout85.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hyperlink" Target="https://youtu.be/ZsuvmMP9wZE" TargetMode="External"/><Relationship Id="rId6" Type="http://schemas.openxmlformats.org/officeDocument/2006/relationships/image" Target="../media/image71.png"/><Relationship Id="rId7" Type="http://schemas.openxmlformats.org/officeDocument/2006/relationships/image" Target="../media/image72.svg"/><Relationship Id="rId1" Type="http://schemas.openxmlformats.org/officeDocument/2006/relationships/slideLayout" Target="../slideLayouts/slideLayout85.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enterprise.microsoft.com/en-ca/industries/retail-and-consumer-goods/stitch-it-canadas-tailor/" TargetMode="External"/><Relationship Id="rId4" Type="http://schemas.openxmlformats.org/officeDocument/2006/relationships/image" Target="../media/image74.jpe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hyperlink" Target="https://www.youtube.com/watch?v=vqkMKJwSIao&amp;index=9&amp;list=PLNA-j_cL4mUTI8KLhcR9ZfTDOGyQzpA15" TargetMode="External"/><Relationship Id="rId8" Type="http://schemas.openxmlformats.org/officeDocument/2006/relationships/image" Target="../media/image77.png"/><Relationship Id="rId9" Type="http://schemas.openxmlformats.org/officeDocument/2006/relationships/hyperlink" Target="https://enterprise.microsoft.com/en-ca/customer-story/industries/retail-and-consumer-goods/stitch-it-canadas-tailor/" TargetMode="External"/><Relationship Id="rId10" Type="http://schemas.openxmlformats.org/officeDocument/2006/relationships/image" Target="../media/image71.png"/><Relationship Id="rId11" Type="http://schemas.openxmlformats.org/officeDocument/2006/relationships/image" Target="../media/image72.svg"/><Relationship Id="rId1" Type="http://schemas.openxmlformats.org/officeDocument/2006/relationships/slideLayout" Target="../slideLayouts/slideLayout85.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8.xml"/><Relationship Id="rId3" Type="http://schemas.openxmlformats.org/officeDocument/2006/relationships/image" Target="../media/image7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6.emf"/><Relationship Id="rId1" Type="http://schemas.openxmlformats.org/officeDocument/2006/relationships/slideLayout" Target="../slideLayouts/slideLayout84.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88.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hyperlink" Target="https://www.youtube.com/watch?v=UwyJKi8hWz0&amp;t=3s" TargetMode="External"/><Relationship Id="rId6" Type="http://schemas.openxmlformats.org/officeDocument/2006/relationships/image" Target="../media/image71.png"/><Relationship Id="rId7" Type="http://schemas.openxmlformats.org/officeDocument/2006/relationships/image" Target="../media/image72.svg"/><Relationship Id="rId1" Type="http://schemas.openxmlformats.org/officeDocument/2006/relationships/slideLayout" Target="../slideLayouts/slideLayout8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hyperlink" Target="https://www.youtube.com/watch?v=vqkMKJwSIao&amp;index=9&amp;list=PLNA-j_cL4mUTI8KLhcR9ZfTDOGyQzpA15" TargetMode="External"/><Relationship Id="rId7" Type="http://schemas.openxmlformats.org/officeDocument/2006/relationships/image" Target="../media/image87.jpeg"/><Relationship Id="rId8" Type="http://schemas.openxmlformats.org/officeDocument/2006/relationships/hyperlink" Target="https://youtu.be/jHoS3cw7fps" TargetMode="External"/><Relationship Id="rId9" Type="http://schemas.openxmlformats.org/officeDocument/2006/relationships/image" Target="../media/image71.png"/><Relationship Id="rId10" Type="http://schemas.openxmlformats.org/officeDocument/2006/relationships/image" Target="../media/image72.svg"/><Relationship Id="rId1" Type="http://schemas.openxmlformats.org/officeDocument/2006/relationships/slideLayout" Target="../slideLayouts/slideLayout8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hyperlink" Target="https://youtu.be/yZ55XNWuyUw" TargetMode="External"/><Relationship Id="rId5" Type="http://schemas.openxmlformats.org/officeDocument/2006/relationships/image" Target="../media/image71.png"/><Relationship Id="rId6" Type="http://schemas.openxmlformats.org/officeDocument/2006/relationships/image" Target="../media/image72.svg"/><Relationship Id="rId7" Type="http://schemas.openxmlformats.org/officeDocument/2006/relationships/image" Target="../media/image89.jpeg"/><Relationship Id="rId1" Type="http://schemas.openxmlformats.org/officeDocument/2006/relationships/slideLayout" Target="../slideLayouts/slideLayout85.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hyperlink" Target="https://www.youtube.com/watch?v=qbtFRKAnIPE" TargetMode="External"/><Relationship Id="rId5" Type="http://schemas.openxmlformats.org/officeDocument/2006/relationships/image" Target="../media/image71.png"/><Relationship Id="rId6" Type="http://schemas.openxmlformats.org/officeDocument/2006/relationships/image" Target="../media/image72.svg"/><Relationship Id="rId7" Type="http://schemas.openxmlformats.org/officeDocument/2006/relationships/image" Target="../media/image91.jpeg"/><Relationship Id="rId1" Type="http://schemas.openxmlformats.org/officeDocument/2006/relationships/slideLayout" Target="../slideLayouts/slideLayout85.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5.xml"/><Relationship Id="rId3" Type="http://schemas.openxmlformats.org/officeDocument/2006/relationships/image" Target="../media/image9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6.xml"/><Relationship Id="rId3" Type="http://schemas.openxmlformats.org/officeDocument/2006/relationships/image" Target="../media/image93.jpeg"/></Relationships>
</file>

<file path=ppt/slides/_rels/slide28.xml.rels><?xml version="1.0" encoding="UTF-8" standalone="yes"?>
<Relationships xmlns="http://schemas.openxmlformats.org/package/2006/relationships"><Relationship Id="rId3" Type="http://schemas.openxmlformats.org/officeDocument/2006/relationships/image" Target="../media/image94.tiff"/><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jpeg"/><Relationship Id="rId8" Type="http://schemas.openxmlformats.org/officeDocument/2006/relationships/image" Target="../media/image99.png"/><Relationship Id="rId9" Type="http://schemas.openxmlformats.org/officeDocument/2006/relationships/image" Target="../media/image100.png"/><Relationship Id="rId1" Type="http://schemas.openxmlformats.org/officeDocument/2006/relationships/slideLayout" Target="../slideLayouts/slideLayout88.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101.jpe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g"/><Relationship Id="rId1" Type="http://schemas.openxmlformats.org/officeDocument/2006/relationships/slideLayout" Target="../slideLayouts/slideLayout106.xml"/><Relationship Id="rId2"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9.xml"/><Relationship Id="rId3"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6.emf"/><Relationship Id="rId1" Type="http://schemas.openxmlformats.org/officeDocument/2006/relationships/slideLayout" Target="../slideLayouts/slideLayout84.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 Id="rId11" Type="http://schemas.openxmlformats.org/officeDocument/2006/relationships/image" Target="../media/image112.png"/><Relationship Id="rId1" Type="http://schemas.openxmlformats.org/officeDocument/2006/relationships/slideLayout" Target="../slideLayouts/slideLayout88.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114.emf"/><Relationship Id="rId5" Type="http://schemas.openxmlformats.org/officeDocument/2006/relationships/image" Target="../media/image115.emf"/><Relationship Id="rId6" Type="http://schemas.openxmlformats.org/officeDocument/2006/relationships/image" Target="../media/image116.emf"/><Relationship Id="rId1" Type="http://schemas.openxmlformats.org/officeDocument/2006/relationships/slideLayout" Target="../slideLayouts/slideLayout178.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117.emf"/><Relationship Id="rId4" Type="http://schemas.openxmlformats.org/officeDocument/2006/relationships/image" Target="../media/image118.emf"/><Relationship Id="rId5" Type="http://schemas.openxmlformats.org/officeDocument/2006/relationships/image" Target="../media/image119.emf"/><Relationship Id="rId1" Type="http://schemas.openxmlformats.org/officeDocument/2006/relationships/slideLayout" Target="../slideLayouts/slideLayout178.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35.xml"/><Relationship Id="rId3" Type="http://schemas.openxmlformats.org/officeDocument/2006/relationships/image" Target="../media/image1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xml"/><Relationship Id="rId3"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6.emf"/><Relationship Id="rId1" Type="http://schemas.openxmlformats.org/officeDocument/2006/relationships/slideLayout" Target="../slideLayouts/slideLayout8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6.emf"/><Relationship Id="rId1" Type="http://schemas.openxmlformats.org/officeDocument/2006/relationships/slideLayout" Target="../slideLayouts/slideLayout8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xml"/><Relationship Id="rId3" Type="http://schemas.openxmlformats.org/officeDocument/2006/relationships/image" Target="../media/image5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xml"/><Relationship Id="rId3" Type="http://schemas.openxmlformats.org/officeDocument/2006/relationships/image" Target="../media/image5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xml"/><Relationship Id="rId3"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itle 1"/>
          <p:cNvSpPr>
            <a:spLocks noGrp="1"/>
          </p:cNvSpPr>
          <p:nvPr>
            <p:ph type="title"/>
          </p:nvPr>
        </p:nvSpPr>
        <p:spPr>
          <a:xfrm>
            <a:off x="284480" y="1397000"/>
            <a:ext cx="5400000" cy="992188"/>
          </a:xfrm>
        </p:spPr>
        <p:txBody>
          <a:bodyPr lIns="90000" tIns="46800" rIns="90000" bIns="46800" anchor="t"/>
          <a:lstStyle/>
          <a:p>
            <a:r>
              <a:rPr lang="en-US" sz="3200" dirty="0">
                <a:latin typeface="Segoe UI Light" charset="0"/>
                <a:ea typeface="Segoe UI Light" charset="0"/>
                <a:cs typeface="Segoe UI Light" charset="0"/>
              </a:rPr>
              <a:t>Read me</a:t>
            </a:r>
          </a:p>
        </p:txBody>
      </p:sp>
      <p:sp>
        <p:nvSpPr>
          <p:cNvPr id="7" name="Text Placeholder 1"/>
          <p:cNvSpPr txBox="1">
            <a:spLocks/>
          </p:cNvSpPr>
          <p:nvPr/>
        </p:nvSpPr>
        <p:spPr>
          <a:xfrm>
            <a:off x="304799" y="2667256"/>
            <a:ext cx="6833419" cy="2970173"/>
          </a:xfrm>
          <a:prstGeom prst="rect">
            <a:avLst/>
          </a:prstGeom>
        </p:spPr>
        <p:txBody>
          <a:bodyPr wrap="square" lIns="90000" tIns="46800" rIns="90000" bIns="46800" numCol="2" spcCol="180000">
            <a:sp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70000" indent="-270000">
              <a:buFont typeface="+mj-lt"/>
              <a:buAutoNum type="arabicPeriod"/>
            </a:pPr>
            <a:r>
              <a:rPr lang="en-GB" dirty="0">
                <a:latin typeface="Segoe UI Semilight" charset="0"/>
                <a:ea typeface="Segoe UI Semilight" charset="0"/>
                <a:cs typeface="Segoe UI Semilight" charset="0"/>
              </a:rPr>
              <a:t>Start by understanding the value proposition for Microsoft Devices </a:t>
            </a:r>
            <a:br>
              <a:rPr lang="en-GB" dirty="0">
                <a:latin typeface="Segoe UI Semilight" charset="0"/>
                <a:ea typeface="Segoe UI Semilight" charset="0"/>
                <a:cs typeface="Segoe UI Semilight" charset="0"/>
              </a:rPr>
            </a:br>
            <a:r>
              <a:rPr lang="en-GB" dirty="0">
                <a:latin typeface="Segoe UI Semilight" charset="0"/>
                <a:ea typeface="Segoe UI Semilight" charset="0"/>
                <a:cs typeface="Segoe UI Semilight" charset="0"/>
              </a:rPr>
              <a:t>as a catalyst for </a:t>
            </a:r>
            <a:r>
              <a:rPr lang="en-GB" dirty="0">
                <a:latin typeface="Segoe UI Semilight" charset="0"/>
                <a:ea typeface="Segoe UI Semilight" charset="0"/>
                <a:cs typeface="Segoe UI Semilight" charset="0"/>
                <a:hlinkClick r:id="rId3"/>
              </a:rPr>
              <a:t>Digital Transformation (pitch deck)</a:t>
            </a:r>
            <a:r>
              <a:rPr lang="en-GB" dirty="0">
                <a:latin typeface="Segoe UI Semilight" charset="0"/>
                <a:ea typeface="Segoe UI Semilight" charset="0"/>
                <a:cs typeface="Segoe UI Semilight" charset="0"/>
              </a:rPr>
              <a:t>.</a:t>
            </a:r>
          </a:p>
          <a:p>
            <a:pPr marL="270000" indent="-270000">
              <a:buFont typeface="+mj-lt"/>
              <a:buAutoNum type="arabicPeriod"/>
            </a:pPr>
            <a:r>
              <a:rPr lang="en-GB" dirty="0">
                <a:latin typeface="Segoe UI Semilight" charset="0"/>
                <a:ea typeface="Segoe UI Semilight" charset="0"/>
                <a:cs typeface="Segoe UI Semilight" charset="0"/>
              </a:rPr>
              <a:t>Use this industry deck to convey the value of the portfolio to this specific audience. Key scenarios and customer stories are included.</a:t>
            </a:r>
          </a:p>
          <a:p>
            <a:pPr marL="270000" indent="-270000">
              <a:buFont typeface="+mj-lt"/>
              <a:buAutoNum type="arabicPeriod"/>
            </a:pPr>
            <a:r>
              <a:rPr lang="en-GB" dirty="0">
                <a:latin typeface="Segoe UI Semilight" charset="0"/>
                <a:ea typeface="Segoe UI Semilight" charset="0"/>
                <a:cs typeface="Segoe UI Semilight" charset="0"/>
              </a:rPr>
              <a:t>For </a:t>
            </a:r>
            <a:r>
              <a:rPr lang="en-GB" dirty="0">
                <a:latin typeface="Segoe UI Semilight" charset="0"/>
                <a:ea typeface="Segoe UI Semilight" charset="0"/>
                <a:cs typeface="Segoe UI Semilight" charset="0"/>
                <a:hlinkClick r:id="rId4"/>
              </a:rPr>
              <a:t>product deep dive decks</a:t>
            </a:r>
            <a:r>
              <a:rPr lang="en-GB" dirty="0">
                <a:latin typeface="Segoe UI Semilight" charset="0"/>
                <a:ea typeface="Segoe UI Semilight" charset="0"/>
                <a:cs typeface="Segoe UI Semilight" charset="0"/>
              </a:rPr>
              <a:t>, use the Microsoft Book, Microsoft Studio, Microsoft Surface Pro, Microsoft Lumia, or Microsoft HoloLens decks.</a:t>
            </a:r>
          </a:p>
          <a:p>
            <a:pPr>
              <a:lnSpc>
                <a:spcPct val="100000"/>
              </a:lnSpc>
              <a:spcBef>
                <a:spcPts val="600"/>
              </a:spcBef>
            </a:pPr>
            <a:endParaRPr lang="en-GB" b="0" dirty="0">
              <a:latin typeface="Segoe UI Semilight" charset="0"/>
              <a:ea typeface="Segoe UI Semilight" charset="0"/>
              <a:cs typeface="Segoe UI Semilight" charset="0"/>
            </a:endParaRPr>
          </a:p>
        </p:txBody>
      </p:sp>
      <p:sp>
        <p:nvSpPr>
          <p:cNvPr id="3" name="Rectangle 2"/>
          <p:cNvSpPr/>
          <p:nvPr/>
        </p:nvSpPr>
        <p:spPr>
          <a:xfrm>
            <a:off x="4241377" y="2667256"/>
            <a:ext cx="4178710" cy="2631490"/>
          </a:xfrm>
          <a:prstGeom prst="rect">
            <a:avLst/>
          </a:prstGeom>
        </p:spPr>
        <p:txBody>
          <a:bodyPr wrap="square">
            <a:spAutoFit/>
          </a:bodyPr>
          <a:lstStyle/>
          <a:p>
            <a:pPr lvl="0" defTabSz="914198">
              <a:spcBef>
                <a:spcPts val="600"/>
              </a:spcBef>
              <a:buSzPct val="90000"/>
              <a:defRPr/>
            </a:pPr>
            <a:r>
              <a:rPr lang="en-GB" sz="1400" b="1" dirty="0">
                <a:latin typeface="Segoe UI" charset="0"/>
                <a:ea typeface="Segoe UI" charset="0"/>
                <a:cs typeface="Segoe UI" charset="0"/>
              </a:rPr>
              <a:t>For Microsoft sellers </a:t>
            </a:r>
          </a:p>
          <a:p>
            <a:pPr lvl="0">
              <a:spcBef>
                <a:spcPts val="600"/>
              </a:spcBef>
            </a:pPr>
            <a:r>
              <a:rPr lang="en-GB" sz="1400" dirty="0">
                <a:latin typeface="Segoe UI Semilight" charset="0"/>
                <a:ea typeface="Segoe UI Semilight" charset="0"/>
                <a:cs typeface="Segoe UI Semilight" charset="0"/>
                <a:hlinkClick r:id="rId5"/>
              </a:rPr>
              <a:t>Windows in Retail Deck</a:t>
            </a:r>
            <a:endParaRPr lang="en-GB" sz="1400" dirty="0">
              <a:latin typeface="Segoe UI Semilight" charset="0"/>
              <a:ea typeface="Segoe UI Semilight" charset="0"/>
              <a:cs typeface="Segoe UI Semilight" charset="0"/>
            </a:endParaRPr>
          </a:p>
          <a:p>
            <a:pPr lvl="0">
              <a:spcBef>
                <a:spcPts val="600"/>
              </a:spcBef>
            </a:pPr>
            <a:r>
              <a:rPr lang="en-GB" sz="1400" dirty="0">
                <a:latin typeface="Segoe UI Semilight" charset="0"/>
                <a:cs typeface="Segoe UI Semilight" charset="0"/>
                <a:hlinkClick r:id="rId6"/>
              </a:rPr>
              <a:t>Windows Security in Retail</a:t>
            </a:r>
            <a:endParaRPr lang="en-GB" sz="1400" dirty="0">
              <a:latin typeface="Segoe UI Semilight" charset="0"/>
              <a:cs typeface="Segoe UI Semilight" charset="0"/>
            </a:endParaRPr>
          </a:p>
          <a:p>
            <a:pPr lvl="0">
              <a:spcBef>
                <a:spcPts val="600"/>
              </a:spcBef>
            </a:pPr>
            <a:r>
              <a:rPr lang="en-GB" sz="1400" dirty="0">
                <a:latin typeface="Segoe UI Semilight" charset="0"/>
                <a:ea typeface="Segoe UI Semilight" charset="0"/>
                <a:cs typeface="Segoe UI Semilight" charset="0"/>
              </a:rPr>
              <a:t>MSFT Devices Pitch Deck: visit </a:t>
            </a:r>
            <a:r>
              <a:rPr lang="en-GB" sz="1400" u="sng" dirty="0">
                <a:latin typeface="Segoe UI Semilight" charset="0"/>
                <a:ea typeface="Segoe UI Semilight" charset="0"/>
                <a:cs typeface="Segoe UI Semilight" charset="0"/>
                <a:hlinkClick r:id="rId4"/>
              </a:rPr>
              <a:t>Infopedia/Sales &amp; Marketing/Devices (1</a:t>
            </a:r>
            <a:r>
              <a:rPr lang="en-GB" sz="1400" u="sng" baseline="30000" dirty="0">
                <a:latin typeface="Segoe UI Semilight" charset="0"/>
                <a:ea typeface="Segoe UI Semilight" charset="0"/>
                <a:cs typeface="Segoe UI Semilight" charset="0"/>
                <a:hlinkClick r:id="rId4"/>
              </a:rPr>
              <a:t>st</a:t>
            </a:r>
            <a:r>
              <a:rPr lang="en-GB" sz="1400" u="sng" dirty="0">
                <a:latin typeface="Segoe UI Semilight" charset="0"/>
                <a:ea typeface="Segoe UI Semilight" charset="0"/>
                <a:cs typeface="Segoe UI Semilight" charset="0"/>
                <a:hlinkClick r:id="rId4"/>
              </a:rPr>
              <a:t> party)</a:t>
            </a:r>
            <a:r>
              <a:rPr lang="en-GB" sz="1400" dirty="0">
                <a:latin typeface="Segoe UI Semilight" charset="0"/>
                <a:ea typeface="Segoe UI Semilight" charset="0"/>
                <a:cs typeface="Segoe UI Semilight" charset="0"/>
              </a:rPr>
              <a:t> then click </a:t>
            </a:r>
            <a:r>
              <a:rPr lang="en-GB" sz="1400" u="sng" dirty="0">
                <a:latin typeface="Segoe UI Semilight" charset="0"/>
                <a:ea typeface="Segoe UI Semilight" charset="0"/>
                <a:cs typeface="Segoe UI Semilight" charset="0"/>
                <a:hlinkClick r:id="rId7"/>
              </a:rPr>
              <a:t>Portfolio</a:t>
            </a:r>
            <a:r>
              <a:rPr lang="en-GB" sz="1400" dirty="0">
                <a:latin typeface="Segoe UI Semilight" charset="0"/>
                <a:ea typeface="Segoe UI Semilight" charset="0"/>
                <a:cs typeface="Segoe UI Semilight" charset="0"/>
              </a:rPr>
              <a:t>. </a:t>
            </a:r>
            <a:endParaRPr lang="en-US" sz="1400" dirty="0">
              <a:latin typeface="Segoe UI Semilight" charset="0"/>
              <a:ea typeface="Segoe UI Semilight" charset="0"/>
              <a:cs typeface="Segoe UI Semilight" charset="0"/>
            </a:endParaRPr>
          </a:p>
          <a:p>
            <a:pPr lvl="0">
              <a:spcBef>
                <a:spcPts val="600"/>
              </a:spcBef>
            </a:pPr>
            <a:r>
              <a:rPr lang="en-GB" sz="1400" dirty="0">
                <a:latin typeface="Segoe UI Semilight" charset="0"/>
                <a:ea typeface="Segoe UI Semilight" charset="0"/>
                <a:cs typeface="Segoe UI Semilight" charset="0"/>
              </a:rPr>
              <a:t>Product decks: visit </a:t>
            </a:r>
            <a:r>
              <a:rPr lang="en-GB" sz="1400" u="sng" dirty="0">
                <a:latin typeface="Segoe UI Semilight" charset="0"/>
                <a:ea typeface="Segoe UI Semilight" charset="0"/>
                <a:cs typeface="Segoe UI Semilight" charset="0"/>
                <a:hlinkClick r:id="rId4"/>
              </a:rPr>
              <a:t>Infopedia/Sales &amp; Marketing/Devices (1</a:t>
            </a:r>
            <a:r>
              <a:rPr lang="en-GB" sz="1400" u="sng" baseline="30000" dirty="0">
                <a:latin typeface="Segoe UI Semilight" charset="0"/>
                <a:ea typeface="Segoe UI Semilight" charset="0"/>
                <a:cs typeface="Segoe UI Semilight" charset="0"/>
                <a:hlinkClick r:id="rId4"/>
              </a:rPr>
              <a:t>st</a:t>
            </a:r>
            <a:r>
              <a:rPr lang="en-GB" sz="1400" u="sng" dirty="0">
                <a:latin typeface="Segoe UI Semilight" charset="0"/>
                <a:ea typeface="Segoe UI Semilight" charset="0"/>
                <a:cs typeface="Segoe UI Semilight" charset="0"/>
                <a:hlinkClick r:id="rId4"/>
              </a:rPr>
              <a:t> party</a:t>
            </a:r>
            <a:r>
              <a:rPr lang="en-GB" sz="1400" dirty="0">
                <a:latin typeface="Segoe UI Semilight" charset="0"/>
                <a:ea typeface="Segoe UI Semilight" charset="0"/>
                <a:cs typeface="Segoe UI Semilight" charset="0"/>
              </a:rPr>
              <a:t>), then select the product of interest.</a:t>
            </a:r>
            <a:endParaRPr lang="en-US" sz="1400" dirty="0">
              <a:latin typeface="Segoe UI Semilight" charset="0"/>
              <a:ea typeface="Segoe UI Semilight" charset="0"/>
              <a:cs typeface="Segoe UI Semilight" charset="0"/>
            </a:endParaRPr>
          </a:p>
          <a:p>
            <a:pPr>
              <a:spcBef>
                <a:spcPts val="600"/>
              </a:spcBef>
            </a:pPr>
            <a:r>
              <a:rPr lang="en-GB" sz="1400" dirty="0">
                <a:latin typeface="Segoe UI Semilight" charset="0"/>
                <a:ea typeface="Segoe UI Semilight" charset="0"/>
                <a:cs typeface="Segoe UI Semilight" charset="0"/>
              </a:rPr>
              <a:t>Industry apps &amp; demos: Click </a:t>
            </a:r>
            <a:r>
              <a:rPr lang="en-GB" sz="1400" u="sng" dirty="0">
                <a:latin typeface="Segoe UI Semilight" charset="0"/>
                <a:ea typeface="Segoe UI Semilight" charset="0"/>
                <a:cs typeface="Segoe UI Semilight" charset="0"/>
                <a:hlinkClick r:id="rId8"/>
              </a:rPr>
              <a:t>here</a:t>
            </a:r>
            <a:r>
              <a:rPr lang="en-GB" sz="1400" dirty="0">
                <a:latin typeface="Segoe UI Semilight" charset="0"/>
                <a:ea typeface="Segoe UI Semilight" charset="0"/>
                <a:cs typeface="Segoe UI Semilight" charset="0"/>
              </a:rPr>
              <a:t> for the latest Surface apps and demos deck for Manufacturing.</a:t>
            </a:r>
            <a:endParaRPr lang="en-GB" sz="1400" b="1" dirty="0">
              <a:latin typeface="Segoe UI" charset="0"/>
              <a:ea typeface="Segoe UI" charset="0"/>
              <a:cs typeface="Segoe UI" charset="0"/>
            </a:endParaRPr>
          </a:p>
        </p:txBody>
      </p:sp>
      <p:sp>
        <p:nvSpPr>
          <p:cNvPr id="2" name="Rectangle 1"/>
          <p:cNvSpPr/>
          <p:nvPr/>
        </p:nvSpPr>
        <p:spPr>
          <a:xfrm>
            <a:off x="8473250" y="2667256"/>
            <a:ext cx="2987748" cy="1390124"/>
          </a:xfrm>
          <a:prstGeom prst="rect">
            <a:avLst/>
          </a:prstGeom>
        </p:spPr>
        <p:txBody>
          <a:bodyPr wrap="square">
            <a:spAutoFit/>
          </a:bodyPr>
          <a:lstStyle/>
          <a:p>
            <a:pPr>
              <a:spcBef>
                <a:spcPts val="1200"/>
              </a:spcBef>
            </a:pPr>
            <a:r>
              <a:rPr lang="en-GB" sz="1400" b="1" dirty="0">
                <a:latin typeface="Segoe UI" charset="0"/>
                <a:ea typeface="Segoe UI" charset="0"/>
                <a:cs typeface="Segoe UI" charset="0"/>
              </a:rPr>
              <a:t>For Partner sellers</a:t>
            </a:r>
          </a:p>
          <a:p>
            <a:pPr>
              <a:lnSpc>
                <a:spcPts val="1900"/>
              </a:lnSpc>
              <a:spcBef>
                <a:spcPts val="600"/>
              </a:spcBef>
            </a:pPr>
            <a:r>
              <a:rPr lang="en-GB" sz="1400" dirty="0">
                <a:latin typeface="Segoe UI Semilight" charset="0"/>
                <a:ea typeface="Segoe UI Semilight" charset="0"/>
                <a:cs typeface="Segoe UI Semilight" charset="0"/>
              </a:rPr>
              <a:t>Talk to your Microsoft PCMM or PSE for the latest readiness and marketing content. It lives on </a:t>
            </a:r>
            <a:r>
              <a:rPr lang="en-GB" sz="1400" dirty="0">
                <a:latin typeface="Segoe UI Semilight" charset="0"/>
                <a:ea typeface="Segoe UI Semilight" charset="0"/>
                <a:cs typeface="Segoe UI Semilight" charset="0"/>
                <a:hlinkClick r:id="rId9" action="ppaction://hlinkfile"/>
              </a:rPr>
              <a:t>Drumbeat</a:t>
            </a:r>
            <a:r>
              <a:rPr lang="en-GB" sz="1400" dirty="0">
                <a:latin typeface="Segoe UI Semilight" charset="0"/>
                <a:ea typeface="Segoe UI Semilight" charset="0"/>
                <a:cs typeface="Segoe UI Semilight" charset="0"/>
              </a:rPr>
              <a:t>.</a:t>
            </a:r>
            <a:endParaRPr lang="en-US" sz="1400" dirty="0">
              <a:latin typeface="Segoe UI Semilight" charset="0"/>
              <a:ea typeface="Segoe UI Semilight" charset="0"/>
              <a:cs typeface="Segoe UI Semilight" charset="0"/>
            </a:endParaRPr>
          </a:p>
        </p:txBody>
      </p:sp>
    </p:spTree>
    <p:extLst>
      <p:ext uri="{BB962C8B-B14F-4D97-AF65-F5344CB8AC3E}">
        <p14:creationId xmlns:p14="http://schemas.microsoft.com/office/powerpoint/2010/main" val="467279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28" t="18609" r="3228"/>
          <a:stretch/>
        </p:blipFill>
        <p:spPr>
          <a:xfrm>
            <a:off x="0" y="40192"/>
            <a:ext cx="12192000" cy="6875588"/>
          </a:xfrm>
          <a:prstGeom prst="rect">
            <a:avLst/>
          </a:prstGeom>
        </p:spPr>
      </p:pic>
      <p:grpSp>
        <p:nvGrpSpPr>
          <p:cNvPr id="5" name="Group 4"/>
          <p:cNvGrpSpPr/>
          <p:nvPr/>
        </p:nvGrpSpPr>
        <p:grpSpPr>
          <a:xfrm>
            <a:off x="1208487" y="5639767"/>
            <a:ext cx="2235590" cy="782100"/>
            <a:chOff x="1232719" y="5791269"/>
            <a:chExt cx="2280418" cy="797783"/>
          </a:xfrm>
        </p:grpSpPr>
        <p:pic>
          <p:nvPicPr>
            <p:cNvPr id="14" name="Picture 13"/>
            <p:cNvPicPr>
              <a:picLocks noChangeAspect="1"/>
            </p:cNvPicPr>
            <p:nvPr/>
          </p:nvPicPr>
          <p:blipFill>
            <a:blip r:embed="rId4">
              <a:grayscl/>
            </a:blip>
            <a:stretch>
              <a:fillRect/>
            </a:stretch>
          </p:blipFill>
          <p:spPr>
            <a:xfrm>
              <a:off x="1244203" y="5989119"/>
              <a:ext cx="424415" cy="402078"/>
            </a:xfrm>
            <a:prstGeom prst="rect">
              <a:avLst/>
            </a:prstGeom>
          </p:spPr>
        </p:pic>
        <p:sp>
          <p:nvSpPr>
            <p:cNvPr id="17" name="Rectangle 16"/>
            <p:cNvSpPr/>
            <p:nvPr/>
          </p:nvSpPr>
          <p:spPr bwMode="auto">
            <a:xfrm>
              <a:off x="1232719" y="5966368"/>
              <a:ext cx="457200"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chemeClr val="tx1"/>
                </a:solidFill>
                <a:ea typeface="Segoe UI" pitchFamily="34" charset="0"/>
                <a:cs typeface="Segoe UI" pitchFamily="34" charset="0"/>
              </a:endParaRPr>
            </a:p>
          </p:txBody>
        </p:sp>
        <p:sp>
          <p:nvSpPr>
            <p:cNvPr id="18" name="TextBox 17"/>
            <p:cNvSpPr txBox="1"/>
            <p:nvPr/>
          </p:nvSpPr>
          <p:spPr>
            <a:xfrm>
              <a:off x="1760174" y="5791269"/>
              <a:ext cx="1752963" cy="79778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Natural </a:t>
              </a:r>
              <a:br>
                <a:rPr lang="en-US" sz="1600" dirty="0">
                  <a:ln w="3175">
                    <a:noFill/>
                  </a:ln>
                  <a:latin typeface="Segoe UI Semilight" panose="020B0402040204020203" pitchFamily="34" charset="0"/>
                  <a:ea typeface="Segoe UI Light" charset="0"/>
                  <a:cs typeface="Segoe UI Semilight" panose="020B0402040204020203" pitchFamily="34" charset="0"/>
                </a:rPr>
              </a:br>
              <a:r>
                <a:rPr lang="en-US" sz="1600" dirty="0">
                  <a:ln w="3175">
                    <a:noFill/>
                  </a:ln>
                  <a:latin typeface="Segoe UI Semilight" panose="020B0402040204020203" pitchFamily="34" charset="0"/>
                  <a:ea typeface="Segoe UI Light" charset="0"/>
                  <a:cs typeface="Segoe UI Semilight" panose="020B0402040204020203" pitchFamily="34" charset="0"/>
                </a:rPr>
                <a:t>interactions</a:t>
              </a:r>
            </a:p>
          </p:txBody>
        </p:sp>
      </p:grpSp>
      <p:grpSp>
        <p:nvGrpSpPr>
          <p:cNvPr id="6" name="Group 5"/>
          <p:cNvGrpSpPr/>
          <p:nvPr/>
        </p:nvGrpSpPr>
        <p:grpSpPr>
          <a:xfrm>
            <a:off x="6275274" y="5639765"/>
            <a:ext cx="2174618" cy="782100"/>
            <a:chOff x="3536109" y="5791267"/>
            <a:chExt cx="2218224" cy="797783"/>
          </a:xfrm>
        </p:grpSpPr>
        <p:pic>
          <p:nvPicPr>
            <p:cNvPr id="13" name="Picture 12"/>
            <p:cNvPicPr>
              <a:picLocks noChangeAspect="1"/>
            </p:cNvPicPr>
            <p:nvPr/>
          </p:nvPicPr>
          <p:blipFill>
            <a:blip r:embed="rId5">
              <a:grayscl/>
            </a:blip>
            <a:stretch>
              <a:fillRect/>
            </a:stretch>
          </p:blipFill>
          <p:spPr>
            <a:xfrm>
              <a:off x="3536109" y="5995032"/>
              <a:ext cx="390252" cy="390252"/>
            </a:xfrm>
            <a:prstGeom prst="rect">
              <a:avLst/>
            </a:prstGeom>
          </p:spPr>
        </p:pic>
        <p:sp>
          <p:nvSpPr>
            <p:cNvPr id="22" name="TextBox 21"/>
            <p:cNvSpPr txBox="1"/>
            <p:nvPr/>
          </p:nvSpPr>
          <p:spPr>
            <a:xfrm>
              <a:off x="3982135" y="5791267"/>
              <a:ext cx="1772198" cy="79778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Meticulously </a:t>
              </a:r>
              <a:br>
                <a:rPr lang="en-US" sz="1600" dirty="0">
                  <a:ln w="3175">
                    <a:noFill/>
                  </a:ln>
                  <a:latin typeface="Segoe UI Semilight" panose="020B0402040204020203" pitchFamily="34" charset="0"/>
                  <a:ea typeface="Segoe UI Light" charset="0"/>
                  <a:cs typeface="Segoe UI Semilight" panose="020B0402040204020203" pitchFamily="34" charset="0"/>
                </a:rPr>
              </a:br>
              <a:r>
                <a:rPr lang="en-US" sz="1600" dirty="0">
                  <a:ln w="3175">
                    <a:noFill/>
                  </a:ln>
                  <a:latin typeface="Segoe UI Semilight" panose="020B0402040204020203" pitchFamily="34" charset="0"/>
                  <a:ea typeface="Segoe UI Light" charset="0"/>
                  <a:cs typeface="Segoe UI Semilight" panose="020B0402040204020203" pitchFamily="34" charset="0"/>
                </a:rPr>
                <a:t>crafted</a:t>
              </a:r>
            </a:p>
          </p:txBody>
        </p:sp>
      </p:grpSp>
      <p:grpSp>
        <p:nvGrpSpPr>
          <p:cNvPr id="15" name="Group 14"/>
          <p:cNvGrpSpPr/>
          <p:nvPr/>
        </p:nvGrpSpPr>
        <p:grpSpPr>
          <a:xfrm>
            <a:off x="3799323" y="5614433"/>
            <a:ext cx="2120705" cy="832764"/>
            <a:chOff x="6742272" y="5765427"/>
            <a:chExt cx="2163230" cy="849463"/>
          </a:xfrm>
        </p:grpSpPr>
        <p:pic>
          <p:nvPicPr>
            <p:cNvPr id="12" name="Picture 11"/>
            <p:cNvPicPr>
              <a:picLocks noChangeAspect="1"/>
            </p:cNvPicPr>
            <p:nvPr/>
          </p:nvPicPr>
          <p:blipFill>
            <a:blip r:embed="rId6">
              <a:grayscl/>
            </a:blip>
            <a:stretch>
              <a:fillRect/>
            </a:stretch>
          </p:blipFill>
          <p:spPr>
            <a:xfrm>
              <a:off x="6742272" y="6009635"/>
              <a:ext cx="361047" cy="361047"/>
            </a:xfrm>
            <a:prstGeom prst="rect">
              <a:avLst/>
            </a:prstGeom>
          </p:spPr>
        </p:pic>
        <p:sp>
          <p:nvSpPr>
            <p:cNvPr id="30" name="TextBox 29"/>
            <p:cNvSpPr txBox="1"/>
            <p:nvPr/>
          </p:nvSpPr>
          <p:spPr>
            <a:xfrm>
              <a:off x="7134978" y="5765427"/>
              <a:ext cx="1770524" cy="84946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Versatile</a:t>
              </a:r>
              <a:r>
                <a:rPr lang="en-US" sz="1765" dirty="0"/>
                <a:t> </a:t>
              </a:r>
              <a:br>
                <a:rPr lang="en-US" sz="1765" dirty="0"/>
              </a:br>
              <a:r>
                <a:rPr lang="en-US" sz="1600" dirty="0">
                  <a:ln w="3175">
                    <a:noFill/>
                  </a:ln>
                  <a:latin typeface="Segoe UI Semilight" panose="020B0402040204020203" pitchFamily="34" charset="0"/>
                  <a:ea typeface="Segoe UI Light" charset="0"/>
                  <a:cs typeface="Segoe UI Semilight" panose="020B0402040204020203" pitchFamily="34" charset="0"/>
                </a:rPr>
                <a:t>form</a:t>
              </a:r>
              <a:r>
                <a:rPr lang="en-US" sz="1765" dirty="0"/>
                <a:t> </a:t>
              </a:r>
              <a:r>
                <a:rPr lang="en-US" sz="1600" dirty="0">
                  <a:ln w="3175">
                    <a:noFill/>
                  </a:ln>
                  <a:latin typeface="Segoe UI Semilight" panose="020B0402040204020203" pitchFamily="34" charset="0"/>
                  <a:ea typeface="Segoe UI Light" charset="0"/>
                  <a:cs typeface="Segoe UI Semilight" panose="020B0402040204020203" pitchFamily="34" charset="0"/>
                </a:rPr>
                <a:t>factors</a:t>
              </a:r>
            </a:p>
          </p:txBody>
        </p:sp>
      </p:grpSp>
      <p:grpSp>
        <p:nvGrpSpPr>
          <p:cNvPr id="41" name="Group 40"/>
          <p:cNvGrpSpPr/>
          <p:nvPr/>
        </p:nvGrpSpPr>
        <p:grpSpPr>
          <a:xfrm>
            <a:off x="8805139" y="5614433"/>
            <a:ext cx="2423737" cy="832764"/>
            <a:chOff x="8981702" y="5765427"/>
            <a:chExt cx="2472338" cy="849463"/>
          </a:xfrm>
        </p:grpSpPr>
        <p:pic>
          <p:nvPicPr>
            <p:cNvPr id="11" name="Picture 10"/>
            <p:cNvPicPr>
              <a:picLocks noChangeAspect="1"/>
            </p:cNvPicPr>
            <p:nvPr/>
          </p:nvPicPr>
          <p:blipFill>
            <a:blip r:embed="rId7">
              <a:grayscl/>
            </a:blip>
            <a:stretch>
              <a:fillRect/>
            </a:stretch>
          </p:blipFill>
          <p:spPr>
            <a:xfrm>
              <a:off x="8981702" y="6029680"/>
              <a:ext cx="662940" cy="331470"/>
            </a:xfrm>
            <a:prstGeom prst="rect">
              <a:avLst/>
            </a:prstGeom>
          </p:spPr>
        </p:pic>
        <p:sp>
          <p:nvSpPr>
            <p:cNvPr id="37" name="TextBox 36"/>
            <p:cNvSpPr txBox="1"/>
            <p:nvPr/>
          </p:nvSpPr>
          <p:spPr>
            <a:xfrm>
              <a:off x="9681842" y="5765427"/>
              <a:ext cx="1772198" cy="84946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Connected</a:t>
              </a:r>
              <a:r>
                <a:rPr lang="en-US" sz="1765" dirty="0"/>
                <a:t> </a:t>
              </a:r>
              <a:r>
                <a:rPr lang="en-US" sz="1600" dirty="0">
                  <a:ln w="3175">
                    <a:noFill/>
                  </a:ln>
                  <a:latin typeface="Segoe UI Semilight" panose="020B0402040204020203" pitchFamily="34" charset="0"/>
                  <a:ea typeface="Segoe UI Light" charset="0"/>
                  <a:cs typeface="Segoe UI Semilight" panose="020B0402040204020203" pitchFamily="34" charset="0"/>
                </a:rPr>
                <a:t>experiences</a:t>
              </a:r>
            </a:p>
          </p:txBody>
        </p:sp>
      </p:grpSp>
      <p:sp>
        <p:nvSpPr>
          <p:cNvPr id="20" name="Title 2"/>
          <p:cNvSpPr txBox="1">
            <a:spLocks/>
          </p:cNvSpPr>
          <p:nvPr/>
        </p:nvSpPr>
        <p:spPr>
          <a:xfrm>
            <a:off x="383344" y="862268"/>
            <a:ext cx="11783860" cy="652358"/>
          </a:xfrm>
          <a:prstGeom prst="rect">
            <a:avLst/>
          </a:prstGeom>
        </p:spPr>
        <p:txBody>
          <a:bodyPr lIns="0" tIns="0" rIns="0" bIns="0">
            <a:noAutofit/>
          </a:bodyPr>
          <a:lstStyle>
            <a:lvl1pPr algn="l" defTabSz="914374" rtl="0" eaLnBrk="1" latinLnBrk="0" hangingPunct="1">
              <a:lnSpc>
                <a:spcPct val="90000"/>
              </a:lnSpc>
              <a:spcBef>
                <a:spcPct val="0"/>
              </a:spcBef>
              <a:buNone/>
              <a:defRPr lang="en-US" sz="3200" b="0" i="0" kern="1200" cap="none" spc="0" baseline="0">
                <a:ln w="3175">
                  <a:noFill/>
                </a:ln>
                <a:solidFill>
                  <a:schemeClr val="tx1"/>
                </a:solidFill>
                <a:effectLst/>
                <a:latin typeface="Segoe UI Light" charset="0"/>
                <a:ea typeface="Segoe UI Light" charset="0"/>
                <a:cs typeface="Segoe UI Light" charset="0"/>
              </a:defRPr>
            </a:lvl1pPr>
          </a:lstStyle>
          <a:p>
            <a:r>
              <a:rPr lang="en-US" sz="2400" dirty="0">
                <a:solidFill>
                  <a:srgbClr val="505050"/>
                </a:solidFill>
              </a:rPr>
              <a:t>A portfolio designed around people</a:t>
            </a:r>
          </a:p>
        </p:txBody>
      </p:sp>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1868220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1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40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1000" fill="hold"/>
                                        <p:tgtEl>
                                          <p:spTgt spid="41"/>
                                        </p:tgtEl>
                                        <p:attrNameLst>
                                          <p:attrName>ppt_x</p:attrName>
                                        </p:attrNameLst>
                                      </p:cBhvr>
                                      <p:tavLst>
                                        <p:tav tm="0">
                                          <p:val>
                                            <p:strVal val="#ppt_x"/>
                                          </p:val>
                                        </p:tav>
                                        <p:tav tm="100000">
                                          <p:val>
                                            <p:strVal val="#ppt_x"/>
                                          </p:val>
                                        </p:tav>
                                      </p:tavLst>
                                    </p:anim>
                                    <p:anim calcmode="lin" valueType="num">
                                      <p:cBhvr additive="base">
                                        <p:cTn id="20"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66210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00288" y="0"/>
            <a:ext cx="18269548" cy="10261393"/>
          </a:xfrm>
          <a:prstGeom prst="rect">
            <a:avLst/>
          </a:prstGeom>
        </p:spPr>
      </p:pic>
      <p:sp>
        <p:nvSpPr>
          <p:cNvPr id="10" name="Text Placeholder 9"/>
          <p:cNvSpPr>
            <a:spLocks noGrp="1"/>
          </p:cNvSpPr>
          <p:nvPr>
            <p:ph type="body" sz="quarter" idx="11"/>
          </p:nvPr>
        </p:nvSpPr>
        <p:spPr>
          <a:xfrm>
            <a:off x="7466603" y="1978951"/>
            <a:ext cx="3880800" cy="978729"/>
          </a:xfrm>
        </p:spPr>
        <p:txBody>
          <a:bodyPr>
            <a:spAutoFit/>
          </a:bodyPr>
          <a:lstStyle/>
          <a:p>
            <a:r>
              <a:rPr lang="en-US" dirty="0"/>
              <a:t>Where Microsoft devices stand out</a:t>
            </a:r>
          </a:p>
        </p:txBody>
      </p:sp>
      <p:sp>
        <p:nvSpPr>
          <p:cNvPr id="11" name="Text Placeholder 5"/>
          <p:cNvSpPr txBox="1">
            <a:spLocks/>
          </p:cNvSpPr>
          <p:nvPr/>
        </p:nvSpPr>
        <p:spPr>
          <a:xfrm>
            <a:off x="7466603" y="3293296"/>
            <a:ext cx="2772000" cy="1252651"/>
          </a:xfrm>
          <a:prstGeom prst="rect">
            <a:avLst/>
          </a:prstGeom>
        </p:spPr>
        <p:txBody>
          <a:bodyPr>
            <a:sp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0000" indent="-180000">
              <a:buFont typeface="Arial" charset="0"/>
              <a:buChar char="•"/>
            </a:pPr>
            <a:r>
              <a:rPr lang="en-US" b="0" dirty="0">
                <a:latin typeface="Segoe UI Semilight" charset="0"/>
                <a:ea typeface="Segoe UI Semilight" charset="0"/>
                <a:cs typeface="Segoe UI Semilight" charset="0"/>
              </a:rPr>
              <a:t>Modern POS</a:t>
            </a:r>
          </a:p>
          <a:p>
            <a:pPr marL="180000" indent="-180000">
              <a:buFont typeface="Arial" charset="0"/>
              <a:buChar char="•"/>
            </a:pPr>
            <a:r>
              <a:rPr lang="en-US" b="0" dirty="0">
                <a:latin typeface="Segoe UI Semilight" charset="0"/>
                <a:ea typeface="Segoe UI Semilight" charset="0"/>
                <a:cs typeface="Segoe UI Semilight" charset="0"/>
              </a:rPr>
              <a:t>Assisted Sales</a:t>
            </a:r>
          </a:p>
          <a:p>
            <a:pPr marL="180000" indent="-180000">
              <a:buFont typeface="Arial" charset="0"/>
              <a:buChar char="•"/>
            </a:pPr>
            <a:r>
              <a:rPr lang="en-US" b="0" dirty="0">
                <a:latin typeface="Segoe UI Semilight" charset="0"/>
                <a:ea typeface="Segoe UI Semilight" charset="0"/>
                <a:cs typeface="Segoe UI Semilight" charset="0"/>
              </a:rPr>
              <a:t>Store Operations</a:t>
            </a:r>
          </a:p>
          <a:p>
            <a:pPr marL="180000" indent="-180000">
              <a:buFont typeface="Arial" charset="0"/>
              <a:buChar char="•"/>
            </a:pPr>
            <a:r>
              <a:rPr lang="en-US" b="0" dirty="0">
                <a:latin typeface="Segoe UI Semilight" charset="0"/>
                <a:ea typeface="Segoe UI Semilight" charset="0"/>
                <a:cs typeface="Segoe UI Semilight" charset="0"/>
              </a:rPr>
              <a:t>Retail Execution</a:t>
            </a:r>
          </a:p>
        </p:txBody>
      </p:sp>
    </p:spTree>
    <p:extLst>
      <p:ext uri="{BB962C8B-B14F-4D97-AF65-F5344CB8AC3E}">
        <p14:creationId xmlns:p14="http://schemas.microsoft.com/office/powerpoint/2010/main" val="81678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368801" y="0"/>
            <a:ext cx="7823199" cy="6858000"/>
          </a:xfrm>
          <a:prstGeom prst="rect">
            <a:avLst/>
          </a:prstGeom>
        </p:spPr>
      </p:pic>
      <p:sp>
        <p:nvSpPr>
          <p:cNvPr id="8" name="Title 10"/>
          <p:cNvSpPr txBox="1">
            <a:spLocks/>
          </p:cNvSpPr>
          <p:nvPr/>
        </p:nvSpPr>
        <p:spPr>
          <a:xfrm>
            <a:off x="335349" y="1397000"/>
            <a:ext cx="2595489" cy="992188"/>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r>
              <a:rPr lang="en-US" dirty="0"/>
              <a:t>Traditional Point of Sale</a:t>
            </a:r>
          </a:p>
        </p:txBody>
      </p:sp>
      <p:sp>
        <p:nvSpPr>
          <p:cNvPr id="10" name="Text Placeholder 11"/>
          <p:cNvSpPr txBox="1">
            <a:spLocks/>
          </p:cNvSpPr>
          <p:nvPr/>
        </p:nvSpPr>
        <p:spPr>
          <a:xfrm>
            <a:off x="336549" y="2678400"/>
            <a:ext cx="3893830" cy="3765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pPr>
            <a:r>
              <a:rPr lang="en-US" dirty="0"/>
              <a:t>Current challenges</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Bulky terminals</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Cumbersome to use</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Staff chained to a fixed point </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Hard to capture data</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Limited up-sell and cross-sell opportunity</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Barriers</a:t>
            </a:r>
          </a:p>
        </p:txBody>
      </p:sp>
    </p:spTree>
    <p:extLst>
      <p:ext uri="{BB962C8B-B14F-4D97-AF65-F5344CB8AC3E}">
        <p14:creationId xmlns:p14="http://schemas.microsoft.com/office/powerpoint/2010/main" val="91214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94640" y="1397000"/>
            <a:ext cx="4396673" cy="992188"/>
          </a:xfrm>
        </p:spPr>
        <p:txBody>
          <a:bodyPr>
            <a:normAutofit/>
          </a:bodyPr>
          <a:lstStyle/>
          <a:p>
            <a:r>
              <a:rPr lang="en-US" dirty="0"/>
              <a:t>Surface </a:t>
            </a:r>
            <a:r>
              <a:rPr lang="en-US" dirty="0" err="1"/>
              <a:t>mPOS</a:t>
            </a:r>
            <a:endParaRPr lang="en-US" dirty="0"/>
          </a:p>
        </p:txBody>
      </p:sp>
      <p:sp>
        <p:nvSpPr>
          <p:cNvPr id="9" name="Text Placeholder 8"/>
          <p:cNvSpPr>
            <a:spLocks noGrp="1"/>
          </p:cNvSpPr>
          <p:nvPr>
            <p:ph type="body" sz="quarter" idx="14"/>
          </p:nvPr>
        </p:nvSpPr>
        <p:spPr>
          <a:xfrm>
            <a:off x="304800" y="2668240"/>
            <a:ext cx="3977951" cy="2730500"/>
          </a:xfrm>
        </p:spPr>
        <p:txBody>
          <a:bodyPr>
            <a:normAutofit/>
          </a:bodyPr>
          <a:lstStyle/>
          <a:p>
            <a:pPr marL="180000" indent="-180000">
              <a:buFont typeface="Arial" charset="0"/>
              <a:buChar char="•"/>
            </a:pPr>
            <a:r>
              <a:rPr lang="en-US" sz="1400" dirty="0">
                <a:latin typeface="Segoe UI Semilight" charset="0"/>
                <a:ea typeface="Segoe UI Semilight" charset="0"/>
                <a:cs typeface="Segoe UI Semilight" charset="0"/>
              </a:rPr>
              <a:t>Smaller footprint</a:t>
            </a:r>
          </a:p>
          <a:p>
            <a:pPr marL="180000" indent="-180000">
              <a:buFont typeface="Arial" charset="0"/>
              <a:buChar char="•"/>
            </a:pPr>
            <a:r>
              <a:rPr lang="en-US" sz="1400" dirty="0">
                <a:latin typeface="Segoe UI Semilight" charset="0"/>
                <a:ea typeface="Segoe UI Semilight" charset="0"/>
                <a:cs typeface="Segoe UI Semilight" charset="0"/>
              </a:rPr>
              <a:t>Faster logins</a:t>
            </a:r>
          </a:p>
          <a:p>
            <a:pPr marL="180000" indent="-180000">
              <a:buFont typeface="Arial" charset="0"/>
              <a:buChar char="•"/>
            </a:pPr>
            <a:r>
              <a:rPr lang="en-US" sz="1400" dirty="0">
                <a:latin typeface="Segoe UI Semilight" charset="0"/>
                <a:ea typeface="Segoe UI Semilight" charset="0"/>
                <a:cs typeface="Segoe UI Semilight" charset="0"/>
              </a:rPr>
              <a:t>Intuitive</a:t>
            </a:r>
          </a:p>
          <a:p>
            <a:pPr marL="180000" indent="-180000">
              <a:buFont typeface="Arial" charset="0"/>
              <a:buChar char="•"/>
            </a:pPr>
            <a:r>
              <a:rPr lang="en-US" sz="1400" dirty="0">
                <a:latin typeface="Segoe UI Semilight" charset="0"/>
                <a:ea typeface="Segoe UI Semilight" charset="0"/>
                <a:cs typeface="Segoe UI Semilight" charset="0"/>
              </a:rPr>
              <a:t>Quicker to transact</a:t>
            </a:r>
          </a:p>
          <a:p>
            <a:pPr marL="180000" indent="-180000">
              <a:buFont typeface="Arial" charset="0"/>
              <a:buChar char="•"/>
            </a:pPr>
            <a:r>
              <a:rPr lang="en-US" sz="1400" dirty="0">
                <a:latin typeface="Segoe UI Semilight" charset="0"/>
                <a:ea typeface="Segoe UI Semilight" charset="0"/>
                <a:cs typeface="Segoe UI Semilight" charset="0"/>
              </a:rPr>
              <a:t>Productivity gains</a:t>
            </a:r>
          </a:p>
          <a:p>
            <a:pPr marL="180000" indent="-180000">
              <a:buFont typeface="Arial" charset="0"/>
              <a:buChar char="•"/>
            </a:pPr>
            <a:r>
              <a:rPr lang="en-US" sz="1400" dirty="0">
                <a:latin typeface="Segoe UI Semilight" charset="0"/>
                <a:ea typeface="Segoe UI Semilight" charset="0"/>
                <a:cs typeface="Segoe UI Semilight" charset="0"/>
              </a:rPr>
              <a:t>More conversions</a:t>
            </a:r>
          </a:p>
          <a:p>
            <a:pPr marL="180000" indent="-180000">
              <a:buFont typeface="Arial" charset="0"/>
              <a:buChar char="•"/>
            </a:pPr>
            <a:r>
              <a:rPr lang="en-US" sz="1400" dirty="0">
                <a:latin typeface="Segoe UI Semilight" charset="0"/>
                <a:ea typeface="Segoe UI Semilight" charset="0"/>
                <a:cs typeface="Segoe UI Semilight" charset="0"/>
              </a:rPr>
              <a:t>Natural interactions</a:t>
            </a:r>
          </a:p>
          <a:p>
            <a:pPr marL="180000" indent="-180000">
              <a:buFont typeface="Arial" charset="0"/>
              <a:buChar char="•"/>
            </a:pPr>
            <a:r>
              <a:rPr lang="en-US" sz="1400" dirty="0">
                <a:latin typeface="Segoe UI Semilight" charset="0"/>
                <a:ea typeface="Segoe UI Semilight" charset="0"/>
                <a:cs typeface="Segoe UI Semilight" charset="0"/>
              </a:rPr>
              <a:t>Bigger baskets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864429" y="-9032"/>
            <a:ext cx="9383485" cy="6867032"/>
          </a:xfrm>
          <a:prstGeom prst="rect">
            <a:avLst/>
          </a:prstGeom>
        </p:spPr>
      </p:pic>
    </p:spTree>
    <p:extLst>
      <p:ext uri="{BB962C8B-B14F-4D97-AF65-F5344CB8AC3E}">
        <p14:creationId xmlns:p14="http://schemas.microsoft.com/office/powerpoint/2010/main" val="106362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77874" y="415137"/>
            <a:ext cx="9638181" cy="443198"/>
          </a:xfrm>
        </p:spPr>
        <p:txBody>
          <a:bodyPr/>
          <a:lstStyle/>
          <a:p>
            <a:r>
              <a:rPr lang="en-US" dirty="0"/>
              <a:t>Surface for </a:t>
            </a:r>
            <a:r>
              <a:rPr lang="en-US" dirty="0" err="1"/>
              <a:t>mPOS</a:t>
            </a:r>
            <a:r>
              <a:rPr lang="en-US" dirty="0"/>
              <a:t/>
            </a:r>
            <a:br>
              <a:rPr lang="en-US" dirty="0"/>
            </a:br>
            <a:endParaRPr lang="en-US" dirty="0"/>
          </a:p>
        </p:txBody>
      </p:sp>
      <p:pic>
        <p:nvPicPr>
          <p:cNvPr id="49" name="Picture Placeholder 48"/>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a:stretch/>
        </p:blipFill>
        <p:spPr>
          <a:xfrm>
            <a:off x="5163040" y="912925"/>
            <a:ext cx="6838460" cy="3812410"/>
          </a:xfrm>
        </p:spPr>
      </p:pic>
      <p:sp>
        <p:nvSpPr>
          <p:cNvPr id="16" name="Text Placeholder 15"/>
          <p:cNvSpPr>
            <a:spLocks noGrp="1"/>
          </p:cNvSpPr>
          <p:nvPr>
            <p:ph type="body" sz="quarter" idx="12"/>
          </p:nvPr>
        </p:nvSpPr>
        <p:spPr/>
        <p:txBody>
          <a:bodyPr/>
          <a:lstStyle/>
          <a:p>
            <a:r>
              <a:rPr lang="en-US" dirty="0"/>
              <a:t>KEY ACCESSORIES </a:t>
            </a:r>
          </a:p>
        </p:txBody>
      </p:sp>
      <p:sp>
        <p:nvSpPr>
          <p:cNvPr id="17" name="Text Placeholder 16"/>
          <p:cNvSpPr>
            <a:spLocks noGrp="1"/>
          </p:cNvSpPr>
          <p:nvPr>
            <p:ph type="body" sz="quarter" idx="13"/>
          </p:nvPr>
        </p:nvSpPr>
        <p:spPr>
          <a:xfrm>
            <a:off x="1409742" y="5541403"/>
            <a:ext cx="1489645" cy="1031051"/>
          </a:xfrm>
        </p:spPr>
        <p:txBody>
          <a:bodyPr/>
          <a:lstStyle/>
          <a:p>
            <a:r>
              <a:rPr lang="en-US" sz="1000" dirty="0"/>
              <a:t>Retail stands</a:t>
            </a:r>
          </a:p>
          <a:p>
            <a:r>
              <a:rPr lang="en-US" sz="900" b="0" spc="-10" dirty="0">
                <a:latin typeface="+mj-lt"/>
              </a:rPr>
              <a:t>Make touch interactions on a counter easy. Some models stay locked down while other release with RFID technology</a:t>
            </a:r>
          </a:p>
          <a:p>
            <a:endParaRPr lang="en-US" dirty="0"/>
          </a:p>
        </p:txBody>
      </p:sp>
      <p:sp>
        <p:nvSpPr>
          <p:cNvPr id="18" name="Text Placeholder 17"/>
          <p:cNvSpPr>
            <a:spLocks noGrp="1"/>
          </p:cNvSpPr>
          <p:nvPr>
            <p:ph type="body" sz="quarter" idx="14"/>
          </p:nvPr>
        </p:nvSpPr>
        <p:spPr>
          <a:xfrm>
            <a:off x="3628330" y="5541403"/>
            <a:ext cx="1425125" cy="683072"/>
          </a:xfrm>
        </p:spPr>
        <p:txBody>
          <a:bodyPr/>
          <a:lstStyle/>
          <a:p>
            <a:r>
              <a:rPr lang="en-US" sz="1000" dirty="0" err="1"/>
              <a:t>Verifone</a:t>
            </a:r>
            <a:r>
              <a:rPr lang="en-US" sz="1000" dirty="0"/>
              <a:t> Solutions</a:t>
            </a:r>
          </a:p>
          <a:p>
            <a:pPr defTabSz="509412">
              <a:lnSpc>
                <a:spcPct val="107000"/>
              </a:lnSpc>
              <a:spcAft>
                <a:spcPts val="0"/>
              </a:spcAft>
              <a:buSzTx/>
              <a:defRPr/>
            </a:pPr>
            <a:r>
              <a:rPr lang="en-US" sz="900" b="0" spc="-20" dirty="0">
                <a:latin typeface="+mj-lt"/>
              </a:rPr>
              <a:t>Operates across multiple generations of smart devices or in standalone mode</a:t>
            </a:r>
          </a:p>
        </p:txBody>
      </p:sp>
      <p:sp>
        <p:nvSpPr>
          <p:cNvPr id="22" name="Text Placeholder 21"/>
          <p:cNvSpPr>
            <a:spLocks noGrp="1"/>
          </p:cNvSpPr>
          <p:nvPr>
            <p:ph type="body" sz="quarter" idx="15"/>
          </p:nvPr>
        </p:nvSpPr>
        <p:spPr>
          <a:xfrm>
            <a:off x="5997133" y="5532936"/>
            <a:ext cx="1301508" cy="844655"/>
          </a:xfrm>
        </p:spPr>
        <p:txBody>
          <a:bodyPr/>
          <a:lstStyle/>
          <a:p>
            <a:r>
              <a:rPr lang="en-US" sz="1000" spc="-10" dirty="0"/>
              <a:t>Anywhere-Commerce Solutions</a:t>
            </a:r>
          </a:p>
          <a:p>
            <a:pPr>
              <a:lnSpc>
                <a:spcPct val="107000"/>
              </a:lnSpc>
              <a:spcAft>
                <a:spcPts val="0"/>
              </a:spcAft>
            </a:pPr>
            <a:r>
              <a:rPr lang="en-US" sz="900" b="0" dirty="0">
                <a:latin typeface="+mj-lt"/>
              </a:rPr>
              <a:t>Transforms smartphones, tablets and PCs into </a:t>
            </a:r>
            <a:r>
              <a:rPr lang="en-US" sz="900" b="0" dirty="0" err="1">
                <a:latin typeface="+mj-lt"/>
              </a:rPr>
              <a:t>mPOS</a:t>
            </a:r>
            <a:r>
              <a:rPr lang="en-US" sz="900" b="0" dirty="0">
                <a:latin typeface="+mj-lt"/>
              </a:rPr>
              <a:t> solutions</a:t>
            </a:r>
          </a:p>
        </p:txBody>
      </p:sp>
      <p:sp>
        <p:nvSpPr>
          <p:cNvPr id="23" name="Text Placeholder 22"/>
          <p:cNvSpPr>
            <a:spLocks noGrp="1"/>
          </p:cNvSpPr>
          <p:nvPr>
            <p:ph type="body" sz="quarter" idx="16"/>
          </p:nvPr>
        </p:nvSpPr>
        <p:spPr>
          <a:xfrm>
            <a:off x="8085631" y="5541403"/>
            <a:ext cx="1083775" cy="829266"/>
          </a:xfrm>
        </p:spPr>
        <p:txBody>
          <a:bodyPr/>
          <a:lstStyle/>
          <a:p>
            <a:r>
              <a:rPr lang="en-US" sz="1000" dirty="0"/>
              <a:t>Bluebird </a:t>
            </a:r>
            <a:r>
              <a:rPr lang="en-US" sz="1000" dirty="0" err="1"/>
              <a:t>Pideon</a:t>
            </a:r>
            <a:r>
              <a:rPr lang="en-US" sz="1000" dirty="0"/>
              <a:t> Solutions</a:t>
            </a:r>
          </a:p>
          <a:p>
            <a:pPr defTabSz="509412">
              <a:lnSpc>
                <a:spcPct val="107000"/>
              </a:lnSpc>
              <a:spcAft>
                <a:spcPts val="0"/>
              </a:spcAft>
              <a:buSzTx/>
              <a:defRPr/>
            </a:pPr>
            <a:r>
              <a:rPr lang="en-US" sz="900" b="0" spc="-10" dirty="0">
                <a:latin typeface="+mj-lt"/>
              </a:rPr>
              <a:t>Enables payment in full with credit cards of all types</a:t>
            </a:r>
          </a:p>
        </p:txBody>
      </p:sp>
      <p:sp>
        <p:nvSpPr>
          <p:cNvPr id="234" name="Text Placeholder 133"/>
          <p:cNvSpPr>
            <a:spLocks noGrp="1"/>
          </p:cNvSpPr>
          <p:nvPr>
            <p:ph type="body" sz="quarter" idx="17"/>
          </p:nvPr>
        </p:nvSpPr>
        <p:spPr>
          <a:xfrm>
            <a:off x="577873" y="993035"/>
            <a:ext cx="5781905" cy="4037987"/>
          </a:xfrm>
        </p:spPr>
        <p:txBody>
          <a:bodyPr/>
          <a:lstStyle/>
          <a:p>
            <a:pPr>
              <a:spcAft>
                <a:spcPts val="1200"/>
              </a:spcAft>
            </a:pPr>
            <a:r>
              <a:rPr lang="en-US" dirty="0"/>
              <a:t>BENEFITS</a:t>
            </a:r>
          </a:p>
          <a:p>
            <a:pPr lvl="0">
              <a:lnSpc>
                <a:spcPct val="100000"/>
              </a:lnSpc>
              <a:spcBef>
                <a:spcPts val="0"/>
              </a:spcBef>
              <a:spcAft>
                <a:spcPts val="588"/>
              </a:spcAft>
            </a:pPr>
            <a:r>
              <a:rPr lang="en-US" sz="1100" spc="0" dirty="0"/>
              <a:t>Easily move throughout the store</a:t>
            </a:r>
          </a:p>
          <a:p>
            <a:pPr marL="274320" lvl="0" indent="-182880" defTabSz="914400">
              <a:spcBef>
                <a:spcPts val="0"/>
              </a:spcBef>
              <a:spcAft>
                <a:spcPts val="600"/>
              </a:spcAft>
              <a:buSzTx/>
              <a:buFont typeface="Arial" panose="020B0604020202020204" pitchFamily="34" charset="0"/>
              <a:buChar char="•"/>
            </a:pPr>
            <a:r>
              <a:rPr lang="en-US" sz="1050" b="0" spc="0" dirty="0">
                <a:solidFill>
                  <a:srgbClr val="505050"/>
                </a:solidFill>
                <a:latin typeface="Segoe UI Semilight"/>
                <a:ea typeface="Segoe UI Semilight" charset="0"/>
                <a:cs typeface="Segoe UI Semilight" charset="0"/>
              </a:rPr>
              <a:t>Surface Pro 4 and Surface Book are thin, light and can be used as a full laptop </a:t>
            </a:r>
            <a:br>
              <a:rPr lang="en-US" sz="1050" b="0" spc="0" dirty="0">
                <a:solidFill>
                  <a:srgbClr val="505050"/>
                </a:solidFill>
                <a:latin typeface="Segoe UI Semilight"/>
                <a:ea typeface="Segoe UI Semilight" charset="0"/>
                <a:cs typeface="Segoe UI Semilight" charset="0"/>
              </a:rPr>
            </a:br>
            <a:r>
              <a:rPr lang="en-US" sz="1050" b="0" spc="0" dirty="0">
                <a:solidFill>
                  <a:srgbClr val="505050"/>
                </a:solidFill>
                <a:latin typeface="Segoe UI Semilight"/>
                <a:ea typeface="Segoe UI Semilight" charset="0"/>
                <a:cs typeface="Segoe UI Semilight" charset="0"/>
              </a:rPr>
              <a:t>with keyboard and mouse or quickly convert to tablet mode</a:t>
            </a:r>
          </a:p>
          <a:p>
            <a:pPr marL="274320" lvl="0" indent="-182880" defTabSz="914400">
              <a:spcBef>
                <a:spcPts val="0"/>
              </a:spcBef>
              <a:spcAft>
                <a:spcPts val="600"/>
              </a:spcAft>
              <a:buSzTx/>
              <a:buFont typeface="Arial" panose="020B0604020202020204" pitchFamily="34" charset="0"/>
              <a:buChar char="•"/>
            </a:pPr>
            <a:r>
              <a:rPr lang="en-US" sz="1050" b="0" spc="0" dirty="0">
                <a:solidFill>
                  <a:srgbClr val="505050"/>
                </a:solidFill>
                <a:latin typeface="Segoe UI Semilight"/>
                <a:ea typeface="Segoe UI Semilight" charset="0"/>
                <a:cs typeface="Segoe UI Semilight" charset="0"/>
              </a:rPr>
              <a:t>Connect to wireless chip and pin for payments from anywhere in the store</a:t>
            </a:r>
          </a:p>
          <a:p>
            <a:pPr marL="274320" lvl="0" indent="-182880" defTabSz="914400">
              <a:spcBef>
                <a:spcPts val="0"/>
              </a:spcBef>
              <a:spcAft>
                <a:spcPts val="600"/>
              </a:spcAft>
              <a:buSzTx/>
              <a:buFont typeface="Arial" panose="020B0604020202020204" pitchFamily="34" charset="0"/>
              <a:buChar char="•"/>
            </a:pPr>
            <a:r>
              <a:rPr lang="en-US" sz="1050" b="0" spc="0" dirty="0">
                <a:solidFill>
                  <a:srgbClr val="505050"/>
                </a:solidFill>
                <a:latin typeface="Segoe UI Semilight"/>
                <a:ea typeface="Segoe UI Semilight" charset="0"/>
                <a:cs typeface="Segoe UI Semilight" charset="0"/>
              </a:rPr>
              <a:t>Surface devices all move to meet various angles: standing at a counter, bent over a </a:t>
            </a:r>
            <a:br>
              <a:rPr lang="en-US" sz="1050" b="0" spc="0" dirty="0">
                <a:solidFill>
                  <a:srgbClr val="505050"/>
                </a:solidFill>
                <a:latin typeface="Segoe UI Semilight"/>
                <a:ea typeface="Segoe UI Semilight" charset="0"/>
                <a:cs typeface="Segoe UI Semilight" charset="0"/>
              </a:rPr>
            </a:br>
            <a:r>
              <a:rPr lang="en-US" sz="1050" b="0" spc="0" dirty="0">
                <a:solidFill>
                  <a:srgbClr val="505050"/>
                </a:solidFill>
                <a:latin typeface="Segoe UI Semilight"/>
                <a:ea typeface="Segoe UI Semilight" charset="0"/>
                <a:cs typeface="Segoe UI Semilight" charset="0"/>
              </a:rPr>
              <a:t>screen with a customer or anywhere else</a:t>
            </a:r>
          </a:p>
          <a:p>
            <a:pPr lvl="0" defTabSz="914400">
              <a:spcBef>
                <a:spcPts val="0"/>
              </a:spcBef>
              <a:spcAft>
                <a:spcPts val="600"/>
              </a:spcAft>
              <a:buSzTx/>
            </a:pPr>
            <a:r>
              <a:rPr lang="en-US" sz="1100" spc="0" dirty="0"/>
              <a:t>Multiple inputs make it easy for associates to engage quickly</a:t>
            </a:r>
          </a:p>
          <a:p>
            <a:pPr marL="274320" indent="-182880" defTabSz="914400">
              <a:spcBef>
                <a:spcPts val="0"/>
              </a:spcBef>
              <a:spcAft>
                <a:spcPts val="600"/>
              </a:spcAft>
              <a:buSzTx/>
              <a:buFont typeface="Arial" panose="020B0604020202020204" pitchFamily="34" charset="0"/>
              <a:buChar char="•"/>
            </a:pPr>
            <a:r>
              <a:rPr lang="en-US" sz="1050" b="0" spc="0" dirty="0">
                <a:solidFill>
                  <a:srgbClr val="505050"/>
                </a:solidFill>
                <a:latin typeface="Segoe UI Semilight"/>
                <a:cs typeface="Segoe UI Semilight" charset="0"/>
              </a:rPr>
              <a:t>Surface was designed for touch, pen, type, mouse, trackpad and voice</a:t>
            </a:r>
          </a:p>
          <a:p>
            <a:pPr lvl="0" defTabSz="914400">
              <a:spcBef>
                <a:spcPts val="0"/>
              </a:spcBef>
              <a:spcAft>
                <a:spcPts val="600"/>
              </a:spcAft>
              <a:buSzTx/>
            </a:pPr>
            <a:r>
              <a:rPr lang="en-US" sz="1100" spc="0" dirty="0"/>
              <a:t>Securely share devices among employees</a:t>
            </a:r>
          </a:p>
          <a:p>
            <a:pPr marL="274320" indent="-182880" defTabSz="914400">
              <a:spcBef>
                <a:spcPts val="0"/>
              </a:spcBef>
              <a:spcAft>
                <a:spcPts val="600"/>
              </a:spcAft>
              <a:buSzTx/>
              <a:buFont typeface="Arial" panose="020B0604020202020204" pitchFamily="34" charset="0"/>
              <a:buChar char="•"/>
            </a:pPr>
            <a:r>
              <a:rPr lang="en-US" sz="1050" b="0" spc="0" dirty="0">
                <a:solidFill>
                  <a:srgbClr val="505050"/>
                </a:solidFill>
                <a:latin typeface="Segoe UI Semilight"/>
                <a:cs typeface="Segoe UI Semilight" charset="0"/>
              </a:rPr>
              <a:t>Windows Hello cameras allow for quick, multiple logons</a:t>
            </a:r>
          </a:p>
          <a:p>
            <a:pPr marL="274320" indent="-182880" defTabSz="914400">
              <a:spcBef>
                <a:spcPts val="0"/>
              </a:spcBef>
              <a:spcAft>
                <a:spcPts val="600"/>
              </a:spcAft>
              <a:buSzTx/>
              <a:buFont typeface="Arial" panose="020B0604020202020204" pitchFamily="34" charset="0"/>
              <a:buChar char="•"/>
            </a:pPr>
            <a:r>
              <a:rPr lang="en-US" sz="1050" b="0" spc="0" dirty="0">
                <a:solidFill>
                  <a:srgbClr val="505050"/>
                </a:solidFill>
                <a:latin typeface="Segoe UI Semilight"/>
                <a:cs typeface="Segoe UI Semilight" charset="0"/>
              </a:rPr>
              <a:t>Helps secure data and corporate access via remote lockdown if lost or stolen</a:t>
            </a:r>
          </a:p>
          <a:p>
            <a:pPr lvl="0" defTabSz="914400">
              <a:spcBef>
                <a:spcPts val="0"/>
              </a:spcBef>
              <a:spcAft>
                <a:spcPts val="600"/>
              </a:spcAft>
              <a:buSzTx/>
            </a:pPr>
            <a:r>
              <a:rPr lang="en-US" sz="1100" spc="0" dirty="0"/>
              <a:t>Small footprint</a:t>
            </a:r>
          </a:p>
          <a:p>
            <a:pPr marL="274320" indent="-182880" defTabSz="914400">
              <a:spcBef>
                <a:spcPts val="0"/>
              </a:spcBef>
              <a:spcAft>
                <a:spcPts val="600"/>
              </a:spcAft>
              <a:buSzTx/>
              <a:buFont typeface="Arial" panose="020B0604020202020204" pitchFamily="34" charset="0"/>
              <a:buChar char="•"/>
            </a:pPr>
            <a:r>
              <a:rPr lang="en-US" sz="1050" b="0" spc="0" dirty="0">
                <a:solidFill>
                  <a:srgbClr val="505050"/>
                </a:solidFill>
                <a:latin typeface="Segoe UI Semilight"/>
                <a:cs typeface="Segoe UI Semilight" charset="0"/>
              </a:rPr>
              <a:t>Premium thin light designs take up little space on your counter</a:t>
            </a:r>
          </a:p>
          <a:p>
            <a:pPr marL="274320" indent="-182880" defTabSz="914400">
              <a:spcBef>
                <a:spcPts val="0"/>
              </a:spcBef>
              <a:spcAft>
                <a:spcPts val="600"/>
              </a:spcAft>
              <a:buSzTx/>
              <a:buFont typeface="Arial" panose="020B0604020202020204" pitchFamily="34" charset="0"/>
              <a:buChar char="•"/>
            </a:pPr>
            <a:r>
              <a:rPr lang="en-US" sz="1050" b="0" spc="0" dirty="0">
                <a:solidFill>
                  <a:srgbClr val="505050"/>
                </a:solidFill>
                <a:latin typeface="Segoe UI Semilight"/>
                <a:cs typeface="Segoe UI Semilight" charset="0"/>
              </a:rPr>
              <a:t>Surface Book and Surface Pro connect via ports or Bluetooth to chip and pin, receipt printers, cash drawers, USB 3.0, SD card and </a:t>
            </a:r>
            <a:r>
              <a:rPr lang="en-US" sz="1050" b="0" spc="0" dirty="0" err="1">
                <a:solidFill>
                  <a:srgbClr val="505050"/>
                </a:solidFill>
                <a:latin typeface="Segoe UI Semilight"/>
                <a:cs typeface="Segoe UI Semilight" charset="0"/>
              </a:rPr>
              <a:t>miniDisplay</a:t>
            </a:r>
            <a:r>
              <a:rPr lang="en-US" sz="1050" b="0" spc="0" dirty="0">
                <a:solidFill>
                  <a:srgbClr val="505050"/>
                </a:solidFill>
                <a:latin typeface="Segoe UI Semilight"/>
                <a:cs typeface="Segoe UI Semilight" charset="0"/>
              </a:rPr>
              <a:t> ports</a:t>
            </a:r>
          </a:p>
          <a:p>
            <a:pPr lvl="0" defTabSz="914400">
              <a:spcBef>
                <a:spcPts val="0"/>
              </a:spcBef>
              <a:spcAft>
                <a:spcPts val="600"/>
              </a:spcAft>
              <a:buSzTx/>
            </a:pPr>
            <a:r>
              <a:rPr lang="en-US" sz="1100" spc="0" dirty="0"/>
              <a:t>Manageability</a:t>
            </a:r>
          </a:p>
          <a:p>
            <a:pPr marL="274320" indent="-182880" defTabSz="914400">
              <a:spcBef>
                <a:spcPts val="0"/>
              </a:spcBef>
              <a:spcAft>
                <a:spcPts val="600"/>
              </a:spcAft>
              <a:buSzTx/>
              <a:buFont typeface="Arial" panose="020B0604020202020204" pitchFamily="34" charset="0"/>
              <a:buChar char="•"/>
            </a:pPr>
            <a:r>
              <a:rPr lang="en-US" sz="1050" b="0" spc="0" dirty="0">
                <a:solidFill>
                  <a:srgbClr val="505050"/>
                </a:solidFill>
                <a:latin typeface="Segoe UI Semilight"/>
                <a:cs typeface="Segoe UI Semilight" charset="0"/>
              </a:rPr>
              <a:t>Easily managed by IT with existing management tools</a:t>
            </a:r>
          </a:p>
          <a:p>
            <a:endParaRPr lang="en-US" dirty="0"/>
          </a:p>
        </p:txBody>
      </p:sp>
      <p:sp>
        <p:nvSpPr>
          <p:cNvPr id="243" name="Text Placeholder 242"/>
          <p:cNvSpPr>
            <a:spLocks noGrp="1"/>
          </p:cNvSpPr>
          <p:nvPr>
            <p:ph type="body" sz="quarter" idx="18"/>
          </p:nvPr>
        </p:nvSpPr>
        <p:spPr>
          <a:xfrm>
            <a:off x="10146150" y="5541403"/>
            <a:ext cx="1565040" cy="1192634"/>
          </a:xfrm>
        </p:spPr>
        <p:txBody>
          <a:bodyPr/>
          <a:lstStyle/>
          <a:p>
            <a:pPr lvl="0"/>
            <a:r>
              <a:rPr lang="en-US" sz="1000" dirty="0"/>
              <a:t>Microsoft Complete </a:t>
            </a:r>
            <a:br>
              <a:rPr lang="en-US" sz="1000" dirty="0"/>
            </a:br>
            <a:r>
              <a:rPr lang="en-US" sz="1000" dirty="0"/>
              <a:t>for Business</a:t>
            </a:r>
          </a:p>
          <a:p>
            <a:pPr lvl="0"/>
            <a:r>
              <a:rPr lang="en-US" sz="900" b="0" spc="-10" dirty="0">
                <a:latin typeface="+mj-lt"/>
              </a:rPr>
              <a:t>Extended service and accident protection for Surface; includes setup and reimagining support for up to three years</a:t>
            </a:r>
          </a:p>
          <a:p>
            <a:endParaRPr lang="en-US" dirty="0"/>
          </a:p>
        </p:txBody>
      </p:sp>
      <p:pic>
        <p:nvPicPr>
          <p:cNvPr id="56" name="Picture 5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3739" y="5552236"/>
            <a:ext cx="696543" cy="696543"/>
          </a:xfrm>
          <a:prstGeom prst="rect">
            <a:avLst/>
          </a:prstGeom>
        </p:spPr>
      </p:pic>
      <p:pic>
        <p:nvPicPr>
          <p:cNvPr id="58" name="Picture 57" descr="MCFB_Badge.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480974" y="5533642"/>
            <a:ext cx="472429" cy="589138"/>
          </a:xfrm>
          <a:prstGeom prst="rect">
            <a:avLst/>
          </a:prstGeom>
        </p:spPr>
      </p:pic>
      <p:grpSp>
        <p:nvGrpSpPr>
          <p:cNvPr id="87" name="Group 86"/>
          <p:cNvGrpSpPr/>
          <p:nvPr/>
        </p:nvGrpSpPr>
        <p:grpSpPr>
          <a:xfrm>
            <a:off x="2381249" y="4396055"/>
            <a:ext cx="8661069" cy="850411"/>
            <a:chOff x="3915209" y="4400811"/>
            <a:chExt cx="8661069" cy="850411"/>
          </a:xfrm>
        </p:grpSpPr>
        <p:cxnSp>
          <p:nvCxnSpPr>
            <p:cNvPr id="78" name="Straight Connector 77"/>
            <p:cNvCxnSpPr>
              <a:cxnSpLocks/>
            </p:cNvCxnSpPr>
            <p:nvPr/>
          </p:nvCxnSpPr>
          <p:spPr>
            <a:xfrm>
              <a:off x="3915209" y="5251222"/>
              <a:ext cx="8612383"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p:cNvCxnSpPr>
            <p:nvPr/>
          </p:nvCxnSpPr>
          <p:spPr>
            <a:xfrm flipV="1">
              <a:off x="12527592" y="4498185"/>
              <a:ext cx="0" cy="753037"/>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6" name="Oval 85"/>
            <p:cNvSpPr/>
            <p:nvPr/>
          </p:nvSpPr>
          <p:spPr bwMode="auto">
            <a:xfrm>
              <a:off x="12478905" y="4400811"/>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29" name="Picture 2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919048" y="5546873"/>
            <a:ext cx="707268" cy="707267"/>
          </a:xfrm>
          <a:prstGeom prst="rect">
            <a:avLst/>
          </a:prstGeom>
        </p:spPr>
      </p:pic>
      <p:pic>
        <p:nvPicPr>
          <p:cNvPr id="30" name="Picture 29"/>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246584" y="5525175"/>
            <a:ext cx="612460" cy="626069"/>
          </a:xfrm>
          <a:prstGeom prst="rect">
            <a:avLst/>
          </a:prstGeom>
        </p:spPr>
      </p:pic>
      <p:pic>
        <p:nvPicPr>
          <p:cNvPr id="31" name="Picture 3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500876" y="5536240"/>
            <a:ext cx="451064" cy="653737"/>
          </a:xfrm>
          <a:prstGeom prst="rect">
            <a:avLst/>
          </a:prstGeom>
        </p:spPr>
      </p:pic>
      <p:grpSp>
        <p:nvGrpSpPr>
          <p:cNvPr id="124" name="Group 123"/>
          <p:cNvGrpSpPr/>
          <p:nvPr/>
        </p:nvGrpSpPr>
        <p:grpSpPr>
          <a:xfrm flipV="1">
            <a:off x="1588347" y="1127364"/>
            <a:ext cx="7819389" cy="563236"/>
            <a:chOff x="3865923" y="4687986"/>
            <a:chExt cx="7819389" cy="563236"/>
          </a:xfrm>
        </p:grpSpPr>
        <p:cxnSp>
          <p:nvCxnSpPr>
            <p:cNvPr id="125" name="Straight Connector 124"/>
            <p:cNvCxnSpPr>
              <a:cxnSpLocks/>
            </p:cNvCxnSpPr>
            <p:nvPr/>
          </p:nvCxnSpPr>
          <p:spPr>
            <a:xfrm flipV="1">
              <a:off x="3865923" y="5251222"/>
              <a:ext cx="7770703"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cxnSpLocks/>
            </p:cNvCxnSpPr>
            <p:nvPr/>
          </p:nvCxnSpPr>
          <p:spPr>
            <a:xfrm flipV="1">
              <a:off x="11636626" y="4785360"/>
              <a:ext cx="0" cy="465862"/>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7" name="Oval 126"/>
            <p:cNvSpPr/>
            <p:nvPr/>
          </p:nvSpPr>
          <p:spPr bwMode="auto">
            <a:xfrm>
              <a:off x="11587939" y="4687986"/>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4" name="TextBox 23"/>
          <p:cNvSpPr txBox="1"/>
          <p:nvPr/>
        </p:nvSpPr>
        <p:spPr>
          <a:xfrm>
            <a:off x="484097" y="6522883"/>
            <a:ext cx="4200303" cy="200055"/>
          </a:xfrm>
          <a:prstGeom prst="rect">
            <a:avLst/>
          </a:prstGeom>
          <a:noFill/>
        </p:spPr>
        <p:txBody>
          <a:bodyPr wrap="square" rtlCol="0">
            <a:spAutoFit/>
          </a:bodyPr>
          <a:lstStyle/>
          <a:p>
            <a:r>
              <a:rPr lang="en-US" sz="700" dirty="0">
                <a:latin typeface="Segoe UI Light" charset="0"/>
                <a:ea typeface="Segoe UI Light" charset="0"/>
                <a:cs typeface="Segoe UI Light" charset="0"/>
              </a:rPr>
              <a:t>*Accessories sold separately. </a:t>
            </a:r>
          </a:p>
        </p:txBody>
      </p:sp>
    </p:spTree>
    <p:extLst>
      <p:ext uri="{BB962C8B-B14F-4D97-AF65-F5344CB8AC3E}">
        <p14:creationId xmlns:p14="http://schemas.microsoft.com/office/powerpoint/2010/main" val="17867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1474" y="959904"/>
            <a:ext cx="1762600" cy="98397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861006" y="3966516"/>
            <a:ext cx="4136869" cy="2312988"/>
          </a:xfrm>
          <a:prstGeom prst="rect">
            <a:avLst/>
          </a:prstGeom>
        </p:spPr>
      </p:pic>
      <p:sp>
        <p:nvSpPr>
          <p:cNvPr id="5" name="Text Placeholder 4"/>
          <p:cNvSpPr>
            <a:spLocks noGrp="1"/>
          </p:cNvSpPr>
          <p:nvPr>
            <p:ph type="body" sz="quarter" idx="10"/>
          </p:nvPr>
        </p:nvSpPr>
        <p:spPr/>
        <p:txBody>
          <a:bodyPr/>
          <a:lstStyle/>
          <a:p>
            <a:pPr marL="231775" lvl="0" indent="-141288" defTabSz="932570">
              <a:lnSpc>
                <a:spcPct val="100000"/>
              </a:lnSpc>
              <a:spcBef>
                <a:spcPts val="0"/>
              </a:spcBef>
              <a:spcAft>
                <a:spcPts val="1176"/>
              </a:spcAft>
              <a:buSzPct val="90000"/>
              <a:defRPr/>
            </a:pPr>
            <a:r>
              <a:rPr lang="en-GB" dirty="0"/>
              <a:t>“ Clients are our guests. </a:t>
            </a:r>
            <a:br>
              <a:rPr lang="en-GB" dirty="0"/>
            </a:br>
            <a:r>
              <a:rPr lang="en-GB" dirty="0"/>
              <a:t>It is important that they feel they get the best experience in store</a:t>
            </a:r>
            <a:r>
              <a:rPr lang="en-GB" dirty="0">
                <a:solidFill>
                  <a:srgbClr val="505050"/>
                </a:solidFill>
              </a:rPr>
              <a:t>.”</a:t>
            </a:r>
          </a:p>
          <a:p>
            <a:pPr marL="231775" lvl="0" defTabSz="932570">
              <a:lnSpc>
                <a:spcPct val="100000"/>
              </a:lnSpc>
              <a:spcBef>
                <a:spcPts val="0"/>
              </a:spcBef>
              <a:spcAft>
                <a:spcPts val="1176"/>
              </a:spcAft>
              <a:buSzPct val="90000"/>
              <a:defRPr/>
            </a:pPr>
            <a:r>
              <a:rPr lang="en-GB" sz="1400" b="1" dirty="0">
                <a:solidFill>
                  <a:srgbClr val="505050"/>
                </a:solidFill>
                <a:latin typeface="Segoe UI Semibold" charset="0"/>
                <a:ea typeface="Segoe UI Semibold" charset="0"/>
                <a:cs typeface="Segoe UI Semibold" charset="0"/>
              </a:rPr>
              <a:t>Damian </a:t>
            </a:r>
            <a:r>
              <a:rPr lang="en-GB" sz="1400" b="1" dirty="0" err="1">
                <a:solidFill>
                  <a:srgbClr val="505050"/>
                </a:solidFill>
                <a:latin typeface="Segoe UI Semibold" charset="0"/>
                <a:ea typeface="Segoe UI Semibold" charset="0"/>
                <a:cs typeface="Segoe UI Semibold" charset="0"/>
              </a:rPr>
              <a:t>Otwinowski</a:t>
            </a:r>
            <a:r>
              <a:rPr lang="en-GB" sz="1400" dirty="0">
                <a:solidFill>
                  <a:srgbClr val="505050"/>
                </a:solidFill>
                <a:latin typeface="Segoe UI Semilight" charset="0"/>
                <a:ea typeface="Segoe UI Semilight" charset="0"/>
                <a:cs typeface="Segoe UI Semilight" charset="0"/>
              </a:rPr>
              <a:t/>
            </a:r>
            <a:br>
              <a:rPr lang="en-GB" sz="1400" dirty="0">
                <a:solidFill>
                  <a:srgbClr val="505050"/>
                </a:solidFill>
                <a:latin typeface="Segoe UI Semilight" charset="0"/>
                <a:ea typeface="Segoe UI Semilight" charset="0"/>
                <a:cs typeface="Segoe UI Semilight" charset="0"/>
              </a:rPr>
            </a:br>
            <a:r>
              <a:rPr lang="en-GB" sz="1400" dirty="0">
                <a:solidFill>
                  <a:srgbClr val="505050"/>
                </a:solidFill>
                <a:latin typeface="Segoe UI Semilight" charset="0"/>
                <a:ea typeface="Segoe UI Semilight" charset="0"/>
                <a:cs typeface="Segoe UI Semilight" charset="0"/>
              </a:rPr>
              <a:t>Retail Director, London Flagships, </a:t>
            </a:r>
            <a:br>
              <a:rPr lang="en-GB" sz="1400" dirty="0">
                <a:solidFill>
                  <a:srgbClr val="505050"/>
                </a:solidFill>
                <a:latin typeface="Segoe UI Semilight" charset="0"/>
                <a:ea typeface="Segoe UI Semilight" charset="0"/>
                <a:cs typeface="Segoe UI Semilight" charset="0"/>
              </a:rPr>
            </a:br>
            <a:r>
              <a:rPr lang="en-GB" sz="1400" dirty="0" err="1">
                <a:solidFill>
                  <a:srgbClr val="505050"/>
                </a:solidFill>
                <a:latin typeface="Segoe UI Semilight" charset="0"/>
                <a:ea typeface="Segoe UI Semilight" charset="0"/>
                <a:cs typeface="Segoe UI Semilight" charset="0"/>
              </a:rPr>
              <a:t>Aurum</a:t>
            </a:r>
            <a:r>
              <a:rPr lang="en-GB" sz="1400" dirty="0">
                <a:solidFill>
                  <a:srgbClr val="505050"/>
                </a:solidFill>
                <a:latin typeface="Segoe UI Semilight" charset="0"/>
                <a:ea typeface="Segoe UI Semilight" charset="0"/>
                <a:cs typeface="Segoe UI Semilight" charset="0"/>
              </a:rPr>
              <a:t> Holdings</a:t>
            </a:r>
          </a:p>
        </p:txBody>
      </p:sp>
      <p:sp>
        <p:nvSpPr>
          <p:cNvPr id="13" name="Text Placeholder 12"/>
          <p:cNvSpPr>
            <a:spLocks noGrp="1"/>
          </p:cNvSpPr>
          <p:nvPr>
            <p:ph type="body" sz="quarter" idx="12"/>
          </p:nvPr>
        </p:nvSpPr>
        <p:spPr/>
        <p:txBody>
          <a:bodyPr>
            <a:normAutofit/>
          </a:bodyPr>
          <a:lstStyle/>
          <a:p>
            <a:pPr defTabSz="896214">
              <a:lnSpc>
                <a:spcPct val="90000"/>
              </a:lnSpc>
              <a:defRPr/>
            </a:pPr>
            <a:r>
              <a:rPr lang="en-US" kern="0" dirty="0">
                <a:solidFill>
                  <a:schemeClr val="tx1"/>
                </a:solidFill>
                <a:ea typeface="Segoe UI Emoji" panose="020B0502040204020203" pitchFamily="34" charset="0"/>
                <a:cs typeface="Segoe UI Light" panose="020B0502040204020203" pitchFamily="34" charset="0"/>
              </a:rPr>
              <a:t>Aurum Holdings is the largest prestige jeweler in the UK. Their luxury offerings necessitate a complimentary sales environment.</a:t>
            </a:r>
          </a:p>
          <a:p>
            <a:pPr>
              <a:lnSpc>
                <a:spcPts val="1800"/>
              </a:lnSpc>
              <a:spcAft>
                <a:spcPts val="1200"/>
              </a:spcAft>
              <a:defRPr/>
            </a:pPr>
            <a:r>
              <a:rPr lang="en-US" kern="0" dirty="0">
                <a:solidFill>
                  <a:schemeClr val="tx1"/>
                </a:solidFill>
                <a:ea typeface="Segoe UI Emoji" panose="020B0502040204020203" pitchFamily="34" charset="0"/>
                <a:cs typeface="Segoe UI Light" panose="020B0502040204020203" pitchFamily="34" charset="0"/>
              </a:rPr>
              <a:t>Retail is about the whole experience. Aurum chose the Surface because it is one device that meets many needs. Retail associates use it to engage customers from the very first step of their journey through exploring options that might not be available in store to the completion of the sale – all with one sleek, clean device.</a:t>
            </a:r>
          </a:p>
          <a:p>
            <a:pPr lvl="0">
              <a:lnSpc>
                <a:spcPts val="1800"/>
              </a:lnSpc>
              <a:spcAft>
                <a:spcPts val="1200"/>
              </a:spcAft>
            </a:pPr>
            <a:r>
              <a:rPr lang="en-US" kern="0" dirty="0">
                <a:solidFill>
                  <a:schemeClr val="tx1"/>
                </a:solidFill>
                <a:ea typeface="Segoe UI Emoji" panose="020B0502040204020203" pitchFamily="34" charset="0"/>
                <a:cs typeface="Segoe UI Light" panose="020B0502040204020203" pitchFamily="34" charset="0"/>
              </a:rPr>
              <a:t>One of our most recent additions to our software suite is our extended aisle technology. We developed a Universal Windows Platform app which acts as a container for our standard ecommerce site. This container enabled us provide an in store platform for customer assisted online transactions, where payment can be taken by using a standard chip &amp; pin payment terminal. We are also table to use Windows 10 kiosk mode to instantly deploy a self-service version of this application, whilst still using standard payment terminals when the customer checks-out. The most startling aspect of this project is the delivery timescales; using Windows 10 we were able to build this capability in days, an approach which saved us from an otherwise huge project cost.</a:t>
            </a:r>
            <a:endParaRPr lang="en-GB" kern="0" dirty="0">
              <a:solidFill>
                <a:schemeClr val="tx1"/>
              </a:solidFill>
              <a:ea typeface="Segoe UI Emoji" panose="020B0502040204020203" pitchFamily="34" charset="0"/>
              <a:cs typeface="Segoe UI Light" panose="020B0502040204020203" pitchFamily="34" charset="0"/>
            </a:endParaRPr>
          </a:p>
        </p:txBody>
      </p:sp>
      <p:pic>
        <p:nvPicPr>
          <p:cNvPr id="7" name="Graphic 6" descr="Play">
            <a:hlinkClick r:id="rId5"/>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774364" y="6339038"/>
            <a:ext cx="361950" cy="361950"/>
          </a:xfrm>
          <a:prstGeom prst="rect">
            <a:avLst/>
          </a:prstGeom>
        </p:spPr>
      </p:pic>
      <p:sp>
        <p:nvSpPr>
          <p:cNvPr id="8" name="TextBox 7"/>
          <p:cNvSpPr txBox="1"/>
          <p:nvPr/>
        </p:nvSpPr>
        <p:spPr>
          <a:xfrm>
            <a:off x="8136314" y="6436913"/>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Segoe UI"/>
                <a:ea typeface="+mn-ea"/>
                <a:cs typeface="+mn-cs"/>
              </a:rPr>
              <a:t>PLAY VIDEO</a:t>
            </a:r>
          </a:p>
        </p:txBody>
      </p:sp>
    </p:spTree>
    <p:extLst>
      <p:ext uri="{BB962C8B-B14F-4D97-AF65-F5344CB8AC3E}">
        <p14:creationId xmlns:p14="http://schemas.microsoft.com/office/powerpoint/2010/main" val="14686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30836" y="3255605"/>
            <a:ext cx="4461164" cy="3597437"/>
          </a:xfrm>
          <a:prstGeom prst="rect">
            <a:avLst/>
          </a:prstGeom>
        </p:spPr>
      </p:pic>
      <p:sp>
        <p:nvSpPr>
          <p:cNvPr id="11" name="Text Placeholder 4"/>
          <p:cNvSpPr txBox="1">
            <a:spLocks/>
          </p:cNvSpPr>
          <p:nvPr/>
        </p:nvSpPr>
        <p:spPr>
          <a:xfrm>
            <a:off x="419870" y="2236575"/>
            <a:ext cx="5052243" cy="2038060"/>
          </a:xfrm>
          <a:prstGeom prst="rect">
            <a:avLst/>
          </a:prstGeom>
        </p:spPr>
        <p:txBody>
          <a:bodyPr lIns="0" tIns="0" rIns="0" bIns="0" numCol="1" spcCol="360000"/>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74" rtl="0" eaLnBrk="1" fontAlgn="auto" latinLnBrk="0" hangingPunct="1">
              <a:lnSpc>
                <a:spcPts val="1800"/>
              </a:lnSpc>
              <a:spcBef>
                <a:spcPts val="0"/>
              </a:spcBef>
              <a:spcAft>
                <a:spcPts val="1200"/>
              </a:spcAft>
              <a:buClrTx/>
              <a:buSzPct val="90000"/>
              <a:buFont typeface="Arial" pitchFamily="34" charset="0"/>
              <a:buNone/>
              <a:tabLst/>
              <a:defRPr/>
            </a:pPr>
            <a:endParaRPr kumimoji="0" lang="en-GB" sz="14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endParaRPr>
          </a:p>
        </p:txBody>
      </p:sp>
      <p:pic>
        <p:nvPicPr>
          <p:cNvPr id="6" name="Picture 2" descr="https://www.paypalobjects.com/webstatic/en_US/mktg/pages/stories/pp_h_rgb.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4723" y="1160850"/>
            <a:ext cx="2751398" cy="66745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Placeholder 4"/>
          <p:cNvSpPr>
            <a:spLocks noGrp="1"/>
          </p:cNvSpPr>
          <p:nvPr>
            <p:ph type="body" sz="quarter" idx="12"/>
          </p:nvPr>
        </p:nvSpPr>
        <p:spPr/>
        <p:txBody>
          <a:bodyPr/>
          <a:lstStyle/>
          <a:p>
            <a:r>
              <a:rPr lang="en-US" sz="1600" b="1" dirty="0"/>
              <a:t>Situation</a:t>
            </a:r>
          </a:p>
          <a:p>
            <a:r>
              <a:rPr lang="en-US" dirty="0"/>
              <a:t>Business owners have a lot on their plates, especially small business owners. They often have to stretch their resources to run their basic operations while providing outstanding service to their customers.</a:t>
            </a:r>
          </a:p>
          <a:p>
            <a:r>
              <a:rPr lang="en-US" sz="1600" b="1" dirty="0"/>
              <a:t>Solution</a:t>
            </a:r>
          </a:p>
          <a:p>
            <a:r>
              <a:rPr lang="en-US" dirty="0" err="1"/>
              <a:t>Paypal</a:t>
            </a:r>
            <a:r>
              <a:rPr lang="en-US" dirty="0"/>
              <a:t> Here partners with Surface to help business owners get the most out of their time and resources. Business owners get the productivity of Office on the same device they can use to process payments. This fully mobile solution frees business owners up to do more than ever, meeting customers where they are.</a:t>
            </a:r>
          </a:p>
          <a:p>
            <a:r>
              <a:rPr lang="en-US" sz="1600" b="1" dirty="0"/>
              <a:t>Benefits</a:t>
            </a:r>
          </a:p>
          <a:p>
            <a:r>
              <a:rPr lang="en-US" dirty="0"/>
              <a:t>PayPal Here and Surface offer flexible solutions for small business owners. There are a range of point of sale solutions, so they can take payments with a mobile card or chip reader. Businesses can also pull a variety of customizable reports to see what’s selling where and when. From inventory management to reservations, PayPal Here on Surface was designed to address your specific business needs. </a:t>
            </a:r>
          </a:p>
        </p:txBody>
      </p:sp>
      <p:sp>
        <p:nvSpPr>
          <p:cNvPr id="2" name="Text Placeholder 1"/>
          <p:cNvSpPr>
            <a:spLocks noGrp="1"/>
          </p:cNvSpPr>
          <p:nvPr>
            <p:ph type="body" sz="quarter" idx="10"/>
          </p:nvPr>
        </p:nvSpPr>
        <p:spPr/>
        <p:txBody>
          <a:bodyPr/>
          <a:lstStyle/>
          <a:p>
            <a:pPr lvl="0"/>
            <a:r>
              <a:rPr lang="en-GB" dirty="0"/>
              <a:t>“ PayPal Here has had a </a:t>
            </a:r>
            <a:br>
              <a:rPr lang="en-GB" dirty="0"/>
            </a:br>
            <a:r>
              <a:rPr lang="en-GB" dirty="0"/>
              <a:t>huge impact on my business. </a:t>
            </a:r>
            <a:br>
              <a:rPr lang="en-GB" dirty="0"/>
            </a:br>
            <a:r>
              <a:rPr lang="en-GB" dirty="0"/>
              <a:t>I can take a payment at a client site, on the street or even at a networking event.”</a:t>
            </a:r>
          </a:p>
          <a:p>
            <a:pPr lvl="0"/>
            <a:r>
              <a:rPr lang="en-GB" sz="1600" b="1" dirty="0">
                <a:solidFill>
                  <a:schemeClr val="tx1"/>
                </a:solidFill>
              </a:rPr>
              <a:t>Jennifer </a:t>
            </a:r>
            <a:r>
              <a:rPr lang="en-GB" sz="1600" b="1" dirty="0" err="1">
                <a:solidFill>
                  <a:schemeClr val="tx1"/>
                </a:solidFill>
              </a:rPr>
              <a:t>Rashkin</a:t>
            </a:r>
            <a:r>
              <a:rPr lang="en-GB" sz="1600" b="1" dirty="0">
                <a:solidFill>
                  <a:schemeClr val="tx1"/>
                </a:solidFill>
              </a:rPr>
              <a:t> </a:t>
            </a:r>
            <a:r>
              <a:rPr lang="en-GB" sz="1600" dirty="0">
                <a:solidFill>
                  <a:schemeClr val="tx1"/>
                </a:solidFill>
              </a:rPr>
              <a:t/>
            </a:r>
            <a:br>
              <a:rPr lang="en-GB" sz="1600" dirty="0">
                <a:solidFill>
                  <a:schemeClr val="tx1"/>
                </a:solidFill>
              </a:rPr>
            </a:br>
            <a:r>
              <a:rPr lang="en-GB" sz="1600" dirty="0" err="1">
                <a:solidFill>
                  <a:schemeClr val="tx1"/>
                </a:solidFill>
              </a:rPr>
              <a:t>SocialPop</a:t>
            </a:r>
            <a:r>
              <a:rPr lang="en-GB" sz="1600" dirty="0">
                <a:solidFill>
                  <a:schemeClr val="tx1"/>
                </a:solidFill>
              </a:rPr>
              <a:t> Marketing</a:t>
            </a:r>
          </a:p>
        </p:txBody>
      </p:sp>
      <p:pic>
        <p:nvPicPr>
          <p:cNvPr id="13" name="Graphic 12" descr="Play">
            <a:hlinkClick r:id="rId5"/>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527026" y="6367647"/>
            <a:ext cx="361950" cy="361950"/>
          </a:xfrm>
          <a:prstGeom prst="rect">
            <a:avLst/>
          </a:prstGeom>
        </p:spPr>
      </p:pic>
      <p:sp>
        <p:nvSpPr>
          <p:cNvPr id="14" name="TextBox 13"/>
          <p:cNvSpPr txBox="1"/>
          <p:nvPr/>
        </p:nvSpPr>
        <p:spPr>
          <a:xfrm>
            <a:off x="7888976" y="6465522"/>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Segoe UI"/>
                <a:ea typeface="+mn-ea"/>
                <a:cs typeface="+mn-cs"/>
              </a:rPr>
              <a:t>PLAY VIDEO</a:t>
            </a:r>
          </a:p>
        </p:txBody>
      </p:sp>
    </p:spTree>
    <p:extLst>
      <p:ext uri="{BB962C8B-B14F-4D97-AF65-F5344CB8AC3E}">
        <p14:creationId xmlns:p14="http://schemas.microsoft.com/office/powerpoint/2010/main" val="41986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normAutofit/>
          </a:bodyPr>
          <a:lstStyle/>
          <a:p>
            <a:r>
              <a:rPr lang="en-US" b="1" dirty="0"/>
              <a:t>Situation</a:t>
            </a:r>
          </a:p>
          <a:p>
            <a:r>
              <a:rPr lang="en-US" dirty="0"/>
              <a:t>Stitch It Canada’s Tailor prides itself on fast turnaround and great service. Old barcode scanners weren’t’ working and tailors spent time running between the back room scanner and the POS at the front desk.</a:t>
            </a:r>
          </a:p>
          <a:p>
            <a:r>
              <a:rPr lang="en-US" b="1" dirty="0"/>
              <a:t>Solution</a:t>
            </a:r>
          </a:p>
          <a:p>
            <a:r>
              <a:rPr lang="en-US" dirty="0"/>
              <a:t>To keep both at high levels as the company expands, Stitch It deployed Microsoft Surface 3 devices in all 75 Canadian stores. Employees use the devices to scan work milestones into the company’s point-of-sale system with greater efficiency and then send customers emails to let them know that their garments are ready. </a:t>
            </a:r>
          </a:p>
          <a:p>
            <a:r>
              <a:rPr lang="en-US" b="1" dirty="0"/>
              <a:t>Benefits</a:t>
            </a:r>
          </a:p>
          <a:p>
            <a:r>
              <a:rPr lang="en-US" dirty="0"/>
              <a:t>Eliminated the need to dock the scanner to the POS computer saving time and money with Surface 3. Also improved data accuracy and low support needs, which frees up IT team for critical projects.</a:t>
            </a:r>
          </a:p>
        </p:txBody>
      </p:sp>
      <p:sp>
        <p:nvSpPr>
          <p:cNvPr id="3" name="Text Placeholder 2"/>
          <p:cNvSpPr>
            <a:spLocks noGrp="1"/>
          </p:cNvSpPr>
          <p:nvPr>
            <p:ph type="body" sz="quarter" idx="10"/>
          </p:nvPr>
        </p:nvSpPr>
        <p:spPr/>
        <p:txBody>
          <a:bodyPr>
            <a:normAutofit fontScale="70000" lnSpcReduction="20000"/>
          </a:bodyPr>
          <a:lstStyle/>
          <a:p>
            <a:pPr>
              <a:lnSpc>
                <a:spcPct val="120000"/>
              </a:lnSpc>
            </a:pPr>
            <a:r>
              <a:rPr lang="en-US" sz="2900" dirty="0"/>
              <a:t>“With the Surface, it takes only 4 seconds to capture a customer transaction. This is a significant time savings, especially when you consider the fact that we serve 1 million customers a year.” </a:t>
            </a:r>
            <a:endParaRPr lang="en-US" dirty="0"/>
          </a:p>
          <a:p>
            <a:pPr>
              <a:lnSpc>
                <a:spcPct val="120000"/>
              </a:lnSpc>
            </a:pPr>
            <a:r>
              <a:rPr lang="en-US" dirty="0">
                <a:solidFill>
                  <a:schemeClr val="tx1"/>
                </a:solidFill>
              </a:rPr>
              <a:t>Jennifer Baird</a:t>
            </a:r>
            <a:br>
              <a:rPr lang="en-US" dirty="0">
                <a:solidFill>
                  <a:schemeClr val="tx1"/>
                </a:solidFill>
              </a:rPr>
            </a:br>
            <a:r>
              <a:rPr lang="en-US" dirty="0">
                <a:solidFill>
                  <a:schemeClr val="tx1"/>
                </a:solidFill>
              </a:rPr>
              <a:t>President of Stitch It Canada’s Tailor</a:t>
            </a:r>
          </a:p>
        </p:txBody>
      </p:sp>
      <p:sp>
        <p:nvSpPr>
          <p:cNvPr id="12" name="Picture Placeholder 11"/>
          <p:cNvSpPr>
            <a:spLocks noGrp="1"/>
          </p:cNvSpPr>
          <p:nvPr>
            <p:ph type="pic" sz="quarter" idx="11"/>
          </p:nvPr>
        </p:nvSpPr>
        <p:spPr/>
      </p:sp>
      <p:pic>
        <p:nvPicPr>
          <p:cNvPr id="5" name="Picture 4">
            <a:hlinkClick r:id="rId3"/>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724962" y="3798761"/>
            <a:ext cx="4227896" cy="2489836"/>
          </a:xfrm>
          <a:prstGeom prst="rect">
            <a:avLst/>
          </a:prstGeom>
        </p:spPr>
      </p:pic>
      <p:sp>
        <p:nvSpPr>
          <p:cNvPr id="15" name="Rectangle 14"/>
          <p:cNvSpPr/>
          <p:nvPr/>
        </p:nvSpPr>
        <p:spPr bwMode="auto">
          <a:xfrm>
            <a:off x="1850480" y="-227311"/>
            <a:ext cx="5728197" cy="16451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89630" rIns="179259" bIns="89630" numCol="1" spcCol="0" rtlCol="0" fromWordArt="0" anchor="ctr" anchorCtr="0" forceAA="0" compatLnSpc="1">
            <a:prstTxWarp prst="textNoShape">
              <a:avLst/>
            </a:prstTxWarp>
            <a:noAutofit/>
          </a:bodyPr>
          <a:lstStyle/>
          <a:p>
            <a:pPr defTabSz="896214">
              <a:lnSpc>
                <a:spcPct val="90000"/>
              </a:lnSpc>
              <a:defRPr/>
            </a:pPr>
            <a:endParaRPr lang="en-US" sz="1371" kern="0" dirty="0">
              <a:solidFill>
                <a:schemeClr val="bg2"/>
              </a:solidFill>
              <a:ea typeface="Segoe UI Emoji" panose="020B0502040204020203" pitchFamily="34" charset="0"/>
              <a:cs typeface="Segoe UI Light" panose="020B0502040204020203" pitchFamily="34" charset="0"/>
            </a:endParaRPr>
          </a:p>
        </p:txBody>
      </p:sp>
      <p:sp>
        <p:nvSpPr>
          <p:cNvPr id="17" name="Rectangle 16"/>
          <p:cNvSpPr/>
          <p:nvPr/>
        </p:nvSpPr>
        <p:spPr bwMode="auto">
          <a:xfrm>
            <a:off x="11209820" y="3440242"/>
            <a:ext cx="358519" cy="358519"/>
          </a:xfrm>
          <a:prstGeom prst="rect">
            <a:avLst/>
          </a:prstGeom>
          <a:blipFill dpi="0" rotWithShape="1">
            <a:blip r:embed="rId5" cstate="screen">
              <a:alphaModFix amt="30000"/>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889" tIns="224074" rIns="268889" bIns="224074" numCol="1" spcCol="0" rtlCol="0" fromWordArt="0" anchor="t" anchorCtr="0" forceAA="0" compatLnSpc="1">
            <a:prstTxWarp prst="textNoShape">
              <a:avLst/>
            </a:prstTxWarp>
            <a:noAutofit/>
          </a:bodyPr>
          <a:lstStyle/>
          <a:p>
            <a:pPr defTabSz="1343929"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11594339" y="3440242"/>
            <a:ext cx="358519" cy="358519"/>
          </a:xfrm>
          <a:prstGeom prst="rect">
            <a:avLst/>
          </a:prstGeom>
          <a:blipFill dpi="0" rotWithShape="1">
            <a:blip r:embed="rId6" cstate="screen">
              <a:alphaModFix amt="30000"/>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889" tIns="224074" rIns="268889" bIns="224074" numCol="1" spcCol="0" rtlCol="0" fromWordArt="0" anchor="t" anchorCtr="0" forceAA="0" compatLnSpc="1">
            <a:prstTxWarp prst="textNoShape">
              <a:avLst/>
            </a:prstTxWarp>
            <a:noAutofit/>
          </a:bodyPr>
          <a:lstStyle/>
          <a:p>
            <a:pPr defTabSz="1343929"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hlinkClick r:id="rId7"/>
          </p:cNvPr>
          <p:cNvSpPr/>
          <p:nvPr/>
        </p:nvSpPr>
        <p:spPr bwMode="auto">
          <a:xfrm>
            <a:off x="11219915" y="3484646"/>
            <a:ext cx="358519" cy="358519"/>
          </a:xfrm>
          <a:prstGeom prst="rect">
            <a:avLst/>
          </a:prstGeom>
          <a:blipFill dpi="0" rotWithShape="1">
            <a:blip r:embed="rId5" cstate="screen">
              <a:alphaModFix amt="30000"/>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889" tIns="224074" rIns="268889" bIns="224074" numCol="1" spcCol="0" rtlCol="0" fromWordArt="0" anchor="t" anchorCtr="0" forceAA="0" compatLnSpc="1">
            <a:prstTxWarp prst="textNoShape">
              <a:avLst/>
            </a:prstTxWarp>
            <a:noAutofit/>
          </a:bodyPr>
          <a:lstStyle/>
          <a:p>
            <a:pPr defTabSz="1343929"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11604434" y="3484646"/>
            <a:ext cx="358519" cy="358519"/>
          </a:xfrm>
          <a:prstGeom prst="rect">
            <a:avLst/>
          </a:prstGeom>
          <a:blipFill dpi="0" rotWithShape="1">
            <a:blip r:embed="rId6" cstate="screen">
              <a:alphaModFix amt="30000"/>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889" tIns="224074" rIns="268889" bIns="224074" numCol="1" spcCol="0" rtlCol="0" fromWordArt="0" anchor="t" anchorCtr="0" forceAA="0" compatLnSpc="1">
            <a:prstTxWarp prst="textNoShape">
              <a:avLst/>
            </a:prstTxWarp>
            <a:noAutofit/>
          </a:bodyPr>
          <a:lstStyle/>
          <a:p>
            <a:pPr defTabSz="1343929"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686" y="900329"/>
            <a:ext cx="1093961" cy="1035005"/>
          </a:xfrm>
          <a:prstGeom prst="rect">
            <a:avLst/>
          </a:prstGeom>
        </p:spPr>
      </p:pic>
      <p:cxnSp>
        <p:nvCxnSpPr>
          <p:cNvPr id="22" name="Straight Connector 21"/>
          <p:cNvCxnSpPr/>
          <p:nvPr/>
        </p:nvCxnSpPr>
        <p:spPr>
          <a:xfrm>
            <a:off x="7718681" y="2249712"/>
            <a:ext cx="0" cy="4038885"/>
          </a:xfrm>
          <a:prstGeom prst="line">
            <a:avLst/>
          </a:prstGeom>
          <a:ln w="63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5" name="Graphic 24" descr="Play">
            <a:hlinkClick r:id="rId9"/>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96686" y="5687639"/>
            <a:ext cx="361950" cy="361950"/>
          </a:xfrm>
          <a:prstGeom prst="rect">
            <a:avLst/>
          </a:prstGeom>
        </p:spPr>
      </p:pic>
      <p:sp>
        <p:nvSpPr>
          <p:cNvPr id="27" name="TextBox 26"/>
          <p:cNvSpPr txBox="1"/>
          <p:nvPr/>
        </p:nvSpPr>
        <p:spPr>
          <a:xfrm>
            <a:off x="958636" y="5785514"/>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Segoe UI"/>
                <a:ea typeface="+mn-ea"/>
                <a:cs typeface="+mn-cs"/>
              </a:rPr>
              <a:t>PLAY VIDEO</a:t>
            </a:r>
          </a:p>
        </p:txBody>
      </p:sp>
    </p:spTree>
    <p:extLst>
      <p:ext uri="{BB962C8B-B14F-4D97-AF65-F5344CB8AC3E}">
        <p14:creationId xmlns:p14="http://schemas.microsoft.com/office/powerpoint/2010/main" val="270369477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04800" y="1397000"/>
            <a:ext cx="3668389" cy="978729"/>
          </a:xfrm>
        </p:spPr>
        <p:txBody>
          <a:bodyPr wrap="square">
            <a:spAutoFit/>
          </a:bodyPr>
          <a:lstStyle/>
          <a:p>
            <a:r>
              <a:rPr lang="en-US" dirty="0"/>
              <a:t>Current challenges in assisted sales</a:t>
            </a:r>
          </a:p>
        </p:txBody>
      </p:sp>
      <p:sp>
        <p:nvSpPr>
          <p:cNvPr id="11" name="Content Placeholder 2"/>
          <p:cNvSpPr>
            <a:spLocks noGrp="1"/>
          </p:cNvSpPr>
          <p:nvPr>
            <p:ph type="body" sz="quarter" idx="14"/>
          </p:nvPr>
        </p:nvSpPr>
        <p:spPr>
          <a:xfrm>
            <a:off x="304800" y="2678400"/>
            <a:ext cx="4705739" cy="892552"/>
          </a:xfrm>
        </p:spPr>
        <p:txBody>
          <a:bodyPr>
            <a:spAutoFit/>
          </a:bodyPr>
          <a:lstStyle/>
          <a:p>
            <a:pPr marL="180000" indent="-180000">
              <a:buFont typeface="Arial" charset="0"/>
              <a:buChar char="•"/>
            </a:pPr>
            <a:r>
              <a:rPr lang="en-US" sz="1400" dirty="0">
                <a:latin typeface="Segoe UI Semilight" charset="0"/>
                <a:ea typeface="Segoe UI Semilight" charset="0"/>
                <a:cs typeface="Segoe UI Semilight" charset="0"/>
              </a:rPr>
              <a:t>Most devices built for one function</a:t>
            </a:r>
          </a:p>
          <a:p>
            <a:pPr marL="180000" indent="-180000">
              <a:buFont typeface="Arial" charset="0"/>
              <a:buChar char="•"/>
            </a:pPr>
            <a:r>
              <a:rPr lang="en-US" sz="1400" dirty="0">
                <a:latin typeface="Segoe UI Semilight" charset="0"/>
                <a:ea typeface="Segoe UI Semilight" charset="0"/>
                <a:cs typeface="Segoe UI Semilight" charset="0"/>
              </a:rPr>
              <a:t>Customers are now better informed than sales staff</a:t>
            </a:r>
          </a:p>
          <a:p>
            <a:pPr marL="180000" indent="-180000">
              <a:buFont typeface="Arial" charset="0"/>
              <a:buChar char="•"/>
            </a:pPr>
            <a:r>
              <a:rPr lang="en-US" sz="1400" dirty="0">
                <a:latin typeface="Segoe UI Semilight" charset="0"/>
                <a:ea typeface="Segoe UI Semilight" charset="0"/>
                <a:cs typeface="Segoe UI Semilight" charset="0"/>
              </a:rPr>
              <a:t>Experience is clunky </a:t>
            </a:r>
          </a:p>
        </p:txBody>
      </p:sp>
      <p:pic>
        <p:nvPicPr>
          <p:cNvPr id="5" name="Picture 4" descr="Microsoft_Seattle109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119091" y="0"/>
            <a:ext cx="6072909" cy="6857999"/>
          </a:xfrm>
          <a:prstGeom prst="rect">
            <a:avLst/>
          </a:prstGeom>
        </p:spPr>
      </p:pic>
    </p:spTree>
    <p:extLst>
      <p:ext uri="{BB962C8B-B14F-4D97-AF65-F5344CB8AC3E}">
        <p14:creationId xmlns:p14="http://schemas.microsoft.com/office/powerpoint/2010/main" val="123227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611784" y="1869272"/>
            <a:ext cx="4320000" cy="992188"/>
          </a:xfrm>
        </p:spPr>
        <p:txBody>
          <a:bodyPr>
            <a:normAutofit fontScale="90000"/>
          </a:bodyPr>
          <a:lstStyle/>
          <a:p>
            <a:r>
              <a:rPr lang="en-US" dirty="0"/>
              <a:t>Let’s discuss your current business challenges</a:t>
            </a:r>
          </a:p>
        </p:txBody>
      </p:sp>
    </p:spTree>
    <p:extLst>
      <p:ext uri="{BB962C8B-B14F-4D97-AF65-F5344CB8AC3E}">
        <p14:creationId xmlns:p14="http://schemas.microsoft.com/office/powerpoint/2010/main" val="19621241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p:cNvSpPr txBox="1">
            <a:spLocks/>
          </p:cNvSpPr>
          <p:nvPr/>
        </p:nvSpPr>
        <p:spPr>
          <a:xfrm>
            <a:off x="7506978" y="1397000"/>
            <a:ext cx="3609041" cy="992188"/>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r>
              <a:rPr lang="en-US" dirty="0"/>
              <a:t>Assisted Sales </a:t>
            </a:r>
            <a:br>
              <a:rPr lang="en-US" dirty="0"/>
            </a:br>
            <a:r>
              <a:rPr lang="en-US" dirty="0"/>
              <a:t>with Surface</a:t>
            </a:r>
          </a:p>
        </p:txBody>
      </p:sp>
      <p:sp>
        <p:nvSpPr>
          <p:cNvPr id="10" name="Text Placeholder 11"/>
          <p:cNvSpPr txBox="1">
            <a:spLocks/>
          </p:cNvSpPr>
          <p:nvPr/>
        </p:nvSpPr>
        <p:spPr>
          <a:xfrm>
            <a:off x="7508178" y="2678400"/>
            <a:ext cx="4196142" cy="3765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High resolution PixelSense screens</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Thin, light, premium design</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Windows Hello for security and easy login</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Versatile designs for use as tablet or laptop</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Manageable like any other Windows 10 device</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Engage with multiple senses – touch, sound, sight</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Multiple ports for easy plug in to printers, </a:t>
            </a:r>
            <a:br>
              <a:rPr lang="en-US" b="0" dirty="0">
                <a:latin typeface="Segoe UI Semilight" charset="0"/>
                <a:ea typeface="Segoe UI Semilight" charset="0"/>
                <a:cs typeface="Segoe UI Semilight" charset="0"/>
              </a:rPr>
            </a:br>
            <a:r>
              <a:rPr lang="en-US" b="0" dirty="0">
                <a:latin typeface="Segoe UI Semilight" charset="0"/>
                <a:ea typeface="Segoe UI Semilight" charset="0"/>
                <a:cs typeface="Segoe UI Semilight" charset="0"/>
              </a:rPr>
              <a:t>card readers, extra storage</a:t>
            </a:r>
          </a:p>
        </p:txBody>
      </p:sp>
      <p:sp>
        <p:nvSpPr>
          <p:cNvPr id="5" name="Rectangle 4"/>
          <p:cNvSpPr/>
          <p:nvPr/>
        </p:nvSpPr>
        <p:spPr>
          <a:xfrm>
            <a:off x="414202" y="6419008"/>
            <a:ext cx="3868549" cy="215444"/>
          </a:xfrm>
          <a:prstGeom prst="rect">
            <a:avLst/>
          </a:prstGeom>
        </p:spPr>
        <p:txBody>
          <a:bodyPr wrap="square">
            <a:spAutoFit/>
          </a:bodyPr>
          <a:lstStyle/>
          <a:p>
            <a:r>
              <a:rPr lang="en-GB" sz="800" dirty="0">
                <a:solidFill>
                  <a:schemeClr val="bg1"/>
                </a:solidFill>
                <a:latin typeface="Segoe UI Semilight" charset="0"/>
                <a:ea typeface="Segoe UI Semilight" charset="0"/>
                <a:cs typeface="Segoe UI Semilight" charset="0"/>
              </a:rPr>
              <a:t>Software shown is sold separately</a:t>
            </a:r>
          </a:p>
        </p:txBody>
      </p:sp>
      <p:pic>
        <p:nvPicPr>
          <p:cNvPr id="7" name="Picture 6" descr="Microsoft_Seattle_0016.psd"/>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6072910"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7657" y="477886"/>
            <a:ext cx="1286608" cy="274302"/>
          </a:xfrm>
          <a:prstGeom prst="rect">
            <a:avLst/>
          </a:prstGeom>
        </p:spPr>
      </p:pic>
    </p:spTree>
    <p:extLst>
      <p:ext uri="{BB962C8B-B14F-4D97-AF65-F5344CB8AC3E}">
        <p14:creationId xmlns:p14="http://schemas.microsoft.com/office/powerpoint/2010/main" val="189504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Placeholder 49"/>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l="-920" t="15618" b="15618"/>
          <a:stretch/>
        </p:blipFill>
        <p:spPr>
          <a:xfrm>
            <a:off x="5095049" y="760200"/>
            <a:ext cx="7464131" cy="5085962"/>
          </a:xfrm>
          <a:prstGeom prst="rect">
            <a:avLst/>
          </a:prstGeom>
        </p:spPr>
      </p:pic>
      <p:pic>
        <p:nvPicPr>
          <p:cNvPr id="39" name="Picture 3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58742" y="5358490"/>
            <a:ext cx="1313229" cy="1313229"/>
          </a:xfrm>
          <a:prstGeom prst="rect">
            <a:avLst/>
          </a:prstGeom>
        </p:spPr>
      </p:pic>
      <p:pic>
        <p:nvPicPr>
          <p:cNvPr id="43" name="Picture 4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316512" y="5532811"/>
            <a:ext cx="853150" cy="599695"/>
          </a:xfrm>
          <a:prstGeom prst="rect">
            <a:avLst/>
          </a:prstGeom>
        </p:spPr>
      </p:pic>
      <p:pic>
        <p:nvPicPr>
          <p:cNvPr id="35" name="Picture 34" descr="GovPens.ai"/>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0873" y="5473819"/>
            <a:ext cx="1289349" cy="663361"/>
          </a:xfrm>
          <a:prstGeom prst="rect">
            <a:avLst/>
          </a:prstGeom>
        </p:spPr>
      </p:pic>
      <p:sp>
        <p:nvSpPr>
          <p:cNvPr id="26" name="Title 25"/>
          <p:cNvSpPr>
            <a:spLocks noGrp="1"/>
          </p:cNvSpPr>
          <p:nvPr>
            <p:ph type="title"/>
          </p:nvPr>
        </p:nvSpPr>
        <p:spPr/>
        <p:txBody>
          <a:bodyPr/>
          <a:lstStyle/>
          <a:p>
            <a:r>
              <a:rPr lang="en-US"/>
              <a:t>Surface for assisted sales</a:t>
            </a:r>
            <a:r>
              <a:rPr lang="en-GB"/>
              <a:t/>
            </a:r>
            <a:br>
              <a:rPr lang="en-GB"/>
            </a:br>
            <a:endParaRPr lang="en-US" dirty="0"/>
          </a:p>
        </p:txBody>
      </p:sp>
      <p:sp>
        <p:nvSpPr>
          <p:cNvPr id="28" name="Text Placeholder 27"/>
          <p:cNvSpPr>
            <a:spLocks noGrp="1"/>
          </p:cNvSpPr>
          <p:nvPr>
            <p:ph type="body" sz="quarter" idx="12"/>
          </p:nvPr>
        </p:nvSpPr>
        <p:spPr/>
        <p:txBody>
          <a:bodyPr/>
          <a:lstStyle/>
          <a:p>
            <a:r>
              <a:rPr lang="en-US"/>
              <a:t>KEY ACCESSORIES</a:t>
            </a:r>
          </a:p>
          <a:p>
            <a:endParaRPr lang="en-US" dirty="0"/>
          </a:p>
        </p:txBody>
      </p:sp>
      <p:sp>
        <p:nvSpPr>
          <p:cNvPr id="36" name="Text Placeholder 35"/>
          <p:cNvSpPr>
            <a:spLocks noGrp="1"/>
          </p:cNvSpPr>
          <p:nvPr>
            <p:ph type="body" sz="quarter" idx="13"/>
          </p:nvPr>
        </p:nvSpPr>
        <p:spPr>
          <a:xfrm>
            <a:off x="1872763" y="5541403"/>
            <a:ext cx="1549125" cy="1031051"/>
          </a:xfrm>
        </p:spPr>
        <p:txBody>
          <a:bodyPr/>
          <a:lstStyle/>
          <a:p>
            <a:r>
              <a:rPr lang="en-US" dirty="0"/>
              <a:t>Surface Pen</a:t>
            </a:r>
          </a:p>
          <a:p>
            <a:r>
              <a:rPr lang="en-US" sz="900" b="0" dirty="0">
                <a:latin typeface="+mj-lt"/>
              </a:rPr>
              <a:t>Designed for Surface Pro 4, Surface Pen is a great tool for jotting down notes, sketching, or just taking a screenshot</a:t>
            </a:r>
          </a:p>
          <a:p>
            <a:endParaRPr lang="en-US" dirty="0"/>
          </a:p>
        </p:txBody>
      </p:sp>
      <p:sp>
        <p:nvSpPr>
          <p:cNvPr id="41" name="Text Placeholder 40"/>
          <p:cNvSpPr>
            <a:spLocks noGrp="1"/>
          </p:cNvSpPr>
          <p:nvPr>
            <p:ph type="body" sz="quarter" idx="15"/>
          </p:nvPr>
        </p:nvSpPr>
        <p:spPr>
          <a:xfrm>
            <a:off x="4751562" y="5541403"/>
            <a:ext cx="1209194" cy="515526"/>
          </a:xfrm>
        </p:spPr>
        <p:txBody>
          <a:bodyPr/>
          <a:lstStyle/>
          <a:p>
            <a:r>
              <a:rPr lang="en-US" dirty="0"/>
              <a:t>Kiosk</a:t>
            </a:r>
          </a:p>
          <a:p>
            <a:r>
              <a:rPr lang="en-US" sz="900" b="0" dirty="0">
                <a:latin typeface="+mj-lt"/>
              </a:rPr>
              <a:t>Designed for easy access and security</a:t>
            </a:r>
          </a:p>
        </p:txBody>
      </p:sp>
      <p:sp>
        <p:nvSpPr>
          <p:cNvPr id="25" name="Text Placeholder 24"/>
          <p:cNvSpPr>
            <a:spLocks noGrp="1"/>
          </p:cNvSpPr>
          <p:nvPr>
            <p:ph type="body" sz="quarter" idx="18"/>
          </p:nvPr>
        </p:nvSpPr>
        <p:spPr>
          <a:xfrm>
            <a:off x="7358564" y="5541403"/>
            <a:ext cx="1221207" cy="754053"/>
          </a:xfrm>
        </p:spPr>
        <p:txBody>
          <a:bodyPr/>
          <a:lstStyle/>
          <a:p>
            <a:r>
              <a:rPr lang="en-US" dirty="0"/>
              <a:t>Cases</a:t>
            </a:r>
          </a:p>
          <a:p>
            <a:r>
              <a:rPr lang="en-US" sz="900" b="0" dirty="0">
                <a:latin typeface="+mj-lt"/>
              </a:rPr>
              <a:t>Durable cases designed to allow versatility</a:t>
            </a:r>
          </a:p>
          <a:p>
            <a:endParaRPr lang="en-US" dirty="0"/>
          </a:p>
        </p:txBody>
      </p:sp>
      <p:grpSp>
        <p:nvGrpSpPr>
          <p:cNvPr id="75" name="Group 74"/>
          <p:cNvGrpSpPr/>
          <p:nvPr/>
        </p:nvGrpSpPr>
        <p:grpSpPr>
          <a:xfrm>
            <a:off x="2381249" y="4862748"/>
            <a:ext cx="6220887" cy="383720"/>
            <a:chOff x="3915209" y="4867504"/>
            <a:chExt cx="6220887" cy="383720"/>
          </a:xfrm>
        </p:grpSpPr>
        <p:cxnSp>
          <p:nvCxnSpPr>
            <p:cNvPr id="76" name="Straight Connector 75"/>
            <p:cNvCxnSpPr>
              <a:cxnSpLocks/>
            </p:cNvCxnSpPr>
            <p:nvPr/>
          </p:nvCxnSpPr>
          <p:spPr>
            <a:xfrm>
              <a:off x="3915209" y="5251222"/>
              <a:ext cx="6175376"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p:cNvCxnSpPr>
            <p:nvPr/>
          </p:nvCxnSpPr>
          <p:spPr>
            <a:xfrm flipV="1">
              <a:off x="10090585" y="4964106"/>
              <a:ext cx="0" cy="287118"/>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8" name="Oval 77"/>
            <p:cNvSpPr/>
            <p:nvPr/>
          </p:nvSpPr>
          <p:spPr bwMode="auto">
            <a:xfrm>
              <a:off x="10038723" y="4867504"/>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79" name="Group 78"/>
          <p:cNvGrpSpPr/>
          <p:nvPr/>
        </p:nvGrpSpPr>
        <p:grpSpPr>
          <a:xfrm flipV="1">
            <a:off x="1588347" y="1127364"/>
            <a:ext cx="8119427" cy="563236"/>
            <a:chOff x="3865923" y="4687986"/>
            <a:chExt cx="8119427" cy="563236"/>
          </a:xfrm>
        </p:grpSpPr>
        <p:cxnSp>
          <p:nvCxnSpPr>
            <p:cNvPr id="80" name="Straight Connector 79"/>
            <p:cNvCxnSpPr>
              <a:cxnSpLocks/>
            </p:cNvCxnSpPr>
            <p:nvPr/>
          </p:nvCxnSpPr>
          <p:spPr>
            <a:xfrm flipV="1">
              <a:off x="3865923" y="5251222"/>
              <a:ext cx="8070741"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cxnSpLocks/>
            </p:cNvCxnSpPr>
            <p:nvPr/>
          </p:nvCxnSpPr>
          <p:spPr>
            <a:xfrm flipV="1">
              <a:off x="11936664" y="4785360"/>
              <a:ext cx="0" cy="465862"/>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2" name="Oval 81"/>
            <p:cNvSpPr/>
            <p:nvPr/>
          </p:nvSpPr>
          <p:spPr bwMode="auto">
            <a:xfrm>
              <a:off x="11887977" y="4687986"/>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39" name="Text Placeholder 133"/>
          <p:cNvSpPr txBox="1">
            <a:spLocks noGrp="1"/>
          </p:cNvSpPr>
          <p:nvPr>
            <p:ph type="body" sz="quarter" idx="17"/>
          </p:nvPr>
        </p:nvSpPr>
        <p:spPr>
          <a:xfrm>
            <a:off x="577735" y="993036"/>
            <a:ext cx="5348968" cy="3816350"/>
          </a:xfrm>
          <a:prstGeom prst="rect">
            <a:avLst/>
          </a:prstGeom>
        </p:spPr>
        <p:txBody>
          <a:bodyPr lIns="0">
            <a:normAutofit lnSpcReduction="10000"/>
          </a:bodyPr>
          <a:lstStyle>
            <a:lvl1pPr marL="0" marR="0" indent="0" algn="l" defTabSz="914374" rtl="0" eaLnBrk="1" fontAlgn="auto" latinLnBrk="0" hangingPunct="1">
              <a:lnSpc>
                <a:spcPct val="90000"/>
              </a:lnSpc>
              <a:spcBef>
                <a:spcPct val="20000"/>
              </a:spcBef>
              <a:spcAft>
                <a:spcPts val="0"/>
              </a:spcAft>
              <a:buClrTx/>
              <a:buSzPct val="90000"/>
              <a:buFont typeface="Arial" pitchFamily="34" charset="0"/>
              <a:buNone/>
              <a:tabLst/>
              <a:defRPr lang="en-US" sz="1400" b="1" kern="1200" spc="100" baseline="0" dirty="0" smtClean="0">
                <a:solidFill>
                  <a:schemeClr val="tx2"/>
                </a:solidFill>
                <a:latin typeface="+mn-lt"/>
                <a:ea typeface="+mn-ea"/>
                <a:cs typeface="Segoe UI Semilight" panose="020B0402040204020203" pitchFamily="34" charset="0"/>
              </a:defRPr>
            </a:lvl1pPr>
            <a:lvl2pPr marL="182880" marR="0" indent="0" algn="l" defTabSz="914374" rtl="0" eaLnBrk="1" fontAlgn="auto" latinLnBrk="0" hangingPunct="1">
              <a:lnSpc>
                <a:spcPct val="90000"/>
              </a:lnSpc>
              <a:spcBef>
                <a:spcPct val="20000"/>
              </a:spcBef>
              <a:spcAft>
                <a:spcPts val="0"/>
              </a:spcAft>
              <a:buClrTx/>
              <a:buSzPct val="90000"/>
              <a:buFont typeface="Arial" pitchFamily="34" charset="0"/>
              <a:buNone/>
              <a:tabLst/>
              <a:defRPr sz="1400" kern="1200" spc="0" baseline="0">
                <a:solidFill>
                  <a:schemeClr val="tx1"/>
                </a:solidFill>
                <a:latin typeface="+mj-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Aft>
                <a:spcPts val="1200"/>
              </a:spcAft>
            </a:pPr>
            <a:r>
              <a:rPr lang="en-US" dirty="0"/>
              <a:t>BENEFITS</a:t>
            </a:r>
          </a:p>
          <a:p>
            <a:pPr>
              <a:lnSpc>
                <a:spcPct val="85000"/>
              </a:lnSpc>
              <a:spcBef>
                <a:spcPts val="0"/>
              </a:spcBef>
              <a:spcAft>
                <a:spcPts val="400"/>
              </a:spcAft>
            </a:pPr>
            <a:r>
              <a:rPr lang="en-US" sz="1050" spc="0" dirty="0"/>
              <a:t>Arm sales associates with more information about products and customers</a:t>
            </a:r>
          </a:p>
          <a:p>
            <a:pPr marL="274320" indent="-182880" defTabSz="914400">
              <a:lnSpc>
                <a:spcPct val="85000"/>
              </a:lnSpc>
              <a:spcBef>
                <a:spcPts val="0"/>
              </a:spcBef>
              <a:spcAft>
                <a:spcPts val="400"/>
              </a:spcAft>
              <a:buSzTx/>
              <a:buFont typeface="Arial" pitchFamily="34" charset="0"/>
              <a:buChar char="•"/>
            </a:pPr>
            <a:r>
              <a:rPr lang="en-US" sz="1000" b="0" spc="0" dirty="0">
                <a:solidFill>
                  <a:srgbClr val="505050"/>
                </a:solidFill>
                <a:latin typeface="Segoe UI Semilight"/>
                <a:ea typeface="Segoe UI Semilight" charset="0"/>
                <a:cs typeface="Segoe UI Semilight" charset="0"/>
              </a:rPr>
              <a:t>Connect wirelessly or plug into Surface Dock with one connection</a:t>
            </a:r>
          </a:p>
          <a:p>
            <a:pPr marL="274320" indent="-182880" defTabSz="914400">
              <a:lnSpc>
                <a:spcPct val="85000"/>
              </a:lnSpc>
              <a:spcBef>
                <a:spcPts val="0"/>
              </a:spcBef>
              <a:spcAft>
                <a:spcPts val="400"/>
              </a:spcAft>
              <a:buSzTx/>
              <a:buFont typeface="Arial" pitchFamily="34" charset="0"/>
              <a:buChar char="•"/>
            </a:pPr>
            <a:r>
              <a:rPr lang="en-US" sz="1000" b="0" spc="0" dirty="0">
                <a:solidFill>
                  <a:srgbClr val="505050"/>
                </a:solidFill>
                <a:latin typeface="Segoe UI Semilight"/>
                <a:ea typeface="Segoe UI Semilight" charset="0"/>
                <a:cs typeface="Segoe UI Semilight" charset="0"/>
              </a:rPr>
              <a:t>Touch, pen and voice allow easy access to information</a:t>
            </a:r>
          </a:p>
          <a:p>
            <a:pPr>
              <a:lnSpc>
                <a:spcPct val="85000"/>
              </a:lnSpc>
              <a:spcBef>
                <a:spcPts val="0"/>
              </a:spcBef>
              <a:spcAft>
                <a:spcPts val="400"/>
              </a:spcAft>
            </a:pPr>
            <a:r>
              <a:rPr lang="en-US" sz="1050" spc="0" dirty="0"/>
              <a:t>A durable 2 in 1 device that withstands the rigors of retail</a:t>
            </a:r>
          </a:p>
          <a:p>
            <a:pPr marL="274320" indent="-182880" defTabSz="914400">
              <a:lnSpc>
                <a:spcPct val="85000"/>
              </a:lnSpc>
              <a:spcBef>
                <a:spcPts val="0"/>
              </a:spcBef>
              <a:spcAft>
                <a:spcPts val="400"/>
              </a:spcAft>
              <a:buSzTx/>
              <a:buFont typeface="Arial" pitchFamily="34" charset="0"/>
              <a:buChar char="•"/>
            </a:pPr>
            <a:r>
              <a:rPr lang="en-US" sz="1000" b="0" spc="0" dirty="0">
                <a:solidFill>
                  <a:srgbClr val="505050"/>
                </a:solidFill>
                <a:latin typeface="Segoe UI Semilight"/>
                <a:ea typeface="Segoe UI Semilight" charset="0"/>
                <a:cs typeface="Segoe UI Semilight" charset="0"/>
              </a:rPr>
              <a:t>Durable magnesium casing</a:t>
            </a:r>
          </a:p>
          <a:p>
            <a:pPr marL="274320" indent="-182880" defTabSz="914400">
              <a:lnSpc>
                <a:spcPct val="85000"/>
              </a:lnSpc>
              <a:spcBef>
                <a:spcPts val="0"/>
              </a:spcBef>
              <a:spcAft>
                <a:spcPts val="400"/>
              </a:spcAft>
              <a:buSzTx/>
              <a:buFont typeface="Arial" pitchFamily="34" charset="0"/>
              <a:buChar char="•"/>
            </a:pPr>
            <a:r>
              <a:rPr lang="en-US" sz="1000" b="0" spc="0" dirty="0">
                <a:solidFill>
                  <a:srgbClr val="505050"/>
                </a:solidFill>
                <a:latin typeface="Segoe UI Semilight"/>
                <a:ea typeface="Segoe UI Semilight" charset="0"/>
                <a:cs typeface="Segoe UI Semilight" charset="0"/>
              </a:rPr>
              <a:t>One year standard warranty with optional 3 or 4 years</a:t>
            </a:r>
          </a:p>
          <a:p>
            <a:pPr marL="274320" indent="-182880" defTabSz="914400">
              <a:lnSpc>
                <a:spcPct val="85000"/>
              </a:lnSpc>
              <a:spcBef>
                <a:spcPts val="0"/>
              </a:spcBef>
              <a:spcAft>
                <a:spcPts val="400"/>
              </a:spcAft>
              <a:buSzTx/>
              <a:buFont typeface="Arial" pitchFamily="34" charset="0"/>
              <a:buChar char="•"/>
            </a:pPr>
            <a:r>
              <a:rPr lang="en-US" sz="1000" b="0" spc="0" dirty="0">
                <a:solidFill>
                  <a:srgbClr val="505050"/>
                </a:solidFill>
                <a:latin typeface="Segoe UI Semilight"/>
                <a:ea typeface="Segoe UI Semilight" charset="0"/>
                <a:cs typeface="Segoe UI Semilight" charset="0"/>
              </a:rPr>
              <a:t>All Surface devices are designed to move into multiple modes of work</a:t>
            </a:r>
          </a:p>
          <a:p>
            <a:pPr>
              <a:lnSpc>
                <a:spcPct val="85000"/>
              </a:lnSpc>
              <a:spcBef>
                <a:spcPts val="0"/>
              </a:spcBef>
              <a:spcAft>
                <a:spcPts val="400"/>
              </a:spcAft>
            </a:pPr>
            <a:r>
              <a:rPr lang="en-US" sz="1050" spc="0" dirty="0"/>
              <a:t>Easily move throughout the store</a:t>
            </a:r>
          </a:p>
          <a:p>
            <a:pPr marL="274320" indent="-182880" defTabSz="914400">
              <a:lnSpc>
                <a:spcPct val="85000"/>
              </a:lnSpc>
              <a:spcBef>
                <a:spcPts val="0"/>
              </a:spcBef>
              <a:spcAft>
                <a:spcPts val="400"/>
              </a:spcAft>
              <a:buSzTx/>
              <a:buFont typeface="Arial" pitchFamily="34" charset="0"/>
              <a:buChar char="•"/>
            </a:pPr>
            <a:r>
              <a:rPr lang="en-US" sz="1000" b="0" spc="0" dirty="0">
                <a:solidFill>
                  <a:srgbClr val="505050"/>
                </a:solidFill>
                <a:latin typeface="Segoe UI Semilight"/>
                <a:cs typeface="Segoe UI Semilight" charset="0"/>
              </a:rPr>
              <a:t>Surface Pro 4 and Surface Book are thin, light and can be used as a full laptop with keyboard and mouse or quickly convert to tablet mode</a:t>
            </a:r>
          </a:p>
          <a:p>
            <a:pPr marL="274320" indent="-182880" defTabSz="914400">
              <a:lnSpc>
                <a:spcPct val="85000"/>
              </a:lnSpc>
              <a:spcBef>
                <a:spcPts val="0"/>
              </a:spcBef>
              <a:spcAft>
                <a:spcPts val="400"/>
              </a:spcAft>
              <a:buSzTx/>
              <a:buFont typeface="Arial" pitchFamily="34" charset="0"/>
              <a:buChar char="•"/>
            </a:pPr>
            <a:r>
              <a:rPr lang="en-US" sz="1000" b="0" spc="0" dirty="0">
                <a:solidFill>
                  <a:srgbClr val="505050"/>
                </a:solidFill>
                <a:latin typeface="Segoe UI Semilight"/>
                <a:cs typeface="Segoe UI Semilight" charset="0"/>
              </a:rPr>
              <a:t>Surface devices all move to meet various angles: standing at a counter, bent over a screen with a customer or anywhere else</a:t>
            </a:r>
          </a:p>
          <a:p>
            <a:pPr>
              <a:lnSpc>
                <a:spcPct val="85000"/>
              </a:lnSpc>
              <a:spcAft>
                <a:spcPts val="400"/>
              </a:spcAft>
            </a:pPr>
            <a:r>
              <a:rPr lang="en-US" sz="1050" spc="0" dirty="0"/>
              <a:t>Multiple inputs make it easy for associates to engage quickly</a:t>
            </a:r>
          </a:p>
          <a:p>
            <a:pPr marL="274320" indent="-182880" defTabSz="914400">
              <a:lnSpc>
                <a:spcPct val="85000"/>
              </a:lnSpc>
              <a:spcBef>
                <a:spcPts val="0"/>
              </a:spcBef>
              <a:spcAft>
                <a:spcPts val="400"/>
              </a:spcAft>
              <a:buSzTx/>
              <a:buFont typeface="Arial" pitchFamily="34" charset="0"/>
              <a:buChar char="•"/>
            </a:pPr>
            <a:r>
              <a:rPr lang="en-US" sz="1000" b="0" spc="0" dirty="0">
                <a:solidFill>
                  <a:srgbClr val="505050"/>
                </a:solidFill>
                <a:latin typeface="Segoe UI Semilight"/>
                <a:cs typeface="Segoe UI Semilight" charset="0"/>
              </a:rPr>
              <a:t>Surface was designed for touch, highly responsive pen, type, mouse, trackpad and voice</a:t>
            </a:r>
          </a:p>
          <a:p>
            <a:pPr defTabSz="914400">
              <a:lnSpc>
                <a:spcPct val="85000"/>
              </a:lnSpc>
              <a:spcBef>
                <a:spcPts val="0"/>
              </a:spcBef>
              <a:spcAft>
                <a:spcPts val="400"/>
              </a:spcAft>
              <a:buSzTx/>
            </a:pPr>
            <a:r>
              <a:rPr lang="en-US" sz="1050" spc="0" dirty="0"/>
              <a:t>Securely share devices among employees</a:t>
            </a:r>
          </a:p>
          <a:p>
            <a:pPr marL="274320" indent="-182880" defTabSz="914400">
              <a:lnSpc>
                <a:spcPct val="85000"/>
              </a:lnSpc>
              <a:spcBef>
                <a:spcPts val="0"/>
              </a:spcBef>
              <a:spcAft>
                <a:spcPts val="400"/>
              </a:spcAft>
              <a:buSzTx/>
              <a:buFont typeface="Arial" pitchFamily="34" charset="0"/>
              <a:buChar char="•"/>
            </a:pPr>
            <a:r>
              <a:rPr lang="en-US" sz="1000" b="0" spc="0" dirty="0">
                <a:solidFill>
                  <a:srgbClr val="505050"/>
                </a:solidFill>
                <a:latin typeface="Segoe UI Semilight"/>
                <a:cs typeface="Segoe UI Semilight" charset="0"/>
              </a:rPr>
              <a:t>Windows Hello cameras allow for quick, multiple logons</a:t>
            </a:r>
          </a:p>
          <a:p>
            <a:pPr marL="274320" indent="-182880" defTabSz="914400">
              <a:lnSpc>
                <a:spcPct val="85000"/>
              </a:lnSpc>
              <a:spcBef>
                <a:spcPts val="0"/>
              </a:spcBef>
              <a:spcAft>
                <a:spcPts val="400"/>
              </a:spcAft>
              <a:buSzTx/>
              <a:buFont typeface="Arial" pitchFamily="34" charset="0"/>
              <a:buChar char="•"/>
            </a:pPr>
            <a:r>
              <a:rPr lang="en-US" sz="1000" b="0" spc="0" dirty="0">
                <a:solidFill>
                  <a:srgbClr val="505050"/>
                </a:solidFill>
                <a:latin typeface="Segoe UI Semilight"/>
                <a:cs typeface="Segoe UI Semilight" charset="0"/>
              </a:rPr>
              <a:t>Helps secure data and corporate access via remote lockdown if lost or stolen</a:t>
            </a:r>
          </a:p>
          <a:p>
            <a:pPr>
              <a:lnSpc>
                <a:spcPct val="85000"/>
              </a:lnSpc>
              <a:spcAft>
                <a:spcPts val="400"/>
              </a:spcAft>
            </a:pPr>
            <a:r>
              <a:rPr lang="en-US" sz="1050" spc="0" dirty="0"/>
              <a:t>Manageability</a:t>
            </a:r>
          </a:p>
          <a:p>
            <a:pPr marL="274320" indent="-182880" defTabSz="914400">
              <a:lnSpc>
                <a:spcPct val="85000"/>
              </a:lnSpc>
              <a:spcBef>
                <a:spcPts val="0"/>
              </a:spcBef>
              <a:spcAft>
                <a:spcPts val="400"/>
              </a:spcAft>
              <a:buSzTx/>
              <a:buFont typeface="Arial" pitchFamily="34" charset="0"/>
              <a:buChar char="•"/>
            </a:pPr>
            <a:r>
              <a:rPr lang="en-US" sz="1000" b="0" spc="0" dirty="0">
                <a:solidFill>
                  <a:srgbClr val="505050"/>
                </a:solidFill>
                <a:latin typeface="Segoe UI Semilight"/>
                <a:cs typeface="Segoe UI Semilight" charset="0"/>
              </a:rPr>
              <a:t>Can be simply and easily managed by IT with existing management tools</a:t>
            </a:r>
          </a:p>
          <a:p>
            <a:pPr marL="91440" defTabSz="914400">
              <a:spcBef>
                <a:spcPts val="0"/>
              </a:spcBef>
              <a:spcAft>
                <a:spcPts val="600"/>
              </a:spcAft>
              <a:buSzTx/>
            </a:pPr>
            <a:endParaRPr lang="en-US" sz="1050" b="0" spc="0" dirty="0">
              <a:solidFill>
                <a:srgbClr val="505050"/>
              </a:solidFill>
              <a:latin typeface="Segoe UI Semilight"/>
              <a:ea typeface="Segoe UI Semilight" charset="0"/>
              <a:cs typeface="Segoe UI Semilight" charset="0"/>
            </a:endParaRPr>
          </a:p>
          <a:p>
            <a:pPr marL="274320" indent="-182880" defTabSz="914400">
              <a:spcBef>
                <a:spcPts val="0"/>
              </a:spcBef>
              <a:spcAft>
                <a:spcPts val="600"/>
              </a:spcAft>
              <a:buSzTx/>
              <a:buFont typeface="Arial" pitchFamily="34" charset="0"/>
              <a:buChar char="•"/>
            </a:pPr>
            <a:endParaRPr lang="en-US" sz="1050" b="0" spc="0" dirty="0">
              <a:solidFill>
                <a:srgbClr val="505050"/>
              </a:solidFill>
              <a:latin typeface="Segoe UI Semilight"/>
              <a:ea typeface="Segoe UI Semilight" charset="0"/>
              <a:cs typeface="Segoe UI Semilight" charset="0"/>
            </a:endParaRPr>
          </a:p>
        </p:txBody>
      </p:sp>
      <p:sp>
        <p:nvSpPr>
          <p:cNvPr id="20" name="TextBox 19"/>
          <p:cNvSpPr txBox="1"/>
          <p:nvPr/>
        </p:nvSpPr>
        <p:spPr>
          <a:xfrm>
            <a:off x="484097" y="6522883"/>
            <a:ext cx="4200303" cy="200055"/>
          </a:xfrm>
          <a:prstGeom prst="rect">
            <a:avLst/>
          </a:prstGeom>
          <a:noFill/>
        </p:spPr>
        <p:txBody>
          <a:bodyPr wrap="square" rtlCol="0">
            <a:spAutoFit/>
          </a:bodyPr>
          <a:lstStyle/>
          <a:p>
            <a:r>
              <a:rPr lang="en-US" sz="700" dirty="0">
                <a:latin typeface="Segoe UI Light" charset="0"/>
                <a:ea typeface="Segoe UI Light" charset="0"/>
                <a:cs typeface="Segoe UI Light" charset="0"/>
              </a:rPr>
              <a:t>*Accessories sold separately. </a:t>
            </a:r>
          </a:p>
        </p:txBody>
      </p:sp>
    </p:spTree>
    <p:extLst>
      <p:ext uri="{BB962C8B-B14F-4D97-AF65-F5344CB8AC3E}">
        <p14:creationId xmlns:p14="http://schemas.microsoft.com/office/powerpoint/2010/main" val="200238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6700" y="1319615"/>
            <a:ext cx="3705225" cy="73453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823200" y="3640662"/>
            <a:ext cx="4006531" cy="2708414"/>
          </a:xfrm>
          <a:prstGeom prst="rect">
            <a:avLst/>
          </a:prstGeom>
        </p:spPr>
      </p:pic>
      <p:sp>
        <p:nvSpPr>
          <p:cNvPr id="13" name="Rectangle 12"/>
          <p:cNvSpPr/>
          <p:nvPr/>
        </p:nvSpPr>
        <p:spPr bwMode="auto">
          <a:xfrm>
            <a:off x="437989" y="3316737"/>
            <a:ext cx="5843059" cy="16781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91427" rIns="182854" bIns="91427" numCol="1" spcCol="0" rtlCol="0" fromWordArt="0" anchor="ctr" anchorCtr="0" forceAA="0" compatLnSpc="1">
            <a:prstTxWarp prst="textNoShape">
              <a:avLst/>
            </a:prstTxWarp>
            <a:noAutofit/>
          </a:bodyPr>
          <a:lstStyle/>
          <a:p>
            <a:pPr marL="0" marR="0" lvl="0" indent="0" algn="l" defTabSz="914224" rtl="0" eaLnBrk="1" fontAlgn="auto" latinLnBrk="0" hangingPunct="1">
              <a:lnSpc>
                <a:spcPct val="90000"/>
              </a:lnSpc>
              <a:spcBef>
                <a:spcPts val="0"/>
              </a:spcBef>
              <a:spcAft>
                <a:spcPts val="0"/>
              </a:spcAft>
              <a:buClrTx/>
              <a:buSzTx/>
              <a:buFontTx/>
              <a:buNone/>
              <a:tabLst/>
              <a:defRPr/>
            </a:pPr>
            <a:endParaRPr kumimoji="0" lang="en-US" sz="1399" b="0" i="0" u="none" strike="noStrike" kern="0" cap="none" spc="0" normalizeH="0" baseline="0" noProof="0" dirty="0">
              <a:ln>
                <a:noFill/>
              </a:ln>
              <a:solidFill>
                <a:srgbClr val="505050"/>
              </a:solidFill>
              <a:effectLst/>
              <a:uLnTx/>
              <a:uFillTx/>
              <a:latin typeface="Segoe UI Semilight"/>
              <a:ea typeface="Segoe UI Emoji" panose="020B0502040204020203" pitchFamily="34" charset="0"/>
              <a:cs typeface="Segoe UI Light" panose="020B0502040204020203" pitchFamily="34" charset="0"/>
            </a:endParaRPr>
          </a:p>
        </p:txBody>
      </p:sp>
      <p:sp>
        <p:nvSpPr>
          <p:cNvPr id="14" name="Rectangle 13"/>
          <p:cNvSpPr/>
          <p:nvPr/>
        </p:nvSpPr>
        <p:spPr bwMode="auto">
          <a:xfrm>
            <a:off x="437989" y="5033397"/>
            <a:ext cx="5843059" cy="17035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91427" rIns="182854" bIns="91427" numCol="1" spcCol="0" rtlCol="0" fromWordArt="0" anchor="ctr" anchorCtr="0" forceAA="0" compatLnSpc="1">
            <a:prstTxWarp prst="textNoShape">
              <a:avLst/>
            </a:prstTxWarp>
            <a:noAutofit/>
          </a:bodyPr>
          <a:lstStyle/>
          <a:p>
            <a:pPr marL="0" marR="0" lvl="0" indent="0" algn="l" defTabSz="914224" rtl="0" eaLnBrk="1" fontAlgn="auto" latinLnBrk="0" hangingPunct="1">
              <a:lnSpc>
                <a:spcPct val="90000"/>
              </a:lnSpc>
              <a:spcBef>
                <a:spcPts val="0"/>
              </a:spcBef>
              <a:spcAft>
                <a:spcPts val="0"/>
              </a:spcAft>
              <a:buClrTx/>
              <a:buSzTx/>
              <a:buFontTx/>
              <a:buNone/>
              <a:tabLst/>
              <a:defRPr/>
            </a:pPr>
            <a:endParaRPr kumimoji="0" lang="en-US" sz="1399" b="0" i="0" u="none" strike="noStrike" kern="0" cap="none" spc="0" normalizeH="0" baseline="0" noProof="0" dirty="0">
              <a:ln>
                <a:noFill/>
              </a:ln>
              <a:solidFill>
                <a:srgbClr val="505050"/>
              </a:solidFill>
              <a:effectLst/>
              <a:uLnTx/>
              <a:uFillTx/>
              <a:latin typeface="Segoe UI Semilight"/>
              <a:ea typeface="Segoe UI Emoji" panose="020B0502040204020203" pitchFamily="34" charset="0"/>
              <a:cs typeface="Segoe UI Light" panose="020B0502040204020203" pitchFamily="34" charset="0"/>
            </a:endParaRPr>
          </a:p>
        </p:txBody>
      </p:sp>
      <p:pic>
        <p:nvPicPr>
          <p:cNvPr id="17" name="Graphic 16" descr="Play">
            <a:hlinkClick r:id="rId5"/>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07077" y="5556272"/>
            <a:ext cx="361950" cy="361950"/>
          </a:xfrm>
          <a:prstGeom prst="rect">
            <a:avLst/>
          </a:prstGeom>
        </p:spPr>
      </p:pic>
      <p:sp>
        <p:nvSpPr>
          <p:cNvPr id="18" name="TextBox 17"/>
          <p:cNvSpPr txBox="1"/>
          <p:nvPr/>
        </p:nvSpPr>
        <p:spPr>
          <a:xfrm>
            <a:off x="969027" y="5654147"/>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PLAY VIDEO</a:t>
            </a:r>
          </a:p>
        </p:txBody>
      </p:sp>
      <p:sp>
        <p:nvSpPr>
          <p:cNvPr id="4" name="Text Placeholder 3"/>
          <p:cNvSpPr>
            <a:spLocks noGrp="1"/>
          </p:cNvSpPr>
          <p:nvPr>
            <p:ph type="body" sz="quarter" idx="12"/>
          </p:nvPr>
        </p:nvSpPr>
        <p:spPr>
          <a:xfrm>
            <a:off x="568325" y="2047009"/>
            <a:ext cx="6892925" cy="3601373"/>
          </a:xfrm>
        </p:spPr>
        <p:txBody>
          <a:bodyPr/>
          <a:lstStyle/>
          <a:p>
            <a:pPr lvl="0"/>
            <a:r>
              <a:rPr lang="en-US" sz="1600" b="1" dirty="0"/>
              <a:t>Situation</a:t>
            </a:r>
          </a:p>
          <a:p>
            <a:pPr lvl="0"/>
            <a:r>
              <a:rPr lang="en-US" dirty="0"/>
              <a:t>Pirch is a luxury home appliance retailer focused on enhancing the customer buying experience in their new flagship store in New York’s SoHo neighborhood. </a:t>
            </a:r>
          </a:p>
          <a:p>
            <a:pPr lvl="0"/>
            <a:r>
              <a:rPr lang="en-US" sz="1600" b="1" dirty="0"/>
              <a:t>Solution </a:t>
            </a:r>
          </a:p>
          <a:p>
            <a:r>
              <a:rPr lang="en-US" dirty="0"/>
              <a:t>Pirch has implemented Surface Pro and their custom app, Pirch Advisor, to help evolve their business model and enhance the customer experience. Pirch Advisor is built on Azure and it utilizes Microsoft Office 365, pen and touch for everything from customer-facing tasks to managing backend business operations.</a:t>
            </a:r>
          </a:p>
          <a:p>
            <a:pPr lvl="0"/>
            <a:r>
              <a:rPr lang="en-US" sz="1600" b="1" dirty="0"/>
              <a:t>Benefits</a:t>
            </a:r>
          </a:p>
          <a:p>
            <a:pPr lvl="0"/>
            <a:r>
              <a:rPr lang="en-US" dirty="0"/>
              <a:t>Surface plays a large part in powering premium, in-store experiences that Pirch offers its customers, the devices have changed PIRCH’s workflow and the customer buying experience. </a:t>
            </a:r>
          </a:p>
        </p:txBody>
      </p:sp>
      <p:sp>
        <p:nvSpPr>
          <p:cNvPr id="2" name="Text Placeholder 1"/>
          <p:cNvSpPr>
            <a:spLocks noGrp="1"/>
          </p:cNvSpPr>
          <p:nvPr>
            <p:ph type="body" sz="quarter" idx="10"/>
          </p:nvPr>
        </p:nvSpPr>
        <p:spPr/>
        <p:txBody>
          <a:bodyPr>
            <a:normAutofit fontScale="70000" lnSpcReduction="20000"/>
          </a:bodyPr>
          <a:lstStyle/>
          <a:p>
            <a:pPr lvl="0">
              <a:lnSpc>
                <a:spcPct val="120000"/>
              </a:lnSpc>
              <a:spcBef>
                <a:spcPts val="0"/>
              </a:spcBef>
            </a:pPr>
            <a:r>
              <a:rPr lang="en-GB" dirty="0"/>
              <a:t>“</a:t>
            </a:r>
            <a:r>
              <a:rPr lang="en-US" dirty="0"/>
              <a:t>From the moment we introduced employees to Surface, they loved it and could immediately see its potential. Ultimately, we are most excited about the benefits that Surface has provided our guests – beginning with an outstanding experience from the moment they walk into Pirch, to the product selection and the ease of communications throughout the entire process.</a:t>
            </a:r>
            <a:r>
              <a:rPr lang="en-GB" dirty="0"/>
              <a:t>”</a:t>
            </a:r>
          </a:p>
          <a:p>
            <a:pPr lvl="0">
              <a:lnSpc>
                <a:spcPct val="120000"/>
              </a:lnSpc>
              <a:spcBef>
                <a:spcPts val="0"/>
              </a:spcBef>
            </a:pPr>
            <a:endParaRPr lang="en-US" dirty="0"/>
          </a:p>
          <a:p>
            <a:pPr lvl="0">
              <a:lnSpc>
                <a:spcPct val="120000"/>
              </a:lnSpc>
              <a:spcBef>
                <a:spcPts val="0"/>
              </a:spcBef>
            </a:pPr>
            <a:r>
              <a:rPr lang="en-US" dirty="0">
                <a:solidFill>
                  <a:schemeClr val="tx1"/>
                </a:solidFill>
              </a:rPr>
              <a:t>Craig Hills, Director of Digital Operations </a:t>
            </a:r>
            <a:endParaRPr lang="en-GB" dirty="0">
              <a:solidFill>
                <a:schemeClr val="tx1"/>
              </a:solidFill>
            </a:endParaRPr>
          </a:p>
          <a:p>
            <a:pPr>
              <a:lnSpc>
                <a:spcPct val="120000"/>
              </a:lnSpc>
              <a:spcBef>
                <a:spcPts val="0"/>
              </a:spcBef>
            </a:pPr>
            <a:endParaRPr lang="en-US" dirty="0"/>
          </a:p>
        </p:txBody>
      </p:sp>
    </p:spTree>
    <p:extLst>
      <p:ext uri="{BB962C8B-B14F-4D97-AF65-F5344CB8AC3E}">
        <p14:creationId xmlns:p14="http://schemas.microsoft.com/office/powerpoint/2010/main" val="174349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13" y="786780"/>
            <a:ext cx="2220661" cy="1787678"/>
          </a:xfrm>
          <a:prstGeom prst="rect">
            <a:avLst/>
          </a:prstGeom>
        </p:spPr>
      </p:pic>
      <p:sp>
        <p:nvSpPr>
          <p:cNvPr id="17" name="Rectangle 16"/>
          <p:cNvSpPr/>
          <p:nvPr/>
        </p:nvSpPr>
        <p:spPr bwMode="auto">
          <a:xfrm>
            <a:off x="11209820" y="3440242"/>
            <a:ext cx="358519" cy="358519"/>
          </a:xfrm>
          <a:prstGeom prst="rect">
            <a:avLst/>
          </a:prstGeom>
          <a:blipFill dpi="0" rotWithShape="1">
            <a:blip r:embed="rId4" cstate="screen">
              <a:alphaModFix amt="30000"/>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889" tIns="224074" rIns="268889" bIns="224074" numCol="1" spcCol="0" rtlCol="0" fromWordArt="0" anchor="t" anchorCtr="0" forceAA="0" compatLnSpc="1">
            <a:prstTxWarp prst="textNoShape">
              <a:avLst/>
            </a:prstTxWarp>
            <a:noAutofit/>
          </a:bodyPr>
          <a:lstStyle/>
          <a:p>
            <a:pPr defTabSz="1343929"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11594339" y="3440242"/>
            <a:ext cx="358519" cy="358519"/>
          </a:xfrm>
          <a:prstGeom prst="rect">
            <a:avLst/>
          </a:prstGeom>
          <a:blipFill dpi="0" rotWithShape="1">
            <a:blip r:embed="rId5" cstate="screen">
              <a:alphaModFix amt="30000"/>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889" tIns="224074" rIns="268889" bIns="224074" numCol="1" spcCol="0" rtlCol="0" fromWordArt="0" anchor="t" anchorCtr="0" forceAA="0" compatLnSpc="1">
            <a:prstTxWarp prst="textNoShape">
              <a:avLst/>
            </a:prstTxWarp>
            <a:noAutofit/>
          </a:bodyPr>
          <a:lstStyle/>
          <a:p>
            <a:pPr defTabSz="1343929"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hlinkClick r:id="rId6"/>
          </p:cNvPr>
          <p:cNvSpPr/>
          <p:nvPr/>
        </p:nvSpPr>
        <p:spPr bwMode="auto">
          <a:xfrm>
            <a:off x="11219915" y="3484646"/>
            <a:ext cx="358519" cy="358519"/>
          </a:xfrm>
          <a:prstGeom prst="rect">
            <a:avLst/>
          </a:prstGeom>
          <a:blipFill dpi="0" rotWithShape="1">
            <a:blip r:embed="rId4" cstate="screen">
              <a:alphaModFix amt="30000"/>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889" tIns="224074" rIns="268889" bIns="224074" numCol="1" spcCol="0" rtlCol="0" fromWordArt="0" anchor="t" anchorCtr="0" forceAA="0" compatLnSpc="1">
            <a:prstTxWarp prst="textNoShape">
              <a:avLst/>
            </a:prstTxWarp>
            <a:noAutofit/>
          </a:bodyPr>
          <a:lstStyle/>
          <a:p>
            <a:pPr defTabSz="1343929"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11604434" y="3484646"/>
            <a:ext cx="358519" cy="358519"/>
          </a:xfrm>
          <a:prstGeom prst="rect">
            <a:avLst/>
          </a:prstGeom>
          <a:blipFill dpi="0" rotWithShape="1">
            <a:blip r:embed="rId5" cstate="screen">
              <a:alphaModFix amt="30000"/>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889" tIns="224074" rIns="268889" bIns="224074" numCol="1" spcCol="0" rtlCol="0" fromWordArt="0" anchor="t" anchorCtr="0" forceAA="0" compatLnSpc="1">
            <a:prstTxWarp prst="textNoShape">
              <a:avLst/>
            </a:prstTxWarp>
            <a:noAutofit/>
          </a:bodyPr>
          <a:lstStyle/>
          <a:p>
            <a:pPr defTabSz="1343929"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7861006" y="3887569"/>
            <a:ext cx="4091852" cy="2463356"/>
          </a:xfrm>
          <a:prstGeom prst="rect">
            <a:avLst/>
          </a:prstGeom>
        </p:spPr>
      </p:pic>
      <p:sp>
        <p:nvSpPr>
          <p:cNvPr id="8" name="Text Placeholder 7"/>
          <p:cNvSpPr>
            <a:spLocks noGrp="1"/>
          </p:cNvSpPr>
          <p:nvPr>
            <p:ph type="body" sz="quarter" idx="12"/>
          </p:nvPr>
        </p:nvSpPr>
        <p:spPr>
          <a:xfrm>
            <a:off x="568325" y="1995889"/>
            <a:ext cx="6892925" cy="4256088"/>
          </a:xfrm>
        </p:spPr>
        <p:txBody>
          <a:bodyPr/>
          <a:lstStyle/>
          <a:p>
            <a:r>
              <a:rPr lang="en-US" sz="1600" b="1" dirty="0"/>
              <a:t>Situation</a:t>
            </a:r>
          </a:p>
          <a:p>
            <a:r>
              <a:rPr lang="en-US" dirty="0"/>
              <a:t>Since 1971, Paychex has offered personalized service to differentiate its HR services. To remain the trusted partner and IT leader that its customers have come to know, Paychex carefully researched and tested a variety of tablets and 2-in-1 devices in hopes of replacing the heavy, dated laptops. </a:t>
            </a:r>
          </a:p>
          <a:p>
            <a:r>
              <a:rPr lang="en-US" sz="1600" b="1" dirty="0"/>
              <a:t>Solution</a:t>
            </a:r>
          </a:p>
          <a:p>
            <a:r>
              <a:rPr lang="en-US" dirty="0"/>
              <a:t>Surface fit the bill as the perfect road-warrior companion with its PC-grade performance, long-lasting battery life, and sleek, easy-to-use design.  Paychex has deployed 2,750 Surface devices running Windows 10, the most advanced and secure Windows to date. </a:t>
            </a:r>
          </a:p>
          <a:p>
            <a:r>
              <a:rPr lang="en-US" sz="1600" b="1" dirty="0"/>
              <a:t>Benefits</a:t>
            </a:r>
          </a:p>
          <a:p>
            <a:r>
              <a:rPr lang="en-US" dirty="0"/>
              <a:t>Michael Hansen, endpoint services manager at Paychex, says the deployment has already made a positive impact on the bottom line and employee satisfaction. “With Surface, our sales consultants are more confident than ever to represent Paychex as an advanced, tech-savvy company—not just another payroll and HR services shop.” </a:t>
            </a:r>
          </a:p>
          <a:p>
            <a:endParaRPr lang="en-US" dirty="0"/>
          </a:p>
        </p:txBody>
      </p:sp>
      <p:sp>
        <p:nvSpPr>
          <p:cNvPr id="10" name="Text Placeholder 9"/>
          <p:cNvSpPr>
            <a:spLocks noGrp="1"/>
          </p:cNvSpPr>
          <p:nvPr>
            <p:ph type="body" sz="quarter" idx="10"/>
          </p:nvPr>
        </p:nvSpPr>
        <p:spPr>
          <a:xfrm>
            <a:off x="7819442" y="1241934"/>
            <a:ext cx="4005412" cy="2665048"/>
          </a:xfrm>
        </p:spPr>
        <p:txBody>
          <a:bodyPr>
            <a:normAutofit/>
          </a:bodyPr>
          <a:lstStyle/>
          <a:p>
            <a:r>
              <a:rPr lang="en-US" dirty="0"/>
              <a:t>“Surface helps me show my customers and potential clients that I'm there to help—and that I mean business. Within minutes of arriving, I can have my Surface set up and ready to start the presentation. I'm not wasting their valuable time. ” </a:t>
            </a:r>
          </a:p>
          <a:p>
            <a:r>
              <a:rPr lang="en-US" sz="1800" dirty="0">
                <a:solidFill>
                  <a:schemeClr val="tx1"/>
                </a:solidFill>
              </a:rPr>
              <a:t>Melissa Regna, Sales Consultant</a:t>
            </a:r>
          </a:p>
          <a:p>
            <a:endParaRPr lang="en-US" dirty="0"/>
          </a:p>
          <a:p>
            <a:endParaRPr lang="en-US" dirty="0"/>
          </a:p>
        </p:txBody>
      </p:sp>
      <p:pic>
        <p:nvPicPr>
          <p:cNvPr id="35" name="Graphic 34" descr="Play">
            <a:hlinkClick r:id="rId8"/>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6686" y="6020148"/>
            <a:ext cx="361950" cy="361950"/>
          </a:xfrm>
          <a:prstGeom prst="rect">
            <a:avLst/>
          </a:prstGeom>
        </p:spPr>
      </p:pic>
      <p:sp>
        <p:nvSpPr>
          <p:cNvPr id="36" name="TextBox 35"/>
          <p:cNvSpPr txBox="1"/>
          <p:nvPr/>
        </p:nvSpPr>
        <p:spPr>
          <a:xfrm>
            <a:off x="958636" y="6118023"/>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Segoe UI"/>
                <a:ea typeface="+mn-ea"/>
                <a:cs typeface="+mn-cs"/>
              </a:rPr>
              <a:t>PLAY VIDEO</a:t>
            </a:r>
          </a:p>
        </p:txBody>
      </p:sp>
    </p:spTree>
    <p:extLst>
      <p:ext uri="{BB962C8B-B14F-4D97-AF65-F5344CB8AC3E}">
        <p14:creationId xmlns:p14="http://schemas.microsoft.com/office/powerpoint/2010/main" val="148904028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p:cNvSpPr txBox="1">
            <a:spLocks/>
          </p:cNvSpPr>
          <p:nvPr/>
        </p:nvSpPr>
        <p:spPr>
          <a:xfrm>
            <a:off x="419872" y="2236574"/>
            <a:ext cx="4895078" cy="3895057"/>
          </a:xfrm>
          <a:prstGeom prst="rect">
            <a:avLst/>
          </a:prstGeom>
        </p:spPr>
        <p:txBody>
          <a:bodyPr lIns="0" tIns="0" rIns="0" bIns="0" numCol="1" spcCol="360000"/>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74" rtl="0" eaLnBrk="1" fontAlgn="auto" latinLnBrk="0" hangingPunct="1">
              <a:lnSpc>
                <a:spcPts val="1800"/>
              </a:lnSpc>
              <a:spcBef>
                <a:spcPts val="0"/>
              </a:spcBef>
              <a:spcAft>
                <a:spcPts val="1200"/>
              </a:spcAft>
              <a:buClrTx/>
              <a:buSzPct val="90000"/>
              <a:buFont typeface="Arial" pitchFamily="34" charset="0"/>
              <a:buNone/>
              <a:tabLst/>
              <a:defRPr/>
            </a:pPr>
            <a:endParaRPr lang="en-GB" dirty="0">
              <a:solidFill>
                <a:srgbClr val="505050"/>
              </a:solidFill>
              <a:latin typeface="Segoe UI Semilight" charset="0"/>
              <a:ea typeface="Segoe UI Semilight" charset="0"/>
              <a:cs typeface="Segoe UI Semilight" charset="0"/>
            </a:endParaRPr>
          </a:p>
        </p:txBody>
      </p:sp>
      <p:pic>
        <p:nvPicPr>
          <p:cNvPr id="6"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6593" y="1189599"/>
            <a:ext cx="3303954" cy="844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p:nvPr/>
        </p:nvGrpSpPr>
        <p:grpSpPr>
          <a:xfrm>
            <a:off x="592950" y="5782207"/>
            <a:ext cx="1486212" cy="361950"/>
            <a:chOff x="6009963" y="6367102"/>
            <a:chExt cx="1486212" cy="361950"/>
          </a:xfrm>
        </p:grpSpPr>
        <p:pic>
          <p:nvPicPr>
            <p:cNvPr id="10" name="Graphic 9" descr="Play">
              <a:hlinkClick r:id="rId4"/>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09963" y="6367102"/>
              <a:ext cx="361950" cy="361950"/>
            </a:xfrm>
            <a:prstGeom prst="rect">
              <a:avLst/>
            </a:prstGeom>
          </p:spPr>
        </p:pic>
        <p:sp>
          <p:nvSpPr>
            <p:cNvPr id="12" name="TextBox 11"/>
            <p:cNvSpPr txBox="1"/>
            <p:nvPr/>
          </p:nvSpPr>
          <p:spPr>
            <a:xfrm>
              <a:off x="6371913" y="6464977"/>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grpSp>
      <p:sp>
        <p:nvSpPr>
          <p:cNvPr id="4" name="Text Placeholder 3"/>
          <p:cNvSpPr>
            <a:spLocks noGrp="1"/>
          </p:cNvSpPr>
          <p:nvPr>
            <p:ph type="body" sz="quarter" idx="12"/>
          </p:nvPr>
        </p:nvSpPr>
        <p:spPr/>
        <p:txBody>
          <a:bodyPr>
            <a:normAutofit/>
          </a:bodyPr>
          <a:lstStyle/>
          <a:p>
            <a:pPr defTabSz="896214">
              <a:lnSpc>
                <a:spcPct val="90000"/>
              </a:lnSpc>
              <a:defRPr/>
            </a:pPr>
            <a:r>
              <a:rPr lang="en-US" sz="1600" b="1" dirty="0"/>
              <a:t>Situation</a:t>
            </a:r>
          </a:p>
          <a:p>
            <a:pPr defTabSz="896214">
              <a:lnSpc>
                <a:spcPct val="90000"/>
              </a:lnSpc>
              <a:defRPr/>
            </a:pPr>
            <a:r>
              <a:rPr lang="en-US" dirty="0"/>
              <a:t>Infiniti was embarking on a retail reinvention, moving from dealerships to a sales channel model where the brand and product are taken to where the customer is, specifically premium shopping malls.</a:t>
            </a:r>
          </a:p>
          <a:p>
            <a:pPr defTabSz="896214">
              <a:lnSpc>
                <a:spcPct val="90000"/>
              </a:lnSpc>
              <a:defRPr/>
            </a:pPr>
            <a:r>
              <a:rPr lang="en-US" sz="1600" b="1" dirty="0"/>
              <a:t>Solution</a:t>
            </a:r>
          </a:p>
          <a:p>
            <a:pPr defTabSz="896214">
              <a:lnSpc>
                <a:spcPct val="90000"/>
              </a:lnSpc>
              <a:defRPr/>
            </a:pPr>
            <a:r>
              <a:rPr lang="en-US" dirty="0"/>
              <a:t>Infiniti chose the Surface to showcase their digital experience, which lets customers and sales staff collaborate on everything from model to color to options in a more personal environment. Sales staff use the Surface throughout the customer engagement from the retail floor, to the test drive and ultimately the signing of a contract.</a:t>
            </a:r>
          </a:p>
          <a:p>
            <a:pPr defTabSz="896214">
              <a:lnSpc>
                <a:spcPct val="90000"/>
              </a:lnSpc>
              <a:defRPr/>
            </a:pPr>
            <a:r>
              <a:rPr lang="en-US" sz="1600" b="1" dirty="0"/>
              <a:t>Benefits</a:t>
            </a:r>
          </a:p>
          <a:p>
            <a:pPr defTabSz="896214">
              <a:lnSpc>
                <a:spcPct val="90000"/>
              </a:lnSpc>
              <a:defRPr/>
            </a:pPr>
            <a:r>
              <a:rPr lang="en-US" dirty="0"/>
              <a:t>The Surface delivers intuitive, responsive, and vivid experiences, resulting in positive consumer feedback. Sales guides like the devices because they are ‘lightweight’ and user-friendly. While customers value the speed with which they can visualize, and configure their car – and even calculate various finance options. All while fully integrating with existing IT systems.</a:t>
            </a:r>
          </a:p>
        </p:txBody>
      </p:sp>
      <p:sp>
        <p:nvSpPr>
          <p:cNvPr id="2" name="Text Placeholder 1"/>
          <p:cNvSpPr>
            <a:spLocks noGrp="1"/>
          </p:cNvSpPr>
          <p:nvPr>
            <p:ph type="body" sz="quarter" idx="10"/>
          </p:nvPr>
        </p:nvSpPr>
        <p:spPr/>
        <p:txBody>
          <a:bodyPr/>
          <a:lstStyle/>
          <a:p>
            <a:pPr marL="139700" lvl="0" indent="-130175" defTabSz="932570">
              <a:lnSpc>
                <a:spcPct val="100000"/>
              </a:lnSpc>
              <a:spcBef>
                <a:spcPts val="0"/>
              </a:spcBef>
              <a:spcAft>
                <a:spcPts val="1176"/>
              </a:spcAft>
              <a:buSzPct val="90000"/>
              <a:defRPr/>
            </a:pPr>
            <a:r>
              <a:rPr lang="en-GB" dirty="0"/>
              <a:t>“ Microsoft is a clear global leader in developing new ways for people to interact with technology at home, at work or on the move. The decision to collaborate across the business is a clear one.” </a:t>
            </a:r>
            <a:endParaRPr lang="en-GB" dirty="0">
              <a:latin typeface="Calibri Light" panose="020F0302020204030204"/>
            </a:endParaRPr>
          </a:p>
          <a:p>
            <a:pPr marL="139700" lvl="0" defTabSz="932570">
              <a:lnSpc>
                <a:spcPct val="100000"/>
              </a:lnSpc>
              <a:spcBef>
                <a:spcPts val="0"/>
              </a:spcBef>
              <a:spcAft>
                <a:spcPts val="1176"/>
              </a:spcAft>
              <a:buSzPct val="90000"/>
              <a:defRPr/>
            </a:pPr>
            <a:r>
              <a:rPr lang="en-GB" sz="1400" b="1" dirty="0">
                <a:solidFill>
                  <a:srgbClr val="505050"/>
                </a:solidFill>
                <a:latin typeface="Segoe UI Semibold" charset="0"/>
                <a:ea typeface="Segoe UI Semibold" charset="0"/>
                <a:cs typeface="Segoe UI Semibold" charset="0"/>
              </a:rPr>
              <a:t>Brendan Norman</a:t>
            </a:r>
            <a:r>
              <a:rPr lang="en-GB" sz="1400" dirty="0">
                <a:solidFill>
                  <a:srgbClr val="505050"/>
                </a:solidFill>
                <a:latin typeface="Segoe UI Semilight" charset="0"/>
                <a:ea typeface="Segoe UI Semilight" charset="0"/>
                <a:cs typeface="Segoe UI Semilight" charset="0"/>
              </a:rPr>
              <a:t/>
            </a:r>
            <a:br>
              <a:rPr lang="en-GB" sz="1400" dirty="0">
                <a:solidFill>
                  <a:srgbClr val="505050"/>
                </a:solidFill>
                <a:latin typeface="Segoe UI Semilight" charset="0"/>
                <a:ea typeface="Segoe UI Semilight" charset="0"/>
                <a:cs typeface="Segoe UI Semilight" charset="0"/>
              </a:rPr>
            </a:br>
            <a:r>
              <a:rPr lang="en-GB" sz="1400" dirty="0">
                <a:solidFill>
                  <a:srgbClr val="505050"/>
                </a:solidFill>
                <a:latin typeface="Segoe UI Semilight" charset="0"/>
                <a:ea typeface="Segoe UI Semilight" charset="0"/>
                <a:cs typeface="Segoe UI Semilight" charset="0"/>
              </a:rPr>
              <a:t>Managing Director, Infiniti Retail Group</a:t>
            </a:r>
            <a:endParaRPr lang="en-US" dirty="0"/>
          </a:p>
        </p:txBody>
      </p:sp>
      <p:pic>
        <p:nvPicPr>
          <p:cNvPr id="13" name="Picture 12"/>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7861006" y="4221271"/>
            <a:ext cx="4082545" cy="2081826"/>
          </a:xfrm>
          <a:prstGeom prst="rect">
            <a:avLst/>
          </a:prstGeom>
        </p:spPr>
      </p:pic>
    </p:spTree>
    <p:extLst>
      <p:ext uri="{BB962C8B-B14F-4D97-AF65-F5344CB8AC3E}">
        <p14:creationId xmlns:p14="http://schemas.microsoft.com/office/powerpoint/2010/main" val="11010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http://watersportscentral.com/img/logo3.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9329" y="1152294"/>
            <a:ext cx="4501054" cy="53112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p:cNvGrpSpPr/>
          <p:nvPr/>
        </p:nvGrpSpPr>
        <p:grpSpPr>
          <a:xfrm>
            <a:off x="568325" y="5687681"/>
            <a:ext cx="1486212" cy="361950"/>
            <a:chOff x="6009963" y="6367102"/>
            <a:chExt cx="1486212" cy="361950"/>
          </a:xfrm>
        </p:grpSpPr>
        <p:pic>
          <p:nvPicPr>
            <p:cNvPr id="13" name="Graphic 12" descr="Play">
              <a:hlinkClick r:id="rId4"/>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09963" y="6367102"/>
              <a:ext cx="361950" cy="361950"/>
            </a:xfrm>
            <a:prstGeom prst="rect">
              <a:avLst/>
            </a:prstGeom>
          </p:spPr>
        </p:pic>
        <p:sp>
          <p:nvSpPr>
            <p:cNvPr id="14" name="TextBox 13"/>
            <p:cNvSpPr txBox="1"/>
            <p:nvPr/>
          </p:nvSpPr>
          <p:spPr>
            <a:xfrm>
              <a:off x="6371913" y="6464977"/>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grpSp>
      <p:pic>
        <p:nvPicPr>
          <p:cNvPr id="2" name="Picture 1"/>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7811600" y="3495675"/>
            <a:ext cx="4199425" cy="2791950"/>
          </a:xfrm>
          <a:prstGeom prst="rect">
            <a:avLst/>
          </a:prstGeom>
        </p:spPr>
      </p:pic>
      <p:sp>
        <p:nvSpPr>
          <p:cNvPr id="5" name="Text Placeholder 4"/>
          <p:cNvSpPr>
            <a:spLocks noGrp="1"/>
          </p:cNvSpPr>
          <p:nvPr>
            <p:ph type="body" sz="quarter" idx="12"/>
          </p:nvPr>
        </p:nvSpPr>
        <p:spPr>
          <a:xfrm>
            <a:off x="568325" y="2047009"/>
            <a:ext cx="6892925" cy="3542796"/>
          </a:xfrm>
        </p:spPr>
        <p:txBody>
          <a:bodyPr>
            <a:normAutofit lnSpcReduction="10000"/>
          </a:bodyPr>
          <a:lstStyle/>
          <a:p>
            <a:r>
              <a:rPr lang="en-US" sz="1600" b="1" dirty="0"/>
              <a:t>Situation</a:t>
            </a:r>
          </a:p>
          <a:p>
            <a:r>
              <a:rPr lang="en-US" dirty="0" err="1"/>
              <a:t>WaterSports</a:t>
            </a:r>
            <a:r>
              <a:rPr lang="en-US" dirty="0"/>
              <a:t> Central has sold high-end water craft for 15 years, and was looking for a way to better serve their customers. They wanted the flexibility to meet their customer where they are, without going to a sales office or sacrificing the selling experience.</a:t>
            </a:r>
          </a:p>
          <a:p>
            <a:r>
              <a:rPr lang="en-US" sz="1600" b="1" dirty="0"/>
              <a:t>Solution</a:t>
            </a:r>
          </a:p>
          <a:p>
            <a:r>
              <a:rPr lang="en-US" dirty="0"/>
              <a:t>The Surface gives </a:t>
            </a:r>
            <a:r>
              <a:rPr lang="en-US" dirty="0" err="1"/>
              <a:t>WaterSports’</a:t>
            </a:r>
            <a:r>
              <a:rPr lang="en-US" dirty="0"/>
              <a:t> sales team the best tool to provide a premium sales experience, and closes sales faster. By being able to look at options while they’re out on the water, customers are more driven to make a decision. They can even complete entire transaction while having fun and using the product.</a:t>
            </a:r>
          </a:p>
          <a:p>
            <a:r>
              <a:rPr lang="en-US" sz="1600" b="1" dirty="0"/>
              <a:t>Benefits</a:t>
            </a:r>
          </a:p>
          <a:p>
            <a:r>
              <a:rPr lang="en-US" dirty="0" err="1"/>
              <a:t>WaterSports</a:t>
            </a:r>
            <a:r>
              <a:rPr lang="en-US" dirty="0"/>
              <a:t> provides a high-end experience to customers, driving sales, and shortening the sales timeline. Customers are tech savvy, and using the Surface the sales team can now provide options, build schedules, and payment options right away. </a:t>
            </a:r>
          </a:p>
          <a:p>
            <a:endParaRPr lang="en-US" dirty="0"/>
          </a:p>
        </p:txBody>
      </p:sp>
      <p:sp>
        <p:nvSpPr>
          <p:cNvPr id="9" name="Text Placeholder 8"/>
          <p:cNvSpPr>
            <a:spLocks noGrp="1"/>
          </p:cNvSpPr>
          <p:nvPr>
            <p:ph type="body" sz="quarter" idx="10"/>
          </p:nvPr>
        </p:nvSpPr>
        <p:spPr/>
        <p:txBody>
          <a:bodyPr/>
          <a:lstStyle/>
          <a:p>
            <a:pPr marL="231775" lvl="0" indent="-182563" defTabSz="932570">
              <a:lnSpc>
                <a:spcPct val="100000"/>
              </a:lnSpc>
              <a:spcBef>
                <a:spcPts val="0"/>
              </a:spcBef>
              <a:spcAft>
                <a:spcPts val="1176"/>
              </a:spcAft>
              <a:buSzPct val="90000"/>
              <a:defRPr/>
            </a:pPr>
            <a:r>
              <a:rPr lang="en-GB" dirty="0"/>
              <a:t>“ We’re able to go out to wherever the customer is, </a:t>
            </a:r>
            <a:br>
              <a:rPr lang="en-GB" dirty="0"/>
            </a:br>
            <a:r>
              <a:rPr lang="en-GB" dirty="0"/>
              <a:t>and never once have to </a:t>
            </a:r>
            <a:br>
              <a:rPr lang="en-GB" dirty="0"/>
            </a:br>
            <a:r>
              <a:rPr lang="en-GB" dirty="0"/>
              <a:t>step into a sales office.”</a:t>
            </a:r>
            <a:endParaRPr lang="en-GB" sz="1961" dirty="0">
              <a:solidFill>
                <a:srgbClr val="505050"/>
              </a:solidFill>
            </a:endParaRPr>
          </a:p>
          <a:p>
            <a:pPr marL="231775" lvl="0">
              <a:lnSpc>
                <a:spcPct val="100000"/>
              </a:lnSpc>
              <a:spcBef>
                <a:spcPts val="0"/>
              </a:spcBef>
              <a:spcAft>
                <a:spcPts val="1176"/>
              </a:spcAft>
              <a:defRPr/>
            </a:pPr>
            <a:r>
              <a:rPr lang="en-GB" sz="1372" b="1" dirty="0">
                <a:solidFill>
                  <a:srgbClr val="505050"/>
                </a:solidFill>
                <a:latin typeface="Segoe UI Semibold" charset="0"/>
                <a:ea typeface="Segoe UI Semibold" charset="0"/>
                <a:cs typeface="Segoe UI Semibold" charset="0"/>
              </a:rPr>
              <a:t>Johnny Crowe</a:t>
            </a:r>
            <a:r>
              <a:rPr lang="en-GB" sz="1372" dirty="0">
                <a:solidFill>
                  <a:srgbClr val="505050"/>
                </a:solidFill>
                <a:latin typeface="Segoe UI Semilight" charset="0"/>
                <a:ea typeface="Segoe UI Semilight" charset="0"/>
                <a:cs typeface="Segoe UI Semilight" charset="0"/>
              </a:rPr>
              <a:t/>
            </a:r>
            <a:br>
              <a:rPr lang="en-GB" sz="1372" dirty="0">
                <a:solidFill>
                  <a:srgbClr val="505050"/>
                </a:solidFill>
                <a:latin typeface="Segoe UI Semilight" charset="0"/>
                <a:ea typeface="Segoe UI Semilight" charset="0"/>
                <a:cs typeface="Segoe UI Semilight" charset="0"/>
              </a:rPr>
            </a:br>
            <a:r>
              <a:rPr lang="en-GB" sz="1372" dirty="0">
                <a:solidFill>
                  <a:srgbClr val="505050"/>
                </a:solidFill>
                <a:latin typeface="Segoe UI Semilight" charset="0"/>
                <a:ea typeface="Segoe UI Semilight" charset="0"/>
                <a:cs typeface="Segoe UI Semilight" charset="0"/>
              </a:rPr>
              <a:t>Owner, </a:t>
            </a:r>
            <a:r>
              <a:rPr lang="en-GB" sz="1372" dirty="0" err="1">
                <a:solidFill>
                  <a:srgbClr val="505050"/>
                </a:solidFill>
                <a:latin typeface="Segoe UI Semilight" charset="0"/>
                <a:ea typeface="Segoe UI Semilight" charset="0"/>
                <a:cs typeface="Segoe UI Semilight" charset="0"/>
              </a:rPr>
              <a:t>WaterSports</a:t>
            </a:r>
            <a:r>
              <a:rPr lang="en-GB" sz="1372" dirty="0">
                <a:solidFill>
                  <a:srgbClr val="505050"/>
                </a:solidFill>
                <a:latin typeface="Segoe UI Semilight" charset="0"/>
                <a:ea typeface="Segoe UI Semilight" charset="0"/>
                <a:cs typeface="Segoe UI Semilight" charset="0"/>
              </a:rPr>
              <a:t> Central</a:t>
            </a:r>
          </a:p>
        </p:txBody>
      </p:sp>
    </p:spTree>
    <p:extLst>
      <p:ext uri="{BB962C8B-B14F-4D97-AF65-F5344CB8AC3E}">
        <p14:creationId xmlns:p14="http://schemas.microsoft.com/office/powerpoint/2010/main" val="335721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94640" y="1397000"/>
            <a:ext cx="4396673" cy="992188"/>
          </a:xfrm>
        </p:spPr>
        <p:txBody>
          <a:bodyPr>
            <a:normAutofit/>
          </a:bodyPr>
          <a:lstStyle/>
          <a:p>
            <a:r>
              <a:rPr lang="en-US" dirty="0"/>
              <a:t>Store operations</a:t>
            </a:r>
          </a:p>
        </p:txBody>
      </p:sp>
      <p:sp>
        <p:nvSpPr>
          <p:cNvPr id="9" name="Text Placeholder 8"/>
          <p:cNvSpPr>
            <a:spLocks noGrp="1"/>
          </p:cNvSpPr>
          <p:nvPr>
            <p:ph type="body" sz="quarter" idx="14"/>
          </p:nvPr>
        </p:nvSpPr>
        <p:spPr>
          <a:xfrm>
            <a:off x="314960" y="2678400"/>
            <a:ext cx="3977951" cy="1692771"/>
          </a:xfrm>
        </p:spPr>
        <p:txBody>
          <a:bodyPr>
            <a:spAutoFit/>
          </a:bodyPr>
          <a:lstStyle/>
          <a:p>
            <a:r>
              <a:rPr lang="en-US" sz="1400" b="1" dirty="0">
                <a:latin typeface="Segoe UI" charset="0"/>
                <a:ea typeface="Segoe UI" charset="0"/>
                <a:cs typeface="Segoe UI" charset="0"/>
              </a:rPr>
              <a:t>Store manager pressures</a:t>
            </a:r>
            <a:endParaRPr lang="en-US" sz="1400" dirty="0">
              <a:latin typeface="Segoe UI Semilight" charset="0"/>
              <a:ea typeface="Segoe UI Semilight" charset="0"/>
              <a:cs typeface="Segoe UI Semilight" charset="0"/>
            </a:endParaRPr>
          </a:p>
          <a:p>
            <a:pPr marL="180000" indent="-180000">
              <a:buFont typeface="Arial" charset="0"/>
              <a:buChar char="•"/>
            </a:pPr>
            <a:r>
              <a:rPr lang="en-US" sz="1400" dirty="0">
                <a:latin typeface="Segoe UI Semilight" charset="0"/>
                <a:ea typeface="Segoe UI Semilight" charset="0"/>
                <a:cs typeface="Segoe UI Semilight" charset="0"/>
              </a:rPr>
              <a:t>Store managers isolated from the sales floor </a:t>
            </a:r>
          </a:p>
          <a:p>
            <a:pPr marL="180000" indent="-180000">
              <a:buFont typeface="Arial" charset="0"/>
              <a:buChar char="•"/>
            </a:pPr>
            <a:r>
              <a:rPr lang="en-US" sz="1400" dirty="0">
                <a:latin typeface="Segoe UI Semilight" charset="0"/>
                <a:ea typeface="Segoe UI Semilight" charset="0"/>
                <a:cs typeface="Segoe UI Semilight" charset="0"/>
              </a:rPr>
              <a:t>They rely on access to real-time data</a:t>
            </a:r>
          </a:p>
          <a:p>
            <a:pPr marL="180000" indent="-180000">
              <a:buFont typeface="Arial" charset="0"/>
              <a:buChar char="•"/>
            </a:pPr>
            <a:r>
              <a:rPr lang="en-US" sz="1400" dirty="0">
                <a:latin typeface="Segoe UI Semilight" charset="0"/>
                <a:ea typeface="Segoe UI Semilight" charset="0"/>
                <a:cs typeface="Segoe UI Semilight" charset="0"/>
              </a:rPr>
              <a:t>They need to respond to Head Office</a:t>
            </a:r>
          </a:p>
          <a:p>
            <a:pPr marL="180000" indent="-180000">
              <a:buFont typeface="Arial" charset="0"/>
              <a:buChar char="•"/>
            </a:pPr>
            <a:r>
              <a:rPr lang="en-US" sz="1400" dirty="0">
                <a:latin typeface="Segoe UI Semilight" charset="0"/>
                <a:ea typeface="Segoe UI Semilight" charset="0"/>
                <a:cs typeface="Segoe UI Semilight" charset="0"/>
              </a:rPr>
              <a:t>Constantly balancing corporate demands </a:t>
            </a:r>
            <a:br>
              <a:rPr lang="en-US" sz="1400" dirty="0">
                <a:latin typeface="Segoe UI Semilight" charset="0"/>
                <a:ea typeface="Segoe UI Semilight" charset="0"/>
                <a:cs typeface="Segoe UI Semilight" charset="0"/>
              </a:rPr>
            </a:br>
            <a:r>
              <a:rPr lang="en-US" sz="1400" dirty="0">
                <a:latin typeface="Segoe UI Semilight" charset="0"/>
                <a:ea typeface="Segoe UI Semilight" charset="0"/>
                <a:cs typeface="Segoe UI Semilight" charset="0"/>
              </a:rPr>
              <a:t>with sales floor responsibilities</a:t>
            </a:r>
          </a:p>
        </p:txBody>
      </p:sp>
      <p:sp>
        <p:nvSpPr>
          <p:cNvPr id="5" name="Rectangle 4"/>
          <p:cNvSpPr/>
          <p:nvPr/>
        </p:nvSpPr>
        <p:spPr>
          <a:xfrm>
            <a:off x="5200806" y="6419008"/>
            <a:ext cx="3868549" cy="215444"/>
          </a:xfrm>
          <a:prstGeom prst="rect">
            <a:avLst/>
          </a:prstGeom>
        </p:spPr>
        <p:txBody>
          <a:bodyPr wrap="square">
            <a:spAutoFit/>
          </a:bodyPr>
          <a:lstStyle/>
          <a:p>
            <a:r>
              <a:rPr lang="en-GB" sz="800" dirty="0">
                <a:solidFill>
                  <a:schemeClr val="bg1"/>
                </a:solidFill>
                <a:latin typeface="Segoe UI Semilight" charset="0"/>
                <a:ea typeface="Segoe UI Semilight" charset="0"/>
                <a:cs typeface="Segoe UI Semilight" charset="0"/>
              </a:rPr>
              <a:t>Software shown is sold separately</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991999" y="0"/>
            <a:ext cx="7199999" cy="6857999"/>
          </a:xfrm>
          <a:prstGeom prst="rect">
            <a:avLst/>
          </a:prstGeom>
        </p:spPr>
      </p:pic>
    </p:spTree>
    <p:extLst>
      <p:ext uri="{BB962C8B-B14F-4D97-AF65-F5344CB8AC3E}">
        <p14:creationId xmlns:p14="http://schemas.microsoft.com/office/powerpoint/2010/main" val="76189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242103" y="1385251"/>
            <a:ext cx="3692534" cy="97872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r>
              <a:rPr lang="en-US" dirty="0"/>
              <a:t>Store operations with Surface</a:t>
            </a:r>
          </a:p>
        </p:txBody>
      </p:sp>
      <p:sp>
        <p:nvSpPr>
          <p:cNvPr id="9" name="Rectangle 8"/>
          <p:cNvSpPr/>
          <p:nvPr/>
        </p:nvSpPr>
        <p:spPr>
          <a:xfrm>
            <a:off x="435779" y="6197162"/>
            <a:ext cx="1572866" cy="215444"/>
          </a:xfrm>
          <a:prstGeom prst="rect">
            <a:avLst/>
          </a:prstGeom>
        </p:spPr>
        <p:txBody>
          <a:bodyPr wrap="none">
            <a:spAutoFit/>
          </a:bodyPr>
          <a:lstStyle/>
          <a:p>
            <a:r>
              <a:rPr lang="en-GB" sz="800" dirty="0">
                <a:solidFill>
                  <a:schemeClr val="bg1"/>
                </a:solidFill>
                <a:latin typeface="Segoe UI Semilight" charset="0"/>
                <a:ea typeface="Segoe UI Semilight" charset="0"/>
                <a:cs typeface="Segoe UI Semilight" charset="0"/>
              </a:rPr>
              <a:t>Software shown sold separately</a:t>
            </a:r>
          </a:p>
        </p:txBody>
      </p:sp>
      <p:sp>
        <p:nvSpPr>
          <p:cNvPr id="10" name="Text Placeholder 11"/>
          <p:cNvSpPr txBox="1">
            <a:spLocks/>
          </p:cNvSpPr>
          <p:nvPr/>
        </p:nvSpPr>
        <p:spPr>
          <a:xfrm>
            <a:off x="6242103" y="2678400"/>
            <a:ext cx="3552138" cy="3765600"/>
          </a:xfrm>
          <a:prstGeom prst="rect">
            <a:avLst/>
          </a:prstGeom>
        </p:spPr>
        <p:txBody>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0000" indent="-180000">
              <a:lnSpc>
                <a:spcPct val="100000"/>
              </a:lnSpc>
              <a:spcBef>
                <a:spcPts val="600"/>
              </a:spcBef>
              <a:spcAft>
                <a:spcPts val="600"/>
              </a:spcAft>
              <a:buFont typeface="Arial" charset="0"/>
              <a:buChar char="•"/>
            </a:pPr>
            <a:r>
              <a:rPr lang="en-US" b="0" dirty="0">
                <a:latin typeface="Segoe UI Semilight" charset="0"/>
                <a:ea typeface="Segoe UI Semilight" charset="0"/>
                <a:cs typeface="Segoe UI Semilight" charset="0"/>
              </a:rPr>
              <a:t>Thin, light designs allow managers to keep an eye on the floor while getting other work done</a:t>
            </a:r>
          </a:p>
          <a:p>
            <a:pPr marL="180000" indent="-180000">
              <a:lnSpc>
                <a:spcPct val="100000"/>
              </a:lnSpc>
              <a:spcBef>
                <a:spcPts val="600"/>
              </a:spcBef>
              <a:spcAft>
                <a:spcPts val="600"/>
              </a:spcAft>
              <a:buFont typeface="Arial" charset="0"/>
              <a:buChar char="•"/>
            </a:pPr>
            <a:r>
              <a:rPr lang="en-US" b="0" dirty="0">
                <a:latin typeface="Segoe UI Semilight" charset="0"/>
                <a:ea typeface="Segoe UI Semilight" charset="0"/>
                <a:cs typeface="Segoe UI Semilight" charset="0"/>
              </a:rPr>
              <a:t>Premium touch screen devices attract </a:t>
            </a:r>
            <a:br>
              <a:rPr lang="en-US" b="0" dirty="0">
                <a:latin typeface="Segoe UI Semilight" charset="0"/>
                <a:ea typeface="Segoe UI Semilight" charset="0"/>
                <a:cs typeface="Segoe UI Semilight" charset="0"/>
              </a:rPr>
            </a:br>
            <a:r>
              <a:rPr lang="en-US" b="0" dirty="0">
                <a:latin typeface="Segoe UI Semilight" charset="0"/>
                <a:ea typeface="Segoe UI Semilight" charset="0"/>
                <a:cs typeface="Segoe UI Semilight" charset="0"/>
              </a:rPr>
              <a:t>top talent</a:t>
            </a:r>
          </a:p>
          <a:p>
            <a:pPr marL="180000" indent="-180000">
              <a:lnSpc>
                <a:spcPct val="100000"/>
              </a:lnSpc>
              <a:spcBef>
                <a:spcPts val="600"/>
              </a:spcBef>
              <a:spcAft>
                <a:spcPts val="600"/>
              </a:spcAft>
              <a:buFont typeface="Arial" charset="0"/>
              <a:buChar char="•"/>
            </a:pPr>
            <a:r>
              <a:rPr lang="en-US" b="0" dirty="0">
                <a:latin typeface="Segoe UI Semilight" charset="0"/>
                <a:ea typeface="Segoe UI Semilight" charset="0"/>
                <a:cs typeface="Segoe UI Semilight" charset="0"/>
              </a:rPr>
              <a:t>Connects into full desktop experience when needed – plug in to peripherals and work with trackpad and mouse</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9203" y="1446211"/>
            <a:ext cx="5465048" cy="5039545"/>
          </a:xfrm>
          <a:prstGeom prst="rect">
            <a:avLst/>
          </a:prstGeom>
        </p:spPr>
      </p:pic>
    </p:spTree>
    <p:extLst>
      <p:ext uri="{BB962C8B-B14F-4D97-AF65-F5344CB8AC3E}">
        <p14:creationId xmlns:p14="http://schemas.microsoft.com/office/powerpoint/2010/main" val="1749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48"/>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a:stretch/>
        </p:blipFill>
        <p:spPr>
          <a:xfrm>
            <a:off x="6578416" y="1258799"/>
            <a:ext cx="5337291" cy="3995414"/>
          </a:xfrm>
          <a:prstGeom prst="rect">
            <a:avLst/>
          </a:prstGeom>
        </p:spPr>
      </p:pic>
      <p:pic>
        <p:nvPicPr>
          <p:cNvPr id="50" name="Picture 49" descr="Dock_06.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87185" y="5482153"/>
            <a:ext cx="1001121" cy="628704"/>
          </a:xfrm>
          <a:prstGeom prst="rect">
            <a:avLst/>
          </a:prstGeom>
        </p:spPr>
      </p:pic>
      <p:pic>
        <p:nvPicPr>
          <p:cNvPr id="52" name="Picture 51" descr="GovPens.ai"/>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34795" y="5585058"/>
            <a:ext cx="855595" cy="440198"/>
          </a:xfrm>
          <a:prstGeom prst="rect">
            <a:avLst/>
          </a:prstGeom>
        </p:spPr>
      </p:pic>
      <p:pic>
        <p:nvPicPr>
          <p:cNvPr id="55" name="Picture 54" descr="MCFB_Badge.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277952" y="5576368"/>
            <a:ext cx="404209" cy="504065"/>
          </a:xfrm>
          <a:prstGeom prst="rect">
            <a:avLst/>
          </a:prstGeom>
        </p:spPr>
      </p:pic>
      <p:grpSp>
        <p:nvGrpSpPr>
          <p:cNvPr id="86" name="Group 85"/>
          <p:cNvGrpSpPr/>
          <p:nvPr/>
        </p:nvGrpSpPr>
        <p:grpSpPr>
          <a:xfrm>
            <a:off x="5618109" y="5576368"/>
            <a:ext cx="963714" cy="588143"/>
            <a:chOff x="4532964" y="5532545"/>
            <a:chExt cx="1482679" cy="904862"/>
          </a:xfrm>
        </p:grpSpPr>
        <p:pic>
          <p:nvPicPr>
            <p:cNvPr id="20" name="Picture 19"/>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532964" y="5816125"/>
              <a:ext cx="1106563" cy="621282"/>
            </a:xfrm>
            <a:prstGeom prst="rect">
              <a:avLst/>
            </a:prstGeom>
          </p:spPr>
        </p:pic>
        <p:pic>
          <p:nvPicPr>
            <p:cNvPr id="22" name="Picture 21"/>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4580532" y="5532545"/>
              <a:ext cx="1045337" cy="338641"/>
            </a:xfrm>
            <a:prstGeom prst="rect">
              <a:avLst/>
            </a:prstGeom>
          </p:spPr>
        </p:pic>
        <p:pic>
          <p:nvPicPr>
            <p:cNvPr id="23" name="Picture 2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376903" y="5788125"/>
              <a:ext cx="638740" cy="359291"/>
            </a:xfrm>
            <a:prstGeom prst="rect">
              <a:avLst/>
            </a:prstGeom>
          </p:spPr>
        </p:pic>
      </p:grpSp>
      <p:sp>
        <p:nvSpPr>
          <p:cNvPr id="14" name="Title 13"/>
          <p:cNvSpPr>
            <a:spLocks noGrp="1"/>
          </p:cNvSpPr>
          <p:nvPr>
            <p:ph type="title"/>
          </p:nvPr>
        </p:nvSpPr>
        <p:spPr/>
        <p:txBody>
          <a:bodyPr/>
          <a:lstStyle/>
          <a:p>
            <a:r>
              <a:rPr lang="en-US" dirty="0"/>
              <a:t>Surface for store operations</a:t>
            </a:r>
            <a:r>
              <a:rPr lang="en-GB" dirty="0"/>
              <a:t/>
            </a:r>
            <a:br>
              <a:rPr lang="en-GB" dirty="0"/>
            </a:br>
            <a:endParaRPr lang="en-US" dirty="0"/>
          </a:p>
        </p:txBody>
      </p:sp>
      <p:sp>
        <p:nvSpPr>
          <p:cNvPr id="33" name="Text Placeholder 32"/>
          <p:cNvSpPr>
            <a:spLocks noGrp="1"/>
          </p:cNvSpPr>
          <p:nvPr>
            <p:ph type="body" sz="quarter" idx="12"/>
          </p:nvPr>
        </p:nvSpPr>
        <p:spPr>
          <a:xfrm>
            <a:off x="577873" y="5133236"/>
            <a:ext cx="4619488" cy="507831"/>
          </a:xfrm>
        </p:spPr>
        <p:txBody>
          <a:bodyPr/>
          <a:lstStyle/>
          <a:p>
            <a:r>
              <a:rPr lang="en-US" dirty="0"/>
              <a:t>KEY ACCESSORIES </a:t>
            </a:r>
          </a:p>
          <a:p>
            <a:endParaRPr lang="en-US" dirty="0"/>
          </a:p>
        </p:txBody>
      </p:sp>
      <p:sp>
        <p:nvSpPr>
          <p:cNvPr id="34" name="Text Placeholder 33"/>
          <p:cNvSpPr>
            <a:spLocks noGrp="1"/>
          </p:cNvSpPr>
          <p:nvPr>
            <p:ph type="body" sz="quarter" idx="13"/>
          </p:nvPr>
        </p:nvSpPr>
        <p:spPr>
          <a:xfrm>
            <a:off x="1539542" y="5541403"/>
            <a:ext cx="1393356" cy="1169551"/>
          </a:xfrm>
        </p:spPr>
        <p:txBody>
          <a:bodyPr/>
          <a:lstStyle/>
          <a:p>
            <a:r>
              <a:rPr lang="en-US" spc="-10" dirty="0"/>
              <a:t>Surface Dock</a:t>
            </a:r>
          </a:p>
          <a:p>
            <a:r>
              <a:rPr lang="en-US" sz="900" b="0" spc="-10" dirty="0">
                <a:latin typeface="+mj-lt"/>
              </a:rPr>
              <a:t>From ultraportable to </a:t>
            </a:r>
            <a:r>
              <a:rPr lang="en-US" sz="900" b="0" spc="-10" dirty="0" err="1">
                <a:latin typeface="+mj-lt"/>
              </a:rPr>
              <a:t>ultraproductive</a:t>
            </a:r>
            <a:r>
              <a:rPr lang="en-US" sz="900" b="0" spc="-10" dirty="0">
                <a:latin typeface="+mj-lt"/>
              </a:rPr>
              <a:t>: Connect to dual monitors, speakers, a full-size keyboard and more</a:t>
            </a:r>
          </a:p>
          <a:p>
            <a:endParaRPr lang="en-US" spc="-10" dirty="0"/>
          </a:p>
        </p:txBody>
      </p:sp>
      <p:sp>
        <p:nvSpPr>
          <p:cNvPr id="36" name="Text Placeholder 35"/>
          <p:cNvSpPr>
            <a:spLocks noGrp="1"/>
          </p:cNvSpPr>
          <p:nvPr>
            <p:ph type="body" sz="quarter" idx="14"/>
          </p:nvPr>
        </p:nvSpPr>
        <p:spPr>
          <a:xfrm>
            <a:off x="3970286" y="5541403"/>
            <a:ext cx="1446685" cy="1169551"/>
          </a:xfrm>
        </p:spPr>
        <p:txBody>
          <a:bodyPr/>
          <a:lstStyle/>
          <a:p>
            <a:r>
              <a:rPr lang="en-US" spc="-10" dirty="0"/>
              <a:t>Surface Pen</a:t>
            </a:r>
          </a:p>
          <a:p>
            <a:r>
              <a:rPr lang="en-US" sz="900" b="0" spc="-10" dirty="0">
                <a:latin typeface="+mj-lt"/>
              </a:rPr>
              <a:t>Designed for Surface Pro 4, Surface Pen is a great tool for jotting down notes, sketching or just taking a screenshot</a:t>
            </a:r>
          </a:p>
          <a:p>
            <a:endParaRPr lang="en-US" spc="-10" dirty="0"/>
          </a:p>
        </p:txBody>
      </p:sp>
      <p:sp>
        <p:nvSpPr>
          <p:cNvPr id="37" name="Text Placeholder 36"/>
          <p:cNvSpPr>
            <a:spLocks noGrp="1"/>
          </p:cNvSpPr>
          <p:nvPr>
            <p:ph type="body" sz="quarter" idx="15"/>
          </p:nvPr>
        </p:nvSpPr>
        <p:spPr>
          <a:xfrm>
            <a:off x="6533827" y="5541403"/>
            <a:ext cx="1500358" cy="1331134"/>
          </a:xfrm>
        </p:spPr>
        <p:txBody>
          <a:bodyPr/>
          <a:lstStyle/>
          <a:p>
            <a:r>
              <a:rPr lang="en-US" spc="-10" dirty="0"/>
              <a:t>Surface Keyboards </a:t>
            </a:r>
            <a:br>
              <a:rPr lang="en-US" spc="-10" dirty="0"/>
            </a:br>
            <a:r>
              <a:rPr lang="en-US" spc="-10" dirty="0"/>
              <a:t>&amp; Mice</a:t>
            </a:r>
          </a:p>
          <a:p>
            <a:r>
              <a:rPr lang="en-US" sz="900" b="0" spc="-10" dirty="0">
                <a:latin typeface="+mj-lt"/>
              </a:rPr>
              <a:t>Optimized for fluid typing with well spaced mechanical keys, enlarged glass trackpads and ergonomic sculpting</a:t>
            </a:r>
          </a:p>
          <a:p>
            <a:endParaRPr lang="en-US" spc="-10" dirty="0"/>
          </a:p>
        </p:txBody>
      </p:sp>
      <p:sp>
        <p:nvSpPr>
          <p:cNvPr id="39" name="Text Placeholder 38"/>
          <p:cNvSpPr>
            <a:spLocks noGrp="1"/>
          </p:cNvSpPr>
          <p:nvPr>
            <p:ph type="body" sz="quarter" idx="17"/>
          </p:nvPr>
        </p:nvSpPr>
        <p:spPr>
          <a:xfrm>
            <a:off x="577735" y="993036"/>
            <a:ext cx="5784564" cy="3816350"/>
          </a:xfrm>
        </p:spPr>
        <p:txBody>
          <a:bodyPr>
            <a:normAutofit lnSpcReduction="10000"/>
          </a:bodyPr>
          <a:lstStyle/>
          <a:p>
            <a:pPr>
              <a:spcAft>
                <a:spcPts val="1200"/>
              </a:spcAft>
            </a:pPr>
            <a:r>
              <a:rPr lang="en-US" dirty="0"/>
              <a:t>BENEFITS</a:t>
            </a:r>
          </a:p>
          <a:p>
            <a:pPr>
              <a:spcBef>
                <a:spcPts val="0"/>
              </a:spcBef>
              <a:spcAft>
                <a:spcPts val="400"/>
              </a:spcAft>
            </a:pPr>
            <a:r>
              <a:rPr lang="en-US" sz="1100" spc="0" dirty="0">
                <a:ea typeface="Segoe UI Semilight" charset="0"/>
                <a:cs typeface="Segoe UI Semilight" charset="0"/>
              </a:rPr>
              <a:t>Keep an eye on the floor </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Connect to multiple monitors, printers mice for full desktop mode</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Move into tablet mode to walk around the store and engage</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Jump in and train employees or support customers. Surface devices move to meet various angles: standing at a counter, bent over a screen with a customer or at a desk</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Premium touch screen devices attract top talent</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Connects into full desktop experience when needed – plug in to peripherals and work with trackpad and mouse</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Use Surface Pen to annotate, take notes and collect signatures</a:t>
            </a:r>
          </a:p>
          <a:p>
            <a:pPr marL="0" lvl="1" defTabSz="896386">
              <a:spcBef>
                <a:spcPts val="0"/>
              </a:spcBef>
              <a:spcAft>
                <a:spcPts val="400"/>
              </a:spcAft>
            </a:pPr>
            <a:r>
              <a:rPr lang="en-US" sz="1100" b="1" dirty="0">
                <a:solidFill>
                  <a:schemeClr val="tx2"/>
                </a:solidFill>
                <a:latin typeface="+mn-lt"/>
                <a:cs typeface="Segoe UI Semilight" charset="0"/>
              </a:rPr>
              <a:t>Powerful enough to run your preferred software</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Intel® Core® processors</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Up to 1 TB storage</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Runs Windows 10 full software and apps</a:t>
            </a:r>
          </a:p>
          <a:p>
            <a:pPr marL="0" lvl="1" defTabSz="896386">
              <a:spcBef>
                <a:spcPts val="0"/>
              </a:spcBef>
              <a:spcAft>
                <a:spcPts val="400"/>
              </a:spcAft>
            </a:pPr>
            <a:r>
              <a:rPr lang="en-US" sz="1100" b="1" dirty="0">
                <a:solidFill>
                  <a:schemeClr val="tx2"/>
                </a:solidFill>
                <a:latin typeface="+mn-lt"/>
                <a:cs typeface="Segoe UI Semilight" charset="0"/>
              </a:rPr>
              <a:t>Ensure everyone's on the same page</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Annotate and sign off on visual merchandizing instructions on screen</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HD cameras for visual merchandising proof</a:t>
            </a:r>
          </a:p>
          <a:p>
            <a:pPr>
              <a:spcBef>
                <a:spcPts val="0"/>
              </a:spcBef>
              <a:spcAft>
                <a:spcPts val="400"/>
              </a:spcAft>
            </a:pPr>
            <a:r>
              <a:rPr lang="en-US" sz="1100" spc="0" dirty="0">
                <a:cs typeface="Segoe UI Semilight" charset="0"/>
              </a:rPr>
              <a:t>Security is at a premium</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Windows Hello cameras allow for quick, secure logons</a:t>
            </a:r>
          </a:p>
          <a:p>
            <a:pPr marL="274320" lvl="1" indent="-182880">
              <a:spcBef>
                <a:spcPts val="0"/>
              </a:spcBef>
              <a:spcAft>
                <a:spcPts val="400"/>
              </a:spcAft>
              <a:buFont typeface="Arial" panose="020B0604020202020204" pitchFamily="34" charset="0"/>
              <a:buChar char="•"/>
            </a:pPr>
            <a:r>
              <a:rPr lang="en-US" sz="1050" dirty="0">
                <a:solidFill>
                  <a:srgbClr val="505050"/>
                </a:solidFill>
                <a:cs typeface="Segoe UI Semilight" charset="0"/>
              </a:rPr>
              <a:t>Windows 10 helps secure customer data and confidential financial information</a:t>
            </a:r>
          </a:p>
        </p:txBody>
      </p:sp>
      <p:sp>
        <p:nvSpPr>
          <p:cNvPr id="40" name="Text Placeholder 39"/>
          <p:cNvSpPr>
            <a:spLocks noGrp="1"/>
          </p:cNvSpPr>
          <p:nvPr>
            <p:ph type="body" sz="quarter" idx="18"/>
          </p:nvPr>
        </p:nvSpPr>
        <p:spPr>
          <a:xfrm>
            <a:off x="8833668" y="5541403"/>
            <a:ext cx="1510235" cy="1192634"/>
          </a:xfrm>
        </p:spPr>
        <p:txBody>
          <a:bodyPr/>
          <a:lstStyle/>
          <a:p>
            <a:r>
              <a:rPr lang="en-US" spc="-10" dirty="0"/>
              <a:t>Microsoft Complete </a:t>
            </a:r>
            <a:br>
              <a:rPr lang="en-US" spc="-10" dirty="0"/>
            </a:br>
            <a:r>
              <a:rPr lang="en-US" spc="-10" dirty="0"/>
              <a:t>for Business</a:t>
            </a:r>
          </a:p>
          <a:p>
            <a:r>
              <a:rPr lang="en-US" sz="900" b="0" spc="-10" dirty="0">
                <a:latin typeface="+mj-lt"/>
              </a:rPr>
              <a:t>Extended service and accident protection for Surface; includes setup and reimagining support for up to three years</a:t>
            </a:r>
          </a:p>
          <a:p>
            <a:endParaRPr lang="en-US" spc="-10" dirty="0"/>
          </a:p>
        </p:txBody>
      </p:sp>
      <p:grpSp>
        <p:nvGrpSpPr>
          <p:cNvPr id="51" name="Group 50"/>
          <p:cNvGrpSpPr/>
          <p:nvPr/>
        </p:nvGrpSpPr>
        <p:grpSpPr>
          <a:xfrm>
            <a:off x="2381249" y="4862748"/>
            <a:ext cx="6330953" cy="383720"/>
            <a:chOff x="3915209" y="4867504"/>
            <a:chExt cx="6330953" cy="383720"/>
          </a:xfrm>
        </p:grpSpPr>
        <p:cxnSp>
          <p:nvCxnSpPr>
            <p:cNvPr id="53" name="Straight Connector 52"/>
            <p:cNvCxnSpPr>
              <a:cxnSpLocks/>
            </p:cNvCxnSpPr>
            <p:nvPr/>
          </p:nvCxnSpPr>
          <p:spPr>
            <a:xfrm>
              <a:off x="3915209" y="5251222"/>
              <a:ext cx="6285442"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a:xfrm flipV="1">
              <a:off x="10200651" y="4964106"/>
              <a:ext cx="0" cy="287118"/>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Oval 56"/>
            <p:cNvSpPr/>
            <p:nvPr/>
          </p:nvSpPr>
          <p:spPr bwMode="auto">
            <a:xfrm>
              <a:off x="10148789" y="4867504"/>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8" name="Group 57"/>
          <p:cNvGrpSpPr/>
          <p:nvPr/>
        </p:nvGrpSpPr>
        <p:grpSpPr>
          <a:xfrm flipV="1">
            <a:off x="1588347" y="1127364"/>
            <a:ext cx="8734987" cy="1026786"/>
            <a:chOff x="3865923" y="4224436"/>
            <a:chExt cx="8734987" cy="1026786"/>
          </a:xfrm>
        </p:grpSpPr>
        <p:cxnSp>
          <p:nvCxnSpPr>
            <p:cNvPr id="59" name="Straight Connector 58"/>
            <p:cNvCxnSpPr>
              <a:cxnSpLocks/>
            </p:cNvCxnSpPr>
            <p:nvPr/>
          </p:nvCxnSpPr>
          <p:spPr>
            <a:xfrm flipV="1">
              <a:off x="3865923" y="5251222"/>
              <a:ext cx="8686301"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a:endCxn id="61" idx="4"/>
            </p:cNvCxnSpPr>
            <p:nvPr/>
          </p:nvCxnSpPr>
          <p:spPr>
            <a:xfrm flipV="1">
              <a:off x="12552224" y="4321809"/>
              <a:ext cx="0" cy="929413"/>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Oval 60"/>
            <p:cNvSpPr/>
            <p:nvPr/>
          </p:nvSpPr>
          <p:spPr bwMode="auto">
            <a:xfrm>
              <a:off x="12503537" y="4224436"/>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5" name="TextBox 24"/>
          <p:cNvSpPr txBox="1"/>
          <p:nvPr/>
        </p:nvSpPr>
        <p:spPr>
          <a:xfrm>
            <a:off x="484097" y="6522883"/>
            <a:ext cx="4200303" cy="200055"/>
          </a:xfrm>
          <a:prstGeom prst="rect">
            <a:avLst/>
          </a:prstGeom>
          <a:noFill/>
        </p:spPr>
        <p:txBody>
          <a:bodyPr wrap="square" rtlCol="0">
            <a:spAutoFit/>
          </a:bodyPr>
          <a:lstStyle/>
          <a:p>
            <a:r>
              <a:rPr lang="en-US" sz="700" dirty="0">
                <a:latin typeface="Segoe UI Light" charset="0"/>
                <a:ea typeface="Segoe UI Light" charset="0"/>
                <a:cs typeface="Segoe UI Light" charset="0"/>
              </a:rPr>
              <a:t>*Accessories sold separately. </a:t>
            </a:r>
          </a:p>
        </p:txBody>
      </p:sp>
    </p:spTree>
    <p:extLst>
      <p:ext uri="{BB962C8B-B14F-4D97-AF65-F5344CB8AC3E}">
        <p14:creationId xmlns:p14="http://schemas.microsoft.com/office/powerpoint/2010/main" val="275365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284" y="1150990"/>
            <a:ext cx="5203325" cy="794064"/>
          </a:xfrm>
          <a:prstGeom prst="rect">
            <a:avLst/>
          </a:prstGeom>
          <a:noFill/>
        </p:spPr>
        <p:txBody>
          <a:bodyPr wrap="square" lIns="274320" tIns="228600" rIns="274320" bIns="228600" rtlCol="0">
            <a:spAutoFit/>
          </a:bodyPr>
          <a:lstStyle/>
          <a:p>
            <a:pPr>
              <a:lnSpc>
                <a:spcPct val="90000"/>
              </a:lnSpc>
            </a:pPr>
            <a:r>
              <a:rPr lang="en-US" sz="2400" dirty="0">
                <a:gradFill>
                  <a:gsLst>
                    <a:gs pos="2917">
                      <a:schemeClr val="tx1"/>
                    </a:gs>
                    <a:gs pos="30000">
                      <a:schemeClr val="tx1"/>
                    </a:gs>
                  </a:gsLst>
                  <a:lin ang="5400000" scaled="0"/>
                </a:gradFill>
              </a:rPr>
              <a:t>Macy’s</a:t>
            </a:r>
          </a:p>
        </p:txBody>
      </p:sp>
      <p:sp>
        <p:nvSpPr>
          <p:cNvPr id="3" name="Text Placeholder 2"/>
          <p:cNvSpPr>
            <a:spLocks noGrp="1"/>
          </p:cNvSpPr>
          <p:nvPr>
            <p:ph type="body" sz="quarter" idx="10"/>
          </p:nvPr>
        </p:nvSpPr>
        <p:spPr/>
        <p:txBody>
          <a:bodyPr>
            <a:normAutofit/>
          </a:bodyPr>
          <a:lstStyle/>
          <a:p>
            <a:r>
              <a:rPr lang="en-US" dirty="0"/>
              <a:t>We believe that our partnership with Microsoft to create and leverage best-in-class technology will allow us to make the customer experience more seamless across all channels and mitigate the disruption impacting today’s retail environment.</a:t>
            </a:r>
          </a:p>
          <a:p>
            <a:r>
              <a:rPr lang="en-US" sz="1600" dirty="0">
                <a:solidFill>
                  <a:schemeClr val="tx1"/>
                </a:solidFill>
              </a:rPr>
              <a:t>Sue McMahon, Group VP</a:t>
            </a:r>
          </a:p>
        </p:txBody>
      </p:sp>
      <p:sp>
        <p:nvSpPr>
          <p:cNvPr id="8" name="Text Placeholder 7"/>
          <p:cNvSpPr>
            <a:spLocks noGrp="1"/>
          </p:cNvSpPr>
          <p:nvPr>
            <p:ph type="body" sz="quarter" idx="12"/>
          </p:nvPr>
        </p:nvSpPr>
        <p:spPr>
          <a:xfrm>
            <a:off x="568325" y="2052985"/>
            <a:ext cx="6892925" cy="4256088"/>
          </a:xfrm>
        </p:spPr>
        <p:txBody>
          <a:bodyPr>
            <a:normAutofit fontScale="92500" lnSpcReduction="20000"/>
          </a:bodyPr>
          <a:lstStyle/>
          <a:p>
            <a:r>
              <a:rPr lang="en-GB" dirty="0"/>
              <a:t>Macy’s, a US retailer with over 150 years of history and over 700 department stores, was looking to </a:t>
            </a:r>
            <a:r>
              <a:rPr lang="en-US" dirty="0"/>
              <a:t>identify potential friction in the customer journey and aggressively solve for it. </a:t>
            </a:r>
          </a:p>
          <a:p>
            <a:r>
              <a:rPr lang="en-US" dirty="0"/>
              <a:t>They transformed their stores through technology by giving our leaders all the communication, information and data they need at their fingertips, without tethering them to a desk. </a:t>
            </a:r>
          </a:p>
          <a:p>
            <a:r>
              <a:rPr lang="en-US" sz="1700" b="1" dirty="0"/>
              <a:t>Solution</a:t>
            </a:r>
          </a:p>
          <a:p>
            <a:r>
              <a:rPr lang="en-US" dirty="0"/>
              <a:t>“By providing Microsoft Surface devices, we’ve made them mobile. By giving them Microsoft Office 365, we’ve enabled unprecedented collaboration and access to information, providing for “one version of the truth.” </a:t>
            </a:r>
          </a:p>
          <a:p>
            <a:r>
              <a:rPr lang="en-US" dirty="0"/>
              <a:t>Every device also has our own internal solution called </a:t>
            </a:r>
            <a:r>
              <a:rPr lang="en-US" dirty="0" err="1"/>
              <a:t>MyStore</a:t>
            </a:r>
            <a:r>
              <a:rPr lang="en-US" dirty="0"/>
              <a:t>, which we built in partnership with Microsoft to provide real-time KPI results and staffing levels. And through </a:t>
            </a:r>
            <a:r>
              <a:rPr lang="en-US" dirty="0" err="1"/>
              <a:t>MyStore</a:t>
            </a:r>
            <a:r>
              <a:rPr lang="en-US" dirty="0"/>
              <a:t> on their devices, managers now have single sign-on access to the more than 30 applications, reports and tools they use most often. </a:t>
            </a:r>
          </a:p>
          <a:p>
            <a:r>
              <a:rPr lang="en-US" sz="1700" b="1" dirty="0"/>
              <a:t>Results</a:t>
            </a:r>
          </a:p>
          <a:p>
            <a:r>
              <a:rPr lang="en-US" dirty="0"/>
              <a:t>With easy access to real-time results and vital information while out on the sales floor, managers are better equipped to coach and support associates, assist customers, perfect displays and make adjustments on the fly to maximize sales. Enabling store leaders to spend more time on the sales floor, collaborate more effectively and make more informed decisions has had a positive impact not just on day-to-day store operations but also on reducing staff turnover. </a:t>
            </a:r>
          </a:p>
        </p:txBody>
      </p:sp>
      <p:pic>
        <p:nvPicPr>
          <p:cNvPr id="14" name="Picture Placeholder 13"/>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a:stretch/>
        </p:blipFill>
        <p:spPr>
          <a:xfrm>
            <a:off x="7861300" y="3925642"/>
            <a:ext cx="4119206" cy="2356969"/>
          </a:xfrm>
        </p:spPr>
      </p:pic>
    </p:spTree>
    <p:extLst>
      <p:ext uri="{BB962C8B-B14F-4D97-AF65-F5344CB8AC3E}">
        <p14:creationId xmlns:p14="http://schemas.microsoft.com/office/powerpoint/2010/main" val="260861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p:cNvSpPr txBox="1">
            <a:spLocks/>
          </p:cNvSpPr>
          <p:nvPr/>
        </p:nvSpPr>
        <p:spPr>
          <a:xfrm>
            <a:off x="305165" y="4425002"/>
            <a:ext cx="4281322" cy="474453"/>
          </a:xfrm>
          <a:prstGeom prst="rect">
            <a:avLst/>
          </a:prstGeom>
        </p:spPr>
        <p:txBody>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588"/>
              </a:spcAft>
            </a:pPr>
            <a:r>
              <a:rPr lang="en-GB" dirty="0"/>
              <a:t>Name</a:t>
            </a:r>
          </a:p>
          <a:p>
            <a:pPr>
              <a:spcAft>
                <a:spcPts val="588"/>
              </a:spcAft>
            </a:pPr>
            <a:r>
              <a:rPr lang="en-GB" dirty="0"/>
              <a:t>Title</a:t>
            </a:r>
          </a:p>
          <a:p>
            <a:endParaRPr lang="en-US" dirty="0"/>
          </a:p>
        </p:txBody>
      </p:sp>
      <p:sp>
        <p:nvSpPr>
          <p:cNvPr id="10" name="Title 1"/>
          <p:cNvSpPr txBox="1">
            <a:spLocks/>
          </p:cNvSpPr>
          <p:nvPr/>
        </p:nvSpPr>
        <p:spPr>
          <a:xfrm>
            <a:off x="305654" y="3141663"/>
            <a:ext cx="4211237" cy="886397"/>
          </a:xfrm>
          <a:prstGeom prst="rect">
            <a:avLst/>
          </a:prstGeom>
        </p:spPr>
        <p:txBody>
          <a:bodyPr wrap="square">
            <a:spAutoFit/>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r>
              <a:rPr lang="en-GB"/>
              <a:t>Microsoft Devices </a:t>
            </a:r>
            <a:br>
              <a:rPr lang="en-GB"/>
            </a:br>
            <a:r>
              <a:rPr lang="en-GB"/>
              <a:t>for Retail</a:t>
            </a:r>
            <a:endParaRPr lang="en-GB" dirty="0"/>
          </a:p>
        </p:txBody>
      </p:sp>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71650" y="286178"/>
            <a:ext cx="11071225" cy="624242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331" y="1120446"/>
            <a:ext cx="5298965" cy="3537341"/>
          </a:xfrm>
          <a:prstGeom prst="rect">
            <a:avLst/>
          </a:prstGeom>
        </p:spPr>
      </p:pic>
    </p:spTree>
    <p:extLst>
      <p:ext uri="{BB962C8B-B14F-4D97-AF65-F5344CB8AC3E}">
        <p14:creationId xmlns:p14="http://schemas.microsoft.com/office/powerpoint/2010/main" val="167935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992000" y="0"/>
            <a:ext cx="7200000" cy="6858000"/>
          </a:xfrm>
          <a:prstGeom prst="rect">
            <a:avLst/>
          </a:prstGeom>
        </p:spPr>
      </p:pic>
      <p:sp>
        <p:nvSpPr>
          <p:cNvPr id="4" name="Title 3"/>
          <p:cNvSpPr>
            <a:spLocks noGrp="1"/>
          </p:cNvSpPr>
          <p:nvPr>
            <p:ph type="title"/>
          </p:nvPr>
        </p:nvSpPr>
        <p:spPr>
          <a:xfrm>
            <a:off x="284480" y="1397000"/>
            <a:ext cx="4588462" cy="992188"/>
          </a:xfrm>
        </p:spPr>
        <p:txBody>
          <a:bodyPr>
            <a:normAutofit/>
          </a:bodyPr>
          <a:lstStyle/>
          <a:p>
            <a:r>
              <a:rPr lang="en-US" dirty="0"/>
              <a:t>Priorities in </a:t>
            </a:r>
            <a:br>
              <a:rPr lang="en-US" dirty="0"/>
            </a:br>
            <a:r>
              <a:rPr lang="en-US" dirty="0"/>
              <a:t>operational efficiencies</a:t>
            </a:r>
          </a:p>
        </p:txBody>
      </p:sp>
      <p:sp>
        <p:nvSpPr>
          <p:cNvPr id="9" name="Text Placeholder 8"/>
          <p:cNvSpPr>
            <a:spLocks noGrp="1"/>
          </p:cNvSpPr>
          <p:nvPr>
            <p:ph type="body" sz="quarter" idx="14"/>
          </p:nvPr>
        </p:nvSpPr>
        <p:spPr>
          <a:xfrm>
            <a:off x="314960" y="2678400"/>
            <a:ext cx="4212116" cy="1492716"/>
          </a:xfrm>
        </p:spPr>
        <p:txBody>
          <a:bodyPr>
            <a:spAutoFit/>
          </a:bodyPr>
          <a:lstStyle/>
          <a:p>
            <a:pPr marL="180000" lvl="0" indent="-180000">
              <a:buFont typeface="Arial" charset="0"/>
              <a:buChar char="•"/>
            </a:pPr>
            <a:r>
              <a:rPr lang="en-US" sz="1400" dirty="0">
                <a:latin typeface="Segoe UI Semilight" charset="0"/>
                <a:ea typeface="Segoe UI Semilight" charset="0"/>
                <a:cs typeface="Segoe UI Semilight" charset="0"/>
              </a:rPr>
              <a:t>Effective distribution</a:t>
            </a:r>
          </a:p>
          <a:p>
            <a:pPr marL="180000" lvl="0" indent="-180000">
              <a:buFont typeface="Arial" charset="0"/>
              <a:buChar char="•"/>
            </a:pPr>
            <a:r>
              <a:rPr lang="en-US" sz="1400" dirty="0">
                <a:latin typeface="Segoe UI Semilight" charset="0"/>
                <a:ea typeface="Segoe UI Semilight" charset="0"/>
                <a:cs typeface="Segoe UI Semilight" charset="0"/>
              </a:rPr>
              <a:t>Sharing intelligence</a:t>
            </a:r>
          </a:p>
          <a:p>
            <a:pPr marL="180000" lvl="0" indent="-180000">
              <a:buFont typeface="Arial" charset="0"/>
              <a:buChar char="•"/>
            </a:pPr>
            <a:r>
              <a:rPr lang="en-US" sz="1400" dirty="0">
                <a:latin typeface="Segoe UI Semilight" charset="0"/>
                <a:ea typeface="Segoe UI Semilight" charset="0"/>
                <a:cs typeface="Segoe UI Semilight" charset="0"/>
              </a:rPr>
              <a:t>Using data to drive efficiencies</a:t>
            </a:r>
            <a:r>
              <a:rPr lang="en-US" sz="1400" dirty="0">
                <a:solidFill>
                  <a:srgbClr val="505050"/>
                </a:solidFill>
                <a:latin typeface="Segoe UI Semilight" charset="0"/>
                <a:ea typeface="Segoe UI Semilight" charset="0"/>
                <a:cs typeface="Segoe UI Semilight" charset="0"/>
              </a:rPr>
              <a:t/>
            </a:r>
            <a:br>
              <a:rPr lang="en-US" sz="1400" dirty="0">
                <a:solidFill>
                  <a:srgbClr val="505050"/>
                </a:solidFill>
                <a:latin typeface="Segoe UI Semilight" charset="0"/>
                <a:ea typeface="Segoe UI Semilight" charset="0"/>
                <a:cs typeface="Segoe UI Semilight" charset="0"/>
              </a:rPr>
            </a:br>
            <a:endParaRPr lang="en-US" sz="1400" dirty="0">
              <a:solidFill>
                <a:srgbClr val="505050"/>
              </a:solidFill>
              <a:latin typeface="Segoe UI Semilight" charset="0"/>
              <a:ea typeface="Segoe UI Semilight" charset="0"/>
              <a:cs typeface="Segoe UI Semilight" charset="0"/>
            </a:endParaRPr>
          </a:p>
          <a:p>
            <a:endParaRPr lang="en-US" dirty="0"/>
          </a:p>
        </p:txBody>
      </p:sp>
    </p:spTree>
    <p:extLst>
      <p:ext uri="{BB962C8B-B14F-4D97-AF65-F5344CB8AC3E}">
        <p14:creationId xmlns:p14="http://schemas.microsoft.com/office/powerpoint/2010/main" val="89892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p:cNvSpPr txBox="1">
            <a:spLocks/>
          </p:cNvSpPr>
          <p:nvPr/>
        </p:nvSpPr>
        <p:spPr>
          <a:xfrm>
            <a:off x="7506978" y="1397000"/>
            <a:ext cx="4265922" cy="992188"/>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r>
              <a:rPr lang="en-US" dirty="0"/>
              <a:t>Operational efficiencies with Surface</a:t>
            </a:r>
          </a:p>
        </p:txBody>
      </p:sp>
      <p:sp>
        <p:nvSpPr>
          <p:cNvPr id="10" name="Text Placeholder 11"/>
          <p:cNvSpPr txBox="1">
            <a:spLocks/>
          </p:cNvSpPr>
          <p:nvPr/>
        </p:nvSpPr>
        <p:spPr>
          <a:xfrm>
            <a:off x="7508178" y="2678400"/>
            <a:ext cx="3442588" cy="3765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Better data visualization and decision making with Surface and Power BI</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Makes inventory management simple </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Save travel expenses by collaborating </a:t>
            </a:r>
            <a:br>
              <a:rPr lang="en-US" b="0" dirty="0">
                <a:latin typeface="Segoe UI Semilight" charset="0"/>
                <a:ea typeface="Segoe UI Semilight" charset="0"/>
                <a:cs typeface="Segoe UI Semilight" charset="0"/>
              </a:rPr>
            </a:br>
            <a:r>
              <a:rPr lang="en-US" b="0" dirty="0">
                <a:latin typeface="Segoe UI Semilight" charset="0"/>
                <a:ea typeface="Segoe UI Semilight" charset="0"/>
                <a:cs typeface="Segoe UI Semilight" charset="0"/>
              </a:rPr>
              <a:t>in real time across multiple locations</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Touch and annotate right on the screen so people in all offices &amp; warehouses can stay on the same page</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Secure with Windows 10</a:t>
            </a:r>
          </a:p>
        </p:txBody>
      </p:sp>
      <p:sp>
        <p:nvSpPr>
          <p:cNvPr id="5" name="Rectangle 4"/>
          <p:cNvSpPr/>
          <p:nvPr/>
        </p:nvSpPr>
        <p:spPr>
          <a:xfrm>
            <a:off x="414202" y="6419008"/>
            <a:ext cx="3868549" cy="215444"/>
          </a:xfrm>
          <a:prstGeom prst="rect">
            <a:avLst/>
          </a:prstGeom>
        </p:spPr>
        <p:txBody>
          <a:bodyPr wrap="square">
            <a:spAutoFit/>
          </a:bodyPr>
          <a:lstStyle/>
          <a:p>
            <a:r>
              <a:rPr lang="en-GB" sz="800" dirty="0">
                <a:solidFill>
                  <a:schemeClr val="bg1"/>
                </a:solidFill>
                <a:latin typeface="Segoe UI Semilight" charset="0"/>
                <a:ea typeface="Segoe UI Semilight" charset="0"/>
                <a:cs typeface="Segoe UI Semilight" charset="0"/>
              </a:rPr>
              <a:t>Software shown is sold separately</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103"/>
            <a:ext cx="7118430" cy="6857994"/>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7657" y="477886"/>
            <a:ext cx="1286608" cy="274302"/>
          </a:xfrm>
          <a:prstGeom prst="rect">
            <a:avLst/>
          </a:prstGeom>
        </p:spPr>
      </p:pic>
    </p:spTree>
    <p:extLst>
      <p:ext uri="{BB962C8B-B14F-4D97-AF65-F5344CB8AC3E}">
        <p14:creationId xmlns:p14="http://schemas.microsoft.com/office/powerpoint/2010/main" val="129216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09036" y="971565"/>
            <a:ext cx="3656387" cy="3897735"/>
          </a:xfrm>
          <a:prstGeom prst="rect">
            <a:avLst/>
          </a:prstGeom>
        </p:spPr>
      </p:pic>
      <p:sp>
        <p:nvSpPr>
          <p:cNvPr id="2" name="Title 1"/>
          <p:cNvSpPr>
            <a:spLocks noGrp="1"/>
          </p:cNvSpPr>
          <p:nvPr>
            <p:ph type="title"/>
          </p:nvPr>
        </p:nvSpPr>
        <p:spPr>
          <a:xfrm>
            <a:off x="577734" y="415137"/>
            <a:ext cx="9638181" cy="443198"/>
          </a:xfrm>
        </p:spPr>
        <p:txBody>
          <a:bodyPr lIns="0" tIns="0" rIns="0" bIns="0">
            <a:normAutofit/>
          </a:bodyPr>
          <a:lstStyle/>
          <a:p>
            <a:r>
              <a:rPr lang="en-US"/>
              <a:t>Surface Hub in operational efficiencies</a:t>
            </a:r>
            <a:endParaRPr lang="en-GB" sz="3200" dirty="0"/>
          </a:p>
        </p:txBody>
      </p:sp>
      <p:sp>
        <p:nvSpPr>
          <p:cNvPr id="9" name="Text Placeholder 8"/>
          <p:cNvSpPr>
            <a:spLocks noGrp="1"/>
          </p:cNvSpPr>
          <p:nvPr>
            <p:ph type="body" sz="quarter" idx="12"/>
          </p:nvPr>
        </p:nvSpPr>
        <p:spPr>
          <a:xfrm>
            <a:off x="577873" y="5133236"/>
            <a:ext cx="4619488" cy="507831"/>
          </a:xfrm>
        </p:spPr>
        <p:txBody>
          <a:bodyPr/>
          <a:lstStyle/>
          <a:p>
            <a:r>
              <a:rPr lang="en-US" dirty="0"/>
              <a:t>KEY ACCESSORIES </a:t>
            </a:r>
          </a:p>
          <a:p>
            <a:endParaRPr lang="en-US" dirty="0"/>
          </a:p>
        </p:txBody>
      </p:sp>
      <p:sp>
        <p:nvSpPr>
          <p:cNvPr id="11" name="Text Placeholder 10"/>
          <p:cNvSpPr>
            <a:spLocks noGrp="1"/>
          </p:cNvSpPr>
          <p:nvPr>
            <p:ph type="body" sz="quarter" idx="13"/>
          </p:nvPr>
        </p:nvSpPr>
        <p:spPr>
          <a:xfrm>
            <a:off x="2592523" y="5532568"/>
            <a:ext cx="1727617" cy="777136"/>
          </a:xfrm>
        </p:spPr>
        <p:txBody>
          <a:bodyPr/>
          <a:lstStyle/>
          <a:p>
            <a:r>
              <a:rPr lang="en-US" dirty="0"/>
              <a:t>Wall or Floor </a:t>
            </a:r>
            <a:br>
              <a:rPr lang="en-US" dirty="0"/>
            </a:br>
            <a:r>
              <a:rPr lang="en-US" dirty="0"/>
              <a:t>Support Mounts</a:t>
            </a:r>
          </a:p>
          <a:p>
            <a:r>
              <a:rPr lang="en-US" sz="900" b="0" dirty="0">
                <a:latin typeface="+mj-lt"/>
              </a:rPr>
              <a:t>Fixed and stable placement</a:t>
            </a:r>
          </a:p>
          <a:p>
            <a:endParaRPr lang="en-US" dirty="0"/>
          </a:p>
        </p:txBody>
      </p:sp>
      <p:sp>
        <p:nvSpPr>
          <p:cNvPr id="12" name="Text Placeholder 11"/>
          <p:cNvSpPr>
            <a:spLocks noGrp="1"/>
          </p:cNvSpPr>
          <p:nvPr>
            <p:ph type="body" sz="quarter" idx="14"/>
          </p:nvPr>
        </p:nvSpPr>
        <p:spPr>
          <a:xfrm>
            <a:off x="6816306" y="5532568"/>
            <a:ext cx="1727617" cy="377026"/>
          </a:xfrm>
        </p:spPr>
        <p:txBody>
          <a:bodyPr/>
          <a:lstStyle/>
          <a:p>
            <a:r>
              <a:rPr lang="en-US" dirty="0"/>
              <a:t>Rolling Stand</a:t>
            </a:r>
          </a:p>
          <a:p>
            <a:r>
              <a:rPr lang="en-US" sz="900" b="0" dirty="0">
                <a:latin typeface="+mj-lt"/>
              </a:rPr>
              <a:t>Easily move between spaces</a:t>
            </a:r>
            <a:endParaRPr lang="en-US" dirty="0"/>
          </a:p>
        </p:txBody>
      </p:sp>
      <p:sp>
        <p:nvSpPr>
          <p:cNvPr id="15" name="Text Placeholder 14"/>
          <p:cNvSpPr>
            <a:spLocks noGrp="1"/>
          </p:cNvSpPr>
          <p:nvPr>
            <p:ph type="body" sz="quarter" idx="17"/>
          </p:nvPr>
        </p:nvSpPr>
        <p:spPr>
          <a:xfrm>
            <a:off x="577734" y="993036"/>
            <a:ext cx="5483653" cy="4166962"/>
          </a:xfrm>
        </p:spPr>
        <p:txBody>
          <a:bodyPr>
            <a:normAutofit/>
          </a:bodyPr>
          <a:lstStyle/>
          <a:p>
            <a:pPr>
              <a:spcAft>
                <a:spcPts val="1200"/>
              </a:spcAft>
            </a:pPr>
            <a:r>
              <a:rPr lang="en-US" dirty="0"/>
              <a:t>BENEFITS</a:t>
            </a:r>
          </a:p>
          <a:p>
            <a:pPr lvl="0">
              <a:lnSpc>
                <a:spcPct val="100000"/>
              </a:lnSpc>
              <a:defRPr/>
            </a:pPr>
            <a:r>
              <a:rPr lang="en-US" sz="1100" spc="0" dirty="0">
                <a:solidFill>
                  <a:srgbClr val="0078D7"/>
                </a:solidFill>
                <a:ea typeface="Segoe UI Semilight" charset="0"/>
                <a:cs typeface="Segoe UI Semilight" charset="0"/>
              </a:rPr>
              <a:t>Stay competitive with world class decision-making tools</a:t>
            </a:r>
          </a:p>
          <a:p>
            <a:pPr marL="274320" lvl="1" indent="-182880">
              <a:lnSpc>
                <a:spcPct val="110000"/>
              </a:lnSpc>
              <a:buFont typeface="Arial" panose="020B0604020202020204" pitchFamily="34" charset="0"/>
              <a:buChar char="•"/>
              <a:defRPr/>
            </a:pPr>
            <a:r>
              <a:rPr lang="en-US" sz="1200" spc="-10" dirty="0">
                <a:solidFill>
                  <a:srgbClr val="505050"/>
                </a:solidFill>
                <a:ea typeface="+mn-ea"/>
              </a:rPr>
              <a:t>Intel® Core™ i7 processor runs data visualization tools for keeping eyes on inventory, supply chain, traffic flow and product demand</a:t>
            </a:r>
          </a:p>
          <a:p>
            <a:pPr marL="274320" lvl="1" indent="-182880">
              <a:lnSpc>
                <a:spcPct val="110000"/>
              </a:lnSpc>
              <a:buFont typeface="Arial" panose="020B0604020202020204" pitchFamily="34" charset="0"/>
              <a:buChar char="•"/>
              <a:defRPr/>
            </a:pPr>
            <a:r>
              <a:rPr lang="en-US" sz="1200" spc="-10" dirty="0">
                <a:solidFill>
                  <a:srgbClr val="505050"/>
                </a:solidFill>
                <a:ea typeface="+mn-ea"/>
              </a:rPr>
              <a:t>Large HD touch screen allows for easy multitasking: view data and whiteboard</a:t>
            </a:r>
          </a:p>
          <a:p>
            <a:pPr marL="274320" lvl="1" indent="-182880">
              <a:lnSpc>
                <a:spcPct val="110000"/>
              </a:lnSpc>
              <a:buFont typeface="Arial" panose="020B0604020202020204" pitchFamily="34" charset="0"/>
              <a:buChar char="•"/>
              <a:defRPr/>
            </a:pPr>
            <a:r>
              <a:rPr lang="en-US" sz="1200" spc="-10" dirty="0">
                <a:solidFill>
                  <a:srgbClr val="505050"/>
                </a:solidFill>
                <a:ea typeface="+mn-ea"/>
              </a:rPr>
              <a:t>Quality conferencing with wide-angle HD cameras, dual speakers and microphones</a:t>
            </a:r>
          </a:p>
          <a:p>
            <a:pPr marL="274320" lvl="1" indent="-182880">
              <a:lnSpc>
                <a:spcPct val="110000"/>
              </a:lnSpc>
              <a:buFont typeface="Arial" panose="020B0604020202020204" pitchFamily="34" charset="0"/>
              <a:buChar char="•"/>
              <a:defRPr/>
            </a:pPr>
            <a:r>
              <a:rPr lang="en-US" sz="1200" spc="-10" dirty="0">
                <a:solidFill>
                  <a:srgbClr val="505050"/>
                </a:solidFill>
                <a:ea typeface="+mn-ea"/>
              </a:rPr>
              <a:t>Runs Windows 10 UWP apps including O365 and Power BI</a:t>
            </a:r>
          </a:p>
          <a:p>
            <a:pPr marL="0" lvl="1" defTabSz="896386">
              <a:lnSpc>
                <a:spcPct val="100000"/>
              </a:lnSpc>
              <a:spcBef>
                <a:spcPts val="1200"/>
              </a:spcBef>
              <a:defRPr/>
            </a:pPr>
            <a:r>
              <a:rPr lang="en-US" b="1" dirty="0">
                <a:solidFill>
                  <a:srgbClr val="0078D7"/>
                </a:solidFill>
                <a:latin typeface="Segoe UI"/>
                <a:cs typeface="Segoe UI Semilight" charset="0"/>
              </a:rPr>
              <a:t>Engaging and productive meetings</a:t>
            </a:r>
          </a:p>
          <a:p>
            <a:pPr marL="274320" lvl="1" indent="-182880">
              <a:lnSpc>
                <a:spcPct val="100000"/>
              </a:lnSpc>
              <a:buFont typeface="Arial" panose="020B0604020202020204" pitchFamily="34" charset="0"/>
              <a:buChar char="•"/>
              <a:defRPr/>
            </a:pPr>
            <a:r>
              <a:rPr lang="en-US" sz="1200" spc="-10" dirty="0">
                <a:solidFill>
                  <a:srgbClr val="505050"/>
                </a:solidFill>
                <a:ea typeface="+mn-ea"/>
              </a:rPr>
              <a:t>Scheduled or spontaneous meetings. Invite Surface Hub as a resource to a meeting or tap to start a meeting and invite remote guests.</a:t>
            </a:r>
          </a:p>
          <a:p>
            <a:pPr marL="274320" lvl="1" indent="-182880">
              <a:lnSpc>
                <a:spcPct val="100000"/>
              </a:lnSpc>
              <a:buFont typeface="Arial" panose="020B0604020202020204" pitchFamily="34" charset="0"/>
              <a:buChar char="•"/>
              <a:defRPr/>
            </a:pPr>
            <a:r>
              <a:rPr lang="en-US" sz="1200" spc="-10" dirty="0">
                <a:solidFill>
                  <a:srgbClr val="505050"/>
                </a:solidFill>
                <a:ea typeface="+mn-ea"/>
              </a:rPr>
              <a:t>Communal OS allows users to walk up and use the device without authenticating,  removing common technology barriers</a:t>
            </a:r>
          </a:p>
          <a:p>
            <a:pPr marL="274320" lvl="1" indent="-182880">
              <a:lnSpc>
                <a:spcPct val="100000"/>
              </a:lnSpc>
              <a:buFont typeface="Arial" panose="020B0604020202020204" pitchFamily="34" charset="0"/>
              <a:buChar char="•"/>
              <a:defRPr/>
            </a:pPr>
            <a:r>
              <a:rPr lang="en-US" sz="1200" spc="-10" dirty="0">
                <a:solidFill>
                  <a:srgbClr val="505050"/>
                </a:solidFill>
                <a:ea typeface="+mn-ea"/>
              </a:rPr>
              <a:t>Easy to share content with </a:t>
            </a:r>
            <a:r>
              <a:rPr lang="en-US" sz="1200" spc="-10" dirty="0" err="1">
                <a:solidFill>
                  <a:srgbClr val="505050"/>
                </a:solidFill>
                <a:ea typeface="+mn-ea"/>
              </a:rPr>
              <a:t>inkback</a:t>
            </a:r>
            <a:r>
              <a:rPr lang="en-US" sz="1200" spc="-10" dirty="0">
                <a:solidFill>
                  <a:srgbClr val="505050"/>
                </a:solidFill>
                <a:ea typeface="+mn-ea"/>
              </a:rPr>
              <a:t> and touchback with remote devices</a:t>
            </a:r>
          </a:p>
          <a:p>
            <a:pPr marL="274320" lvl="1" indent="-182880">
              <a:lnSpc>
                <a:spcPct val="100000"/>
              </a:lnSpc>
              <a:buFont typeface="Arial" panose="020B0604020202020204" pitchFamily="34" charset="0"/>
              <a:buChar char="•"/>
              <a:defRPr/>
            </a:pPr>
            <a:r>
              <a:rPr lang="en-US" sz="1200" spc="-10" dirty="0">
                <a:solidFill>
                  <a:srgbClr val="505050"/>
                </a:solidFill>
                <a:ea typeface="+mn-ea"/>
              </a:rPr>
              <a:t>Once ideas are worked out and decisions made, send content to attendees with a tap</a:t>
            </a:r>
          </a:p>
          <a:p>
            <a:pPr marL="274320" lvl="1" indent="-182880">
              <a:lnSpc>
                <a:spcPct val="100000"/>
              </a:lnSpc>
              <a:buFont typeface="Arial" panose="020B0604020202020204" pitchFamily="34" charset="0"/>
              <a:buChar char="•"/>
              <a:defRPr/>
            </a:pPr>
            <a:r>
              <a:rPr lang="en-US" sz="1200" spc="-10" dirty="0">
                <a:solidFill>
                  <a:srgbClr val="505050"/>
                </a:solidFill>
                <a:ea typeface="+mn-ea"/>
              </a:rPr>
              <a:t>Bring together any relevant information off any operating system </a:t>
            </a:r>
          </a:p>
          <a:p>
            <a:pPr marL="274320" lvl="1" indent="-182880">
              <a:lnSpc>
                <a:spcPct val="95000"/>
              </a:lnSpc>
              <a:buFont typeface="Arial" panose="020B0604020202020204" pitchFamily="34" charset="0"/>
              <a:buChar char="•"/>
              <a:defRPr/>
            </a:pPr>
            <a:endParaRPr lang="en-US" dirty="0"/>
          </a:p>
          <a:p>
            <a:pPr lvl="1">
              <a:lnSpc>
                <a:spcPct val="95000"/>
              </a:lnSpc>
              <a:defRPr/>
            </a:pPr>
            <a:endParaRPr lang="en-US" sz="1050" dirty="0">
              <a:solidFill>
                <a:srgbClr val="505050"/>
              </a:solidFill>
              <a:cs typeface="Segoe UI Semilight" charset="0"/>
            </a:endParaRPr>
          </a:p>
        </p:txBody>
      </p:sp>
      <p:pic>
        <p:nvPicPr>
          <p:cNvPr id="29" name="Picture 28"/>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472454" y="5450372"/>
            <a:ext cx="999865" cy="1186098"/>
          </a:xfrm>
          <a:prstGeom prst="rect">
            <a:avLst/>
          </a:prstGeom>
        </p:spPr>
      </p:pic>
      <p:pic>
        <p:nvPicPr>
          <p:cNvPr id="42" name="Picture 41"/>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99001" y="5477231"/>
            <a:ext cx="865710" cy="527770"/>
          </a:xfrm>
          <a:prstGeom prst="rect">
            <a:avLst/>
          </a:prstGeom>
        </p:spPr>
      </p:pic>
      <p:pic>
        <p:nvPicPr>
          <p:cNvPr id="43" name="Picture 42"/>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453517" y="5423261"/>
            <a:ext cx="1056449" cy="940764"/>
          </a:xfrm>
          <a:prstGeom prst="rect">
            <a:avLst/>
          </a:prstGeom>
        </p:spPr>
      </p:pic>
      <p:pic>
        <p:nvPicPr>
          <p:cNvPr id="44" name="Picture 43"/>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557449" y="5440019"/>
            <a:ext cx="1100908" cy="1280681"/>
          </a:xfrm>
          <a:prstGeom prst="rect">
            <a:avLst/>
          </a:prstGeom>
        </p:spPr>
      </p:pic>
      <p:grpSp>
        <p:nvGrpSpPr>
          <p:cNvPr id="87" name="Group 86"/>
          <p:cNvGrpSpPr/>
          <p:nvPr/>
        </p:nvGrpSpPr>
        <p:grpSpPr>
          <a:xfrm>
            <a:off x="6155052" y="1695348"/>
            <a:ext cx="3497344" cy="2027706"/>
            <a:chOff x="5177007" y="1561941"/>
            <a:chExt cx="4447685" cy="2578698"/>
          </a:xfrm>
        </p:grpSpPr>
        <p:pic>
          <p:nvPicPr>
            <p:cNvPr id="20" name="Picture 19"/>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7237033" y="1561941"/>
              <a:ext cx="834060" cy="153075"/>
            </a:xfrm>
            <a:prstGeom prst="rect">
              <a:avLst/>
            </a:prstGeom>
          </p:spPr>
        </p:pic>
        <p:pic>
          <p:nvPicPr>
            <p:cNvPr id="3" name="Picture 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177007" y="1595872"/>
              <a:ext cx="4447685" cy="2544767"/>
            </a:xfrm>
            <a:prstGeom prst="rect">
              <a:avLst/>
            </a:prstGeom>
          </p:spPr>
        </p:pic>
        <p:pic>
          <p:nvPicPr>
            <p:cNvPr id="39" name="Picture 38"/>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785579" y="1979249"/>
              <a:ext cx="2238954" cy="1717952"/>
            </a:xfrm>
            <a:prstGeom prst="rect">
              <a:avLst/>
            </a:prstGeom>
          </p:spPr>
        </p:pic>
        <p:sp>
          <p:nvSpPr>
            <p:cNvPr id="6" name="Rectangle 5"/>
            <p:cNvSpPr/>
            <p:nvPr/>
          </p:nvSpPr>
          <p:spPr>
            <a:xfrm>
              <a:off x="8024535" y="1979249"/>
              <a:ext cx="976358" cy="1717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a:off x="2381249" y="4809386"/>
            <a:ext cx="7057938" cy="437080"/>
            <a:chOff x="3915209" y="4814142"/>
            <a:chExt cx="7057938" cy="437080"/>
          </a:xfrm>
        </p:grpSpPr>
        <p:cxnSp>
          <p:nvCxnSpPr>
            <p:cNvPr id="97" name="Straight Connector 96"/>
            <p:cNvCxnSpPr>
              <a:cxnSpLocks/>
            </p:cNvCxnSpPr>
            <p:nvPr/>
          </p:nvCxnSpPr>
          <p:spPr>
            <a:xfrm>
              <a:off x="3915209" y="5251222"/>
              <a:ext cx="7009251"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V="1">
              <a:off x="10924460" y="4911516"/>
              <a:ext cx="0" cy="339706"/>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9" name="Oval 98"/>
            <p:cNvSpPr/>
            <p:nvPr/>
          </p:nvSpPr>
          <p:spPr bwMode="auto">
            <a:xfrm>
              <a:off x="10875774" y="4814142"/>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00" name="Group 99"/>
          <p:cNvGrpSpPr/>
          <p:nvPr/>
        </p:nvGrpSpPr>
        <p:grpSpPr>
          <a:xfrm flipV="1">
            <a:off x="1588347" y="1127364"/>
            <a:ext cx="6796428" cy="433615"/>
            <a:chOff x="3865923" y="4817607"/>
            <a:chExt cx="6796428" cy="433615"/>
          </a:xfrm>
        </p:grpSpPr>
        <p:cxnSp>
          <p:nvCxnSpPr>
            <p:cNvPr id="101" name="Straight Connector 100"/>
            <p:cNvCxnSpPr>
              <a:cxnSpLocks/>
            </p:cNvCxnSpPr>
            <p:nvPr/>
          </p:nvCxnSpPr>
          <p:spPr>
            <a:xfrm flipV="1">
              <a:off x="3865923" y="5251222"/>
              <a:ext cx="6747742"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cxnSpLocks/>
            </p:cNvCxnSpPr>
            <p:nvPr/>
          </p:nvCxnSpPr>
          <p:spPr>
            <a:xfrm flipV="1">
              <a:off x="10613665" y="4930786"/>
              <a:ext cx="0" cy="320436"/>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3" name="Oval 102"/>
            <p:cNvSpPr/>
            <p:nvPr/>
          </p:nvSpPr>
          <p:spPr bwMode="auto">
            <a:xfrm>
              <a:off x="10564978" y="4817607"/>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26" name="Picture 25"/>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314022" y="3437898"/>
            <a:ext cx="1666806" cy="937856"/>
          </a:xfrm>
          <a:prstGeom prst="rect">
            <a:avLst/>
          </a:prstGeom>
        </p:spPr>
      </p:pic>
      <p:sp>
        <p:nvSpPr>
          <p:cNvPr id="27" name="TextBox 26"/>
          <p:cNvSpPr txBox="1"/>
          <p:nvPr/>
        </p:nvSpPr>
        <p:spPr>
          <a:xfrm>
            <a:off x="6397726" y="4225537"/>
            <a:ext cx="1842156" cy="692497"/>
          </a:xfrm>
          <a:prstGeom prst="rect">
            <a:avLst/>
          </a:prstGeom>
          <a:noFill/>
        </p:spPr>
        <p:txBody>
          <a:bodyPr wrap="square" lIns="0" tIns="0" rIns="0" bIns="0" rtlCol="0">
            <a:spAutoFit/>
          </a:bodyPr>
          <a:lstStyle/>
          <a:p>
            <a:pPr>
              <a:spcAft>
                <a:spcPts val="600"/>
              </a:spcAft>
            </a:pPr>
            <a:r>
              <a:rPr lang="en-US" sz="800" b="1" dirty="0">
                <a:solidFill>
                  <a:srgbClr val="505050"/>
                </a:solidFill>
                <a:latin typeface="Segoe UI" charset="0"/>
                <a:ea typeface="Segoe UI" charset="0"/>
                <a:cs typeface="Segoe UI" charset="0"/>
              </a:rPr>
              <a:t>Surface Hub Keyboard</a:t>
            </a:r>
          </a:p>
          <a:p>
            <a:pPr>
              <a:spcAft>
                <a:spcPts val="600"/>
              </a:spcAft>
            </a:pPr>
            <a:r>
              <a:rPr lang="en-US" sz="800" dirty="0">
                <a:solidFill>
                  <a:srgbClr val="505050"/>
                </a:solidFill>
                <a:latin typeface="Segoe UI Semilight" charset="0"/>
                <a:ea typeface="Segoe UI Semilight" charset="0"/>
                <a:cs typeface="Segoe UI Semilight" charset="0"/>
              </a:rPr>
              <a:t>Connect via Bluetooth for quick typing and trackpad. Shortcuts include Skype for Business and quick connection to projector </a:t>
            </a:r>
            <a:r>
              <a:rPr lang="en-US" sz="800">
                <a:solidFill>
                  <a:srgbClr val="505050"/>
                </a:solidFill>
                <a:latin typeface="Segoe UI Semilight" charset="0"/>
                <a:ea typeface="Segoe UI Semilight" charset="0"/>
                <a:cs typeface="Segoe UI Semilight" charset="0"/>
              </a:rPr>
              <a:t>and whiteboard</a:t>
            </a:r>
            <a:endParaRPr lang="en-US" sz="800" dirty="0">
              <a:solidFill>
                <a:srgbClr val="505050"/>
              </a:solidFill>
              <a:latin typeface="Segoe UI Semilight" charset="0"/>
              <a:ea typeface="Segoe UI Semilight" charset="0"/>
              <a:cs typeface="Segoe UI Semilight" charset="0"/>
            </a:endParaRPr>
          </a:p>
        </p:txBody>
      </p:sp>
      <p:sp>
        <p:nvSpPr>
          <p:cNvPr id="28" name="TextBox 27"/>
          <p:cNvSpPr txBox="1"/>
          <p:nvPr/>
        </p:nvSpPr>
        <p:spPr>
          <a:xfrm>
            <a:off x="484097" y="6522883"/>
            <a:ext cx="4200303" cy="200055"/>
          </a:xfrm>
          <a:prstGeom prst="rect">
            <a:avLst/>
          </a:prstGeom>
          <a:noFill/>
        </p:spPr>
        <p:txBody>
          <a:bodyPr wrap="square" rtlCol="0">
            <a:spAutoFit/>
          </a:bodyPr>
          <a:lstStyle/>
          <a:p>
            <a:r>
              <a:rPr lang="en-US" sz="700" dirty="0">
                <a:latin typeface="Segoe UI Light" charset="0"/>
                <a:ea typeface="Segoe UI Light" charset="0"/>
                <a:cs typeface="Segoe UI Light" charset="0"/>
              </a:rPr>
              <a:t>*Accessories sold separately. </a:t>
            </a:r>
          </a:p>
        </p:txBody>
      </p:sp>
    </p:spTree>
    <p:extLst>
      <p:ext uri="{BB962C8B-B14F-4D97-AF65-F5344CB8AC3E}">
        <p14:creationId xmlns:p14="http://schemas.microsoft.com/office/powerpoint/2010/main" val="10632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Surface delivers proven results</a:t>
            </a:r>
            <a:endParaRPr lang="en-US" dirty="0"/>
          </a:p>
        </p:txBody>
      </p:sp>
      <p:sp>
        <p:nvSpPr>
          <p:cNvPr id="47" name="Text Placeholder 46"/>
          <p:cNvSpPr>
            <a:spLocks noGrp="1"/>
          </p:cNvSpPr>
          <p:nvPr>
            <p:ph type="body" sz="quarter" idx="10"/>
          </p:nvPr>
        </p:nvSpPr>
        <p:spPr/>
        <p:txBody>
          <a:bodyPr/>
          <a:lstStyle/>
          <a:p>
            <a:r>
              <a:rPr lang="en-US" dirty="0"/>
              <a:t>$615 saved in device purchase costs as employees can be provisioned with a single Surface Pro.</a:t>
            </a:r>
          </a:p>
          <a:p>
            <a:endParaRPr lang="en-US" dirty="0"/>
          </a:p>
        </p:txBody>
      </p:sp>
      <p:sp>
        <p:nvSpPr>
          <p:cNvPr id="48" name="Text Placeholder 47"/>
          <p:cNvSpPr>
            <a:spLocks noGrp="1"/>
          </p:cNvSpPr>
          <p:nvPr>
            <p:ph type="body" sz="quarter" idx="11"/>
          </p:nvPr>
        </p:nvSpPr>
        <p:spPr>
          <a:xfrm>
            <a:off x="1503876" y="4405681"/>
            <a:ext cx="1396921" cy="415498"/>
          </a:xfrm>
        </p:spPr>
        <p:txBody>
          <a:bodyPr wrap="square">
            <a:spAutoFit/>
          </a:bodyPr>
          <a:lstStyle/>
          <a:p>
            <a:r>
              <a:rPr lang="en-US" sz="1200" dirty="0"/>
              <a:t>Improvement in close rate</a:t>
            </a:r>
          </a:p>
        </p:txBody>
      </p:sp>
      <p:sp>
        <p:nvSpPr>
          <p:cNvPr id="52" name="Text Placeholder 51"/>
          <p:cNvSpPr>
            <a:spLocks noGrp="1"/>
          </p:cNvSpPr>
          <p:nvPr>
            <p:ph type="body" sz="quarter" idx="15"/>
          </p:nvPr>
        </p:nvSpPr>
        <p:spPr>
          <a:xfrm>
            <a:off x="3951846" y="4405681"/>
            <a:ext cx="1695444" cy="1154162"/>
          </a:xfrm>
        </p:spPr>
        <p:txBody>
          <a:bodyPr wrap="square">
            <a:spAutoFit/>
          </a:bodyPr>
          <a:lstStyle/>
          <a:p>
            <a:r>
              <a:rPr lang="en-US" sz="1200" dirty="0"/>
              <a:t>Improvement in deal size leveraging Surface Pro devices to deliver mobile presentations and information from LOB systems.</a:t>
            </a:r>
          </a:p>
        </p:txBody>
      </p:sp>
      <p:sp>
        <p:nvSpPr>
          <p:cNvPr id="55" name="Text Placeholder 54"/>
          <p:cNvSpPr>
            <a:spLocks noGrp="1"/>
          </p:cNvSpPr>
          <p:nvPr>
            <p:ph type="body" sz="quarter" idx="18"/>
          </p:nvPr>
        </p:nvSpPr>
        <p:spPr>
          <a:xfrm>
            <a:off x="6568046" y="4405681"/>
            <a:ext cx="1758183" cy="600164"/>
          </a:xfrm>
        </p:spPr>
        <p:txBody>
          <a:bodyPr wrap="square">
            <a:spAutoFit/>
          </a:bodyPr>
          <a:lstStyle/>
          <a:p>
            <a:pPr lvl="0"/>
            <a:r>
              <a:rPr lang="en-US" sz="1200" dirty="0">
                <a:solidFill>
                  <a:srgbClr val="737373"/>
                </a:solidFill>
              </a:rPr>
              <a:t>Agree or strongly agree they get more done away from their desk</a:t>
            </a:r>
          </a:p>
        </p:txBody>
      </p:sp>
      <p:sp>
        <p:nvSpPr>
          <p:cNvPr id="58" name="Text Placeholder 57"/>
          <p:cNvSpPr>
            <a:spLocks noGrp="1"/>
          </p:cNvSpPr>
          <p:nvPr>
            <p:ph type="body" sz="quarter" idx="21"/>
          </p:nvPr>
        </p:nvSpPr>
        <p:spPr>
          <a:xfrm>
            <a:off x="9147531" y="4405681"/>
            <a:ext cx="1873614" cy="784830"/>
          </a:xfrm>
        </p:spPr>
        <p:txBody>
          <a:bodyPr wrap="square">
            <a:spAutoFit/>
          </a:bodyPr>
          <a:lstStyle/>
          <a:p>
            <a:r>
              <a:rPr lang="en-US" sz="1200" dirty="0"/>
              <a:t>Agree or strongly agree they are more satisfied with their ability to get things done</a:t>
            </a:r>
          </a:p>
        </p:txBody>
      </p:sp>
      <p:sp>
        <p:nvSpPr>
          <p:cNvPr id="27" name="Text Placeholder 35"/>
          <p:cNvSpPr txBox="1">
            <a:spLocks/>
          </p:cNvSpPr>
          <p:nvPr/>
        </p:nvSpPr>
        <p:spPr>
          <a:xfrm>
            <a:off x="1440264" y="3001962"/>
            <a:ext cx="1788554" cy="1600438"/>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9800" b="0" i="0" u="none" strike="noStrike" kern="1200" cap="none" spc="0" normalizeH="0" baseline="0" noProof="0" dirty="0">
                <a:ln>
                  <a:noFill/>
                </a:ln>
                <a:solidFill>
                  <a:srgbClr val="0078D7"/>
                </a:solidFill>
                <a:effectLst/>
                <a:uLnTx/>
                <a:uFillTx/>
                <a:latin typeface="Segoe UI Semilight" charset="0"/>
                <a:cs typeface="Segoe UI Semilight" charset="0"/>
              </a:rPr>
              <a:t>15</a:t>
            </a:r>
          </a:p>
        </p:txBody>
      </p:sp>
      <p:sp>
        <p:nvSpPr>
          <p:cNvPr id="28" name="Text Placeholder 36"/>
          <p:cNvSpPr txBox="1">
            <a:spLocks/>
          </p:cNvSpPr>
          <p:nvPr/>
        </p:nvSpPr>
        <p:spPr>
          <a:xfrm>
            <a:off x="2590687" y="360481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5000" b="0" i="0" u="none" strike="noStrike" kern="1200" cap="none" spc="0" normalizeH="0" baseline="0" noProof="0" dirty="0">
                <a:ln>
                  <a:noFill/>
                </a:ln>
                <a:solidFill>
                  <a:srgbClr val="0078D7"/>
                </a:solidFill>
                <a:effectLst/>
                <a:uLnTx/>
                <a:uFillTx/>
                <a:latin typeface="Segoe UI Light" charset="0"/>
                <a:cs typeface="Segoe UI Light" charset="0"/>
              </a:rPr>
              <a:t>%</a:t>
            </a:r>
          </a:p>
        </p:txBody>
      </p:sp>
      <p:sp>
        <p:nvSpPr>
          <p:cNvPr id="65" name="Text Placeholder 35"/>
          <p:cNvSpPr txBox="1">
            <a:spLocks/>
          </p:cNvSpPr>
          <p:nvPr/>
        </p:nvSpPr>
        <p:spPr>
          <a:xfrm>
            <a:off x="6468592" y="3001962"/>
            <a:ext cx="1788554" cy="1600438"/>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9800" b="0" i="0" u="none" strike="noStrike" kern="1200" cap="none" spc="0" normalizeH="0" baseline="0" noProof="0" dirty="0">
                <a:ln>
                  <a:noFill/>
                </a:ln>
                <a:solidFill>
                  <a:srgbClr val="0078D7"/>
                </a:solidFill>
                <a:effectLst/>
                <a:uLnTx/>
                <a:uFillTx/>
                <a:latin typeface="Segoe UI Semilight" charset="0"/>
                <a:cs typeface="Segoe UI Semilight" charset="0"/>
              </a:rPr>
              <a:t>90</a:t>
            </a:r>
          </a:p>
        </p:txBody>
      </p:sp>
      <p:sp>
        <p:nvSpPr>
          <p:cNvPr id="66" name="Text Placeholder 36"/>
          <p:cNvSpPr txBox="1">
            <a:spLocks/>
          </p:cNvSpPr>
          <p:nvPr/>
        </p:nvSpPr>
        <p:spPr>
          <a:xfrm>
            <a:off x="7810401" y="360481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5000" b="0" i="0" u="none" strike="noStrike" kern="1200" cap="none" spc="0" normalizeH="0" baseline="0" noProof="0" dirty="0">
                <a:ln>
                  <a:noFill/>
                </a:ln>
                <a:solidFill>
                  <a:srgbClr val="0078D7"/>
                </a:solidFill>
                <a:effectLst/>
                <a:uLnTx/>
                <a:uFillTx/>
                <a:latin typeface="Segoe UI Light" charset="0"/>
                <a:cs typeface="Segoe UI Light" charset="0"/>
              </a:rPr>
              <a:t>%</a:t>
            </a:r>
          </a:p>
        </p:txBody>
      </p:sp>
      <p:sp>
        <p:nvSpPr>
          <p:cNvPr id="67" name="Text Placeholder 35"/>
          <p:cNvSpPr txBox="1">
            <a:spLocks/>
          </p:cNvSpPr>
          <p:nvPr/>
        </p:nvSpPr>
        <p:spPr>
          <a:xfrm>
            <a:off x="9078448" y="3001962"/>
            <a:ext cx="1788554" cy="1600438"/>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9800" b="0" i="0" u="none" strike="noStrike" kern="1200" cap="none" spc="0" normalizeH="0" baseline="0" noProof="0" dirty="0">
                <a:ln>
                  <a:noFill/>
                </a:ln>
                <a:solidFill>
                  <a:srgbClr val="0078D7"/>
                </a:solidFill>
                <a:effectLst/>
                <a:uLnTx/>
                <a:uFillTx/>
                <a:latin typeface="Segoe UI Semilight" charset="0"/>
                <a:cs typeface="Segoe UI Semilight" charset="0"/>
              </a:rPr>
              <a:t>60</a:t>
            </a:r>
          </a:p>
        </p:txBody>
      </p:sp>
      <p:sp>
        <p:nvSpPr>
          <p:cNvPr id="68" name="Text Placeholder 36"/>
          <p:cNvSpPr txBox="1">
            <a:spLocks/>
          </p:cNvSpPr>
          <p:nvPr/>
        </p:nvSpPr>
        <p:spPr>
          <a:xfrm>
            <a:off x="10420257" y="360481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5000" b="0" i="0" u="none" strike="noStrike" kern="1200" cap="none" spc="0" normalizeH="0" baseline="0" noProof="0" dirty="0">
                <a:ln>
                  <a:noFill/>
                </a:ln>
                <a:solidFill>
                  <a:srgbClr val="0078D7"/>
                </a:solidFill>
                <a:effectLst/>
                <a:uLnTx/>
                <a:uFillTx/>
                <a:latin typeface="Segoe UI Light" charset="0"/>
                <a:cs typeface="Segoe UI Light" charset="0"/>
              </a:rPr>
              <a:t>%</a:t>
            </a:r>
          </a:p>
        </p:txBody>
      </p:sp>
      <p:sp>
        <p:nvSpPr>
          <p:cNvPr id="69" name="Text Placeholder 35"/>
          <p:cNvSpPr txBox="1">
            <a:spLocks/>
          </p:cNvSpPr>
          <p:nvPr/>
        </p:nvSpPr>
        <p:spPr>
          <a:xfrm>
            <a:off x="3858735" y="3001962"/>
            <a:ext cx="1788554" cy="1600438"/>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9800" b="0" i="0" u="none" strike="noStrike" kern="1200" cap="none" spc="0" normalizeH="0" baseline="0" noProof="0" dirty="0">
                <a:ln>
                  <a:noFill/>
                </a:ln>
                <a:solidFill>
                  <a:srgbClr val="0078D7"/>
                </a:solidFill>
                <a:effectLst/>
                <a:uLnTx/>
                <a:uFillTx/>
                <a:latin typeface="Segoe UI Semilight" charset="0"/>
                <a:cs typeface="Segoe UI Semilight" charset="0"/>
              </a:rPr>
              <a:t>20</a:t>
            </a:r>
          </a:p>
        </p:txBody>
      </p:sp>
      <p:sp>
        <p:nvSpPr>
          <p:cNvPr id="70" name="Text Placeholder 36"/>
          <p:cNvSpPr txBox="1">
            <a:spLocks/>
          </p:cNvSpPr>
          <p:nvPr/>
        </p:nvSpPr>
        <p:spPr>
          <a:xfrm>
            <a:off x="5200544" y="360481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5000" b="0" i="0" u="none" strike="noStrike" kern="1200" cap="none" spc="0" normalizeH="0" baseline="0" noProof="0" dirty="0">
                <a:ln>
                  <a:noFill/>
                </a:ln>
                <a:solidFill>
                  <a:srgbClr val="0078D7"/>
                </a:solidFill>
                <a:effectLst/>
                <a:uLnTx/>
                <a:uFillTx/>
                <a:latin typeface="Segoe UI Light" charset="0"/>
                <a:cs typeface="Segoe UI Light" charset="0"/>
              </a:rPr>
              <a:t>%</a:t>
            </a:r>
          </a:p>
        </p:txBody>
      </p:sp>
      <p:sp>
        <p:nvSpPr>
          <p:cNvPr id="17" name="Rectangle 16"/>
          <p:cNvSpPr/>
          <p:nvPr/>
        </p:nvSpPr>
        <p:spPr>
          <a:xfrm>
            <a:off x="3914858" y="6419008"/>
            <a:ext cx="436228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37373"/>
                </a:solidFill>
                <a:effectLst/>
                <a:uLnTx/>
                <a:uFillTx/>
                <a:latin typeface="Segoe UI Semilight" charset="0"/>
                <a:ea typeface="Segoe UI Semilight" charset="0"/>
                <a:cs typeface="Segoe UI Semilight" charset="0"/>
              </a:rPr>
              <a:t>Forrester Research, Microsoft Surface Pro 3 Delivers Reduced Device Costs And Improved Revenue, June 2015. Statistics based on using a Surface Pro 3 device.</a:t>
            </a:r>
          </a:p>
        </p:txBody>
      </p:sp>
    </p:spTree>
    <p:extLst>
      <p:ext uri="{BB962C8B-B14F-4D97-AF65-F5344CB8AC3E}">
        <p14:creationId xmlns:p14="http://schemas.microsoft.com/office/powerpoint/2010/main" val="123304898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9486" y="1397000"/>
            <a:ext cx="11713029" cy="687294"/>
          </a:xfrm>
        </p:spPr>
        <p:txBody>
          <a:bodyPr/>
          <a:lstStyle/>
          <a:p>
            <a:pPr algn="ctr"/>
            <a:r>
              <a:rPr lang="en-US" dirty="0"/>
              <a:t>Surface Hub total economic impact</a:t>
            </a:r>
          </a:p>
        </p:txBody>
      </p:sp>
      <p:sp>
        <p:nvSpPr>
          <p:cNvPr id="44" name="Rectangle 43"/>
          <p:cNvSpPr/>
          <p:nvPr/>
        </p:nvSpPr>
        <p:spPr>
          <a:xfrm>
            <a:off x="3914858" y="6419008"/>
            <a:ext cx="436228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37373"/>
                </a:solidFill>
                <a:effectLst/>
                <a:uLnTx/>
                <a:uFillTx/>
                <a:latin typeface="Segoe UI Semilight" charset="0"/>
                <a:ea typeface="Segoe UI Semilight" charset="0"/>
                <a:cs typeface="Segoe UI Semilight" charset="0"/>
              </a:rPr>
              <a:t>This document is an abridged version of a case study commissioned by Microsoft titled:</a:t>
            </a:r>
            <a:br>
              <a:rPr kumimoji="0" lang="en-GB" sz="800" b="0" i="0" u="none" strike="noStrike" kern="1200" cap="none" spc="0" normalizeH="0" baseline="0" noProof="0" dirty="0">
                <a:ln>
                  <a:noFill/>
                </a:ln>
                <a:solidFill>
                  <a:srgbClr val="737373"/>
                </a:solidFill>
                <a:effectLst/>
                <a:uLnTx/>
                <a:uFillTx/>
                <a:latin typeface="Segoe UI Semilight" charset="0"/>
                <a:ea typeface="Segoe UI Semilight" charset="0"/>
                <a:cs typeface="Segoe UI Semilight" charset="0"/>
              </a:rPr>
            </a:br>
            <a:r>
              <a:rPr kumimoji="0" lang="en-GB" sz="800" b="0" i="0" u="none" strike="noStrike" kern="1200" cap="none" spc="0" normalizeH="0" baseline="0" noProof="0" dirty="0">
                <a:ln>
                  <a:noFill/>
                </a:ln>
                <a:solidFill>
                  <a:srgbClr val="737373"/>
                </a:solidFill>
                <a:effectLst/>
                <a:uLnTx/>
                <a:uFillTx/>
                <a:latin typeface="Segoe UI Semilight" charset="0"/>
                <a:ea typeface="Segoe UI Semilight" charset="0"/>
                <a:cs typeface="Segoe UI Semilight" charset="0"/>
              </a:rPr>
              <a:t>The Total Economic Impact of Microsoft Surface Hub. February, 2016.</a:t>
            </a:r>
          </a:p>
        </p:txBody>
      </p:sp>
      <p:grpSp>
        <p:nvGrpSpPr>
          <p:cNvPr id="89" name="Group 88"/>
          <p:cNvGrpSpPr/>
          <p:nvPr/>
        </p:nvGrpSpPr>
        <p:grpSpPr>
          <a:xfrm>
            <a:off x="1630802" y="3684150"/>
            <a:ext cx="2345195" cy="1135001"/>
            <a:chOff x="576584" y="3707259"/>
            <a:chExt cx="2345195" cy="1135001"/>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84" y="3707259"/>
              <a:ext cx="935497" cy="935497"/>
            </a:xfrm>
            <a:prstGeom prst="rect">
              <a:avLst/>
            </a:prstGeom>
          </p:spPr>
        </p:pic>
        <p:sp>
          <p:nvSpPr>
            <p:cNvPr id="19" name="Rectangle 18"/>
            <p:cNvSpPr/>
            <p:nvPr/>
          </p:nvSpPr>
          <p:spPr>
            <a:xfrm>
              <a:off x="1504046" y="3918930"/>
              <a:ext cx="133100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138</a:t>
              </a:r>
            </a:p>
          </p:txBody>
        </p:sp>
        <p:sp>
          <p:nvSpPr>
            <p:cNvPr id="23" name="Rectangle 22"/>
            <p:cNvSpPr/>
            <p:nvPr/>
          </p:nvSpPr>
          <p:spPr>
            <a:xfrm>
              <a:off x="2506959" y="4277326"/>
              <a:ext cx="4148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8D7"/>
                  </a:solidFill>
                  <a:effectLst/>
                  <a:uLnTx/>
                  <a:uFillTx/>
                  <a:latin typeface="Segoe UI Light" charset="0"/>
                  <a:ea typeface="Segoe UI Light" charset="0"/>
                  <a:cs typeface="Segoe UI Light" charset="0"/>
                </a:rPr>
                <a:t>%</a:t>
              </a:r>
            </a:p>
          </p:txBody>
        </p:sp>
        <p:sp>
          <p:nvSpPr>
            <p:cNvPr id="25" name="Rectangle 24"/>
            <p:cNvSpPr/>
            <p:nvPr/>
          </p:nvSpPr>
          <p:spPr>
            <a:xfrm>
              <a:off x="1520316" y="3707259"/>
              <a:ext cx="133100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ROI</a:t>
              </a:r>
            </a:p>
          </p:txBody>
        </p:sp>
      </p:grpSp>
      <p:grpSp>
        <p:nvGrpSpPr>
          <p:cNvPr id="88" name="Group 87"/>
          <p:cNvGrpSpPr/>
          <p:nvPr/>
        </p:nvGrpSpPr>
        <p:grpSpPr>
          <a:xfrm>
            <a:off x="4087923" y="4157147"/>
            <a:ext cx="1168582" cy="497146"/>
            <a:chOff x="1100219" y="4738991"/>
            <a:chExt cx="1168582" cy="497146"/>
          </a:xfrm>
        </p:grpSpPr>
        <p:grpSp>
          <p:nvGrpSpPr>
            <p:cNvPr id="64" name="Group 63"/>
            <p:cNvGrpSpPr/>
            <p:nvPr/>
          </p:nvGrpSpPr>
          <p:grpSpPr>
            <a:xfrm>
              <a:off x="1100219" y="4738991"/>
              <a:ext cx="486541" cy="497146"/>
              <a:chOff x="5372858" y="2980417"/>
              <a:chExt cx="486541" cy="497146"/>
            </a:xfrm>
          </p:grpSpPr>
          <p:pic>
            <p:nvPicPr>
              <p:cNvPr id="63" name="Picture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858" y="2980417"/>
                <a:ext cx="486541" cy="466268"/>
              </a:xfrm>
              <a:prstGeom prst="rect">
                <a:avLst/>
              </a:prstGeom>
            </p:spPr>
          </p:pic>
          <p:sp>
            <p:nvSpPr>
              <p:cNvPr id="28" name="Rectangle 27"/>
              <p:cNvSpPr/>
              <p:nvPr/>
            </p:nvSpPr>
            <p:spPr>
              <a:xfrm>
                <a:off x="5453533" y="3077453"/>
                <a:ext cx="31931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9</a:t>
                </a:r>
              </a:p>
            </p:txBody>
          </p:sp>
        </p:grpSp>
        <p:sp>
          <p:nvSpPr>
            <p:cNvPr id="32" name="Rectangle 31"/>
            <p:cNvSpPr/>
            <p:nvPr/>
          </p:nvSpPr>
          <p:spPr>
            <a:xfrm>
              <a:off x="1590489" y="4769285"/>
              <a:ext cx="67831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Light" charset="0"/>
                  <a:ea typeface="Segoe UI Light" charset="0"/>
                  <a:cs typeface="Segoe UI Light" charset="0"/>
                </a:rPr>
                <a:t>Months payback</a:t>
              </a:r>
            </a:p>
          </p:txBody>
        </p:sp>
      </p:grpSp>
      <p:grpSp>
        <p:nvGrpSpPr>
          <p:cNvPr id="5" name="Group 4"/>
          <p:cNvGrpSpPr/>
          <p:nvPr/>
        </p:nvGrpSpPr>
        <p:grpSpPr>
          <a:xfrm>
            <a:off x="7229153" y="3326234"/>
            <a:ext cx="3929528" cy="2707933"/>
            <a:chOff x="6072307" y="3326234"/>
            <a:chExt cx="3929528" cy="2707933"/>
          </a:xfrm>
        </p:grpSpPr>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1736" y="3555423"/>
              <a:ext cx="886381" cy="2051513"/>
            </a:xfrm>
            <a:prstGeom prst="rect">
              <a:avLst/>
            </a:prstGeom>
          </p:spPr>
        </p:pic>
        <p:sp>
          <p:nvSpPr>
            <p:cNvPr id="59" name="Virtulization based security"/>
            <p:cNvSpPr/>
            <p:nvPr/>
          </p:nvSpPr>
          <p:spPr bwMode="auto">
            <a:xfrm rot="16200000">
              <a:off x="5220412" y="4407316"/>
              <a:ext cx="2051514" cy="3477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ctr" defTabSz="914367" rtl="0" eaLnBrk="1" fontAlgn="auto" latinLnBrk="0" hangingPunct="1">
                <a:lnSpc>
                  <a:spcPts val="1300"/>
                </a:lnSpc>
                <a:spcBef>
                  <a:spcPts val="60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Millions 3-year analysis</a:t>
              </a:r>
            </a:p>
          </p:txBody>
        </p:sp>
        <p:sp>
          <p:nvSpPr>
            <p:cNvPr id="60" name="Virtulization based security"/>
            <p:cNvSpPr/>
            <p:nvPr/>
          </p:nvSpPr>
          <p:spPr bwMode="auto">
            <a:xfrm>
              <a:off x="6454694" y="3942024"/>
              <a:ext cx="352035" cy="329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r" defTabSz="914367" rtl="0" eaLnBrk="1" fontAlgn="auto" latinLnBrk="0" hangingPunct="1">
                <a:lnSpc>
                  <a:spcPts val="1300"/>
                </a:lnSpc>
                <a:spcBef>
                  <a:spcPts val="60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$1</a:t>
              </a:r>
            </a:p>
          </p:txBody>
        </p:sp>
        <p:sp>
          <p:nvSpPr>
            <p:cNvPr id="61" name="Virtulization based security"/>
            <p:cNvSpPr/>
            <p:nvPr/>
          </p:nvSpPr>
          <p:spPr bwMode="auto">
            <a:xfrm>
              <a:off x="6392186" y="4658506"/>
              <a:ext cx="414544" cy="3477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r" defTabSz="914367" rtl="0" eaLnBrk="1" fontAlgn="auto" latinLnBrk="0" hangingPunct="1">
                <a:lnSpc>
                  <a:spcPts val="1300"/>
                </a:lnSpc>
                <a:spcBef>
                  <a:spcPts val="60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$0.5</a:t>
              </a:r>
            </a:p>
          </p:txBody>
        </p:sp>
        <p:sp>
          <p:nvSpPr>
            <p:cNvPr id="62" name="Virtulization based security"/>
            <p:cNvSpPr/>
            <p:nvPr/>
          </p:nvSpPr>
          <p:spPr bwMode="auto">
            <a:xfrm>
              <a:off x="6454694" y="5356991"/>
              <a:ext cx="352035" cy="329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r" defTabSz="914367" rtl="0" eaLnBrk="1" fontAlgn="auto" latinLnBrk="0" hangingPunct="1">
                <a:lnSpc>
                  <a:spcPts val="1300"/>
                </a:lnSpc>
                <a:spcBef>
                  <a:spcPts val="60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$0</a:t>
              </a:r>
            </a:p>
          </p:txBody>
        </p:sp>
        <p:sp>
          <p:nvSpPr>
            <p:cNvPr id="65" name="Virtulization based security"/>
            <p:cNvSpPr/>
            <p:nvPr/>
          </p:nvSpPr>
          <p:spPr bwMode="auto">
            <a:xfrm>
              <a:off x="6689810" y="5597663"/>
              <a:ext cx="523279" cy="4272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$1.4m</a:t>
              </a:r>
              <a:b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b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Benefits</a:t>
              </a:r>
            </a:p>
          </p:txBody>
        </p:sp>
        <p:sp>
          <p:nvSpPr>
            <p:cNvPr id="66" name="Virtulization based security"/>
            <p:cNvSpPr/>
            <p:nvPr/>
          </p:nvSpPr>
          <p:spPr bwMode="auto">
            <a:xfrm>
              <a:off x="7265104" y="5606935"/>
              <a:ext cx="548679" cy="4272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$620k</a:t>
              </a:r>
              <a:b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b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Costs</a:t>
              </a:r>
            </a:p>
          </p:txBody>
        </p:sp>
        <p:grpSp>
          <p:nvGrpSpPr>
            <p:cNvPr id="2" name="Group 1"/>
            <p:cNvGrpSpPr/>
            <p:nvPr/>
          </p:nvGrpSpPr>
          <p:grpSpPr>
            <a:xfrm>
              <a:off x="8299837" y="4210007"/>
              <a:ext cx="1701998" cy="1476128"/>
              <a:chOff x="9489440" y="5059186"/>
              <a:chExt cx="1701998" cy="1476128"/>
            </a:xfrm>
          </p:grpSpPr>
          <p:sp>
            <p:nvSpPr>
              <p:cNvPr id="67" name="Virtulization based security"/>
              <p:cNvSpPr/>
              <p:nvPr/>
            </p:nvSpPr>
            <p:spPr bwMode="auto">
              <a:xfrm>
                <a:off x="9619569" y="5345169"/>
                <a:ext cx="1320536"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Device costs</a:t>
                </a:r>
              </a:p>
            </p:txBody>
          </p:sp>
          <p:sp>
            <p:nvSpPr>
              <p:cNvPr id="68" name="Virtulization based security"/>
              <p:cNvSpPr/>
              <p:nvPr/>
            </p:nvSpPr>
            <p:spPr bwMode="auto">
              <a:xfrm>
                <a:off x="9606379" y="5059186"/>
                <a:ext cx="1585059"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Installation and ongoing costs</a:t>
                </a:r>
              </a:p>
            </p:txBody>
          </p:sp>
          <p:sp>
            <p:nvSpPr>
              <p:cNvPr id="69" name="Virtulization based security"/>
              <p:cNvSpPr/>
              <p:nvPr/>
            </p:nvSpPr>
            <p:spPr bwMode="auto">
              <a:xfrm>
                <a:off x="9585051" y="6231193"/>
                <a:ext cx="1466454"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Meeting productivity</a:t>
                </a:r>
              </a:p>
            </p:txBody>
          </p:sp>
          <p:pic>
            <p:nvPicPr>
              <p:cNvPr id="70" name="Picture 6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9440" y="5161558"/>
                <a:ext cx="116939" cy="1291053"/>
              </a:xfrm>
              <a:prstGeom prst="rect">
                <a:avLst/>
              </a:prstGeom>
            </p:spPr>
          </p:pic>
          <p:sp>
            <p:nvSpPr>
              <p:cNvPr id="71" name="Virtulization based security"/>
              <p:cNvSpPr/>
              <p:nvPr/>
            </p:nvSpPr>
            <p:spPr bwMode="auto">
              <a:xfrm>
                <a:off x="9619569" y="5650257"/>
                <a:ext cx="1571869" cy="4272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Sales improvement enabled by Surface Hub client meetings</a:t>
                </a:r>
              </a:p>
            </p:txBody>
          </p:sp>
          <p:sp>
            <p:nvSpPr>
              <p:cNvPr id="72" name="Virtulization based security"/>
              <p:cNvSpPr/>
              <p:nvPr/>
            </p:nvSpPr>
            <p:spPr bwMode="auto">
              <a:xfrm>
                <a:off x="9619569" y="5941287"/>
                <a:ext cx="1571869"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Meeting productivity</a:t>
                </a:r>
              </a:p>
            </p:txBody>
          </p:sp>
        </p:grpSp>
        <p:sp>
          <p:nvSpPr>
            <p:cNvPr id="34" name="Virtulization based security"/>
            <p:cNvSpPr/>
            <p:nvPr/>
          </p:nvSpPr>
          <p:spPr bwMode="auto">
            <a:xfrm>
              <a:off x="6454694" y="3326234"/>
              <a:ext cx="352035" cy="329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r" defTabSz="914367" rtl="0" eaLnBrk="1" fontAlgn="auto" latinLnBrk="0" hangingPunct="1">
                <a:lnSpc>
                  <a:spcPts val="1300"/>
                </a:lnSpc>
                <a:spcBef>
                  <a:spcPts val="600"/>
                </a:spcBef>
                <a:spcAft>
                  <a:spcPts val="0"/>
                </a:spcAft>
                <a:buClrTx/>
                <a:buSzTx/>
                <a:buFontTx/>
                <a:buNone/>
                <a:tabLst/>
                <a:defRPr/>
              </a:pPr>
              <a:r>
                <a:rPr kumimoji="0" lang="en-US" sz="8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$1.5</a:t>
              </a:r>
            </a:p>
          </p:txBody>
        </p:sp>
      </p:grpSp>
      <p:sp>
        <p:nvSpPr>
          <p:cNvPr id="33" name="TextBox 32"/>
          <p:cNvSpPr txBox="1"/>
          <p:nvPr/>
        </p:nvSpPr>
        <p:spPr>
          <a:xfrm>
            <a:off x="1515948" y="2472074"/>
            <a:ext cx="3707289" cy="1030920"/>
          </a:xfrm>
          <a:prstGeom prst="rect">
            <a:avLst/>
          </a:prstGeom>
        </p:spPr>
        <p:txBody>
          <a:bodyPr vert="horz" wrap="square" lIns="91375" tIns="91375" rIns="91375" bIns="91375" rtlCol="0" anchor="t">
            <a:spAutoFit/>
          </a:bodyPr>
          <a:lstStyle/>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charset="0"/>
                <a:ea typeface="Segoe UI" charset="0"/>
                <a:cs typeface="Segoe UI" charset="0"/>
              </a:rPr>
              <a:t>1: Summary of benefits</a:t>
            </a:r>
          </a:p>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Through 5 customer interviews and data aggregation, Forrester concluded that Microsoft Surface Hub has the following financial impact.</a:t>
            </a:r>
          </a:p>
        </p:txBody>
      </p:sp>
      <p:sp>
        <p:nvSpPr>
          <p:cNvPr id="36" name="TextBox 35"/>
          <p:cNvSpPr txBox="1"/>
          <p:nvPr/>
        </p:nvSpPr>
        <p:spPr>
          <a:xfrm>
            <a:off x="7260209" y="2472074"/>
            <a:ext cx="3415843" cy="846254"/>
          </a:xfrm>
          <a:prstGeom prst="rect">
            <a:avLst/>
          </a:prstGeom>
        </p:spPr>
        <p:txBody>
          <a:bodyPr vert="horz" wrap="square" lIns="91375" tIns="91375" rIns="91375" bIns="91375" rtlCol="0" anchor="t">
            <a:spAutoFit/>
          </a:bodyPr>
          <a:lstStyle/>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charset="0"/>
                <a:ea typeface="Segoe UI" charset="0"/>
                <a:cs typeface="Segoe UI" charset="0"/>
              </a:rPr>
              <a:t>2: Breakdown of benefits</a:t>
            </a:r>
          </a:p>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The </a:t>
            </a:r>
            <a:r>
              <a:rPr kumimoji="0" lang="en-US" sz="1200" b="0" i="0" u="none" strike="noStrike" kern="1200" cap="none" spc="0" normalizeH="0" baseline="0" noProof="0" dirty="0" err="1">
                <a:ln>
                  <a:noFill/>
                </a:ln>
                <a:solidFill>
                  <a:srgbClr val="505050"/>
                </a:solidFill>
                <a:effectLst/>
                <a:uLnTx/>
                <a:uFillTx/>
                <a:latin typeface="Segoe UI Semilight" charset="0"/>
                <a:ea typeface="Segoe UI Semilight" charset="0"/>
                <a:cs typeface="Segoe UI Semilight" charset="0"/>
              </a:rPr>
              <a:t>TEI</a:t>
            </a:r>
            <a: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 study quantified specific costs, benefits, and metrics that matter to customers.</a:t>
            </a:r>
          </a:p>
        </p:txBody>
      </p:sp>
      <p:cxnSp>
        <p:nvCxnSpPr>
          <p:cNvPr id="7" name="Straight Connector 6"/>
          <p:cNvCxnSpPr/>
          <p:nvPr/>
        </p:nvCxnSpPr>
        <p:spPr>
          <a:xfrm>
            <a:off x="6096000" y="2472074"/>
            <a:ext cx="0" cy="34370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83076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9486" y="1397000"/>
            <a:ext cx="11713029" cy="687294"/>
          </a:xfrm>
        </p:spPr>
        <p:txBody>
          <a:bodyPr/>
          <a:lstStyle/>
          <a:p>
            <a:pPr algn="ctr"/>
            <a:r>
              <a:rPr lang="en-US" dirty="0"/>
              <a:t>Surface Hub total economic impact</a:t>
            </a:r>
          </a:p>
        </p:txBody>
      </p:sp>
      <p:sp>
        <p:nvSpPr>
          <p:cNvPr id="44" name="Rectangle 43"/>
          <p:cNvSpPr/>
          <p:nvPr/>
        </p:nvSpPr>
        <p:spPr>
          <a:xfrm>
            <a:off x="3914858" y="6419008"/>
            <a:ext cx="436228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37373"/>
                </a:solidFill>
                <a:effectLst/>
                <a:uLnTx/>
                <a:uFillTx/>
                <a:latin typeface="Segoe UI Semilight" charset="0"/>
                <a:ea typeface="Segoe UI Semilight" charset="0"/>
                <a:cs typeface="Segoe UI Semilight" charset="0"/>
              </a:rPr>
              <a:t>This document is an abridged version of a case study commissioned by Microsoft titled:</a:t>
            </a:r>
            <a:br>
              <a:rPr kumimoji="0" lang="en-GB" sz="800" b="0" i="0" u="none" strike="noStrike" kern="1200" cap="none" spc="0" normalizeH="0" baseline="0" noProof="0" dirty="0">
                <a:ln>
                  <a:noFill/>
                </a:ln>
                <a:solidFill>
                  <a:srgbClr val="737373"/>
                </a:solidFill>
                <a:effectLst/>
                <a:uLnTx/>
                <a:uFillTx/>
                <a:latin typeface="Segoe UI Semilight" charset="0"/>
                <a:ea typeface="Segoe UI Semilight" charset="0"/>
                <a:cs typeface="Segoe UI Semilight" charset="0"/>
              </a:rPr>
            </a:br>
            <a:r>
              <a:rPr kumimoji="0" lang="en-GB" sz="800" b="0" i="0" u="none" strike="noStrike" kern="1200" cap="none" spc="0" normalizeH="0" baseline="0" noProof="0" dirty="0">
                <a:ln>
                  <a:noFill/>
                </a:ln>
                <a:solidFill>
                  <a:srgbClr val="737373"/>
                </a:solidFill>
                <a:effectLst/>
                <a:uLnTx/>
                <a:uFillTx/>
                <a:latin typeface="Segoe UI Semilight" charset="0"/>
                <a:ea typeface="Segoe UI Semilight" charset="0"/>
                <a:cs typeface="Segoe UI Semilight" charset="0"/>
              </a:rPr>
              <a:t>The Total Economic Impact of Microsoft Surface Hub. February, 2016.</a:t>
            </a:r>
          </a:p>
        </p:txBody>
      </p:sp>
      <p:sp>
        <p:nvSpPr>
          <p:cNvPr id="33" name="Virtulization based security"/>
          <p:cNvSpPr/>
          <p:nvPr/>
        </p:nvSpPr>
        <p:spPr bwMode="auto">
          <a:xfrm>
            <a:off x="1520618" y="2895675"/>
            <a:ext cx="3382532" cy="10658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“We had a client meeting to propose a project. Instead of using the whiteboard, we used the Surface Hub, and it was incredibly successful.“</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Director of Design and Construction,</a:t>
            </a:r>
            <a:br>
              <a:rPr kumimoji="0" lang="en-US" sz="1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br>
            <a:r>
              <a:rPr kumimoji="0" lang="en-US" sz="1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Architecture Firm</a:t>
            </a:r>
          </a:p>
        </p:txBody>
      </p:sp>
      <p:sp>
        <p:nvSpPr>
          <p:cNvPr id="36" name="Virtulization based security"/>
          <p:cNvSpPr/>
          <p:nvPr/>
        </p:nvSpPr>
        <p:spPr bwMode="auto">
          <a:xfrm>
            <a:off x="1515947" y="4190584"/>
            <a:ext cx="3110169" cy="10658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“Emailing the OneNote files after a </a:t>
            </a:r>
            <a:b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br>
            <a: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meeting saved time on every meeting </a:t>
            </a:r>
            <a:b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br>
            <a: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that uses the Surface Hub.“</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COO,</a:t>
            </a:r>
            <a:br>
              <a:rPr kumimoji="0" lang="en-US" sz="1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br>
            <a:r>
              <a:rPr kumimoji="0" lang="en-US" sz="1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US law firm</a:t>
            </a:r>
          </a:p>
        </p:txBody>
      </p:sp>
      <p:grpSp>
        <p:nvGrpSpPr>
          <p:cNvPr id="3" name="Group 2"/>
          <p:cNvGrpSpPr/>
          <p:nvPr/>
        </p:nvGrpSpPr>
        <p:grpSpPr>
          <a:xfrm>
            <a:off x="7229153" y="2796106"/>
            <a:ext cx="3928890" cy="906054"/>
            <a:chOff x="7229153" y="3088132"/>
            <a:chExt cx="3928890" cy="906054"/>
          </a:xfrm>
        </p:grpSpPr>
        <p:sp>
          <p:nvSpPr>
            <p:cNvPr id="39" name="Rectangle 38"/>
            <p:cNvSpPr/>
            <p:nvPr/>
          </p:nvSpPr>
          <p:spPr>
            <a:xfrm>
              <a:off x="7391076" y="3088132"/>
              <a:ext cx="258005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1,065,697</a:t>
              </a:r>
            </a:p>
          </p:txBody>
        </p:sp>
        <p:sp>
          <p:nvSpPr>
            <p:cNvPr id="40" name="Rectangle 39"/>
            <p:cNvSpPr/>
            <p:nvPr/>
          </p:nvSpPr>
          <p:spPr>
            <a:xfrm>
              <a:off x="7229153" y="3325673"/>
              <a:ext cx="2856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a:t>
              </a:r>
            </a:p>
          </p:txBody>
        </p:sp>
        <p:sp>
          <p:nvSpPr>
            <p:cNvPr id="41" name="Rectangle 40"/>
            <p:cNvSpPr/>
            <p:nvPr/>
          </p:nvSpPr>
          <p:spPr>
            <a:xfrm>
              <a:off x="9389596" y="3325673"/>
              <a:ext cx="176844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in year 3</a:t>
              </a:r>
            </a:p>
          </p:txBody>
        </p:sp>
        <p:sp>
          <p:nvSpPr>
            <p:cNvPr id="42" name="Virtulization based security"/>
            <p:cNvSpPr/>
            <p:nvPr/>
          </p:nvSpPr>
          <p:spPr bwMode="auto">
            <a:xfrm>
              <a:off x="7229153" y="3659287"/>
              <a:ext cx="3391253" cy="334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Semilight" charset="0"/>
                  <a:ea typeface="Segoe UI Semilight" charset="0"/>
                  <a:cs typeface="Segoe UI Semilight" charset="0"/>
                </a:rPr>
                <a:t>Annual benefit after full ramp up of Surface Hub devices</a:t>
              </a:r>
            </a:p>
          </p:txBody>
        </p:sp>
      </p:gr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344" y="4666319"/>
            <a:ext cx="944924" cy="584953"/>
          </a:xfrm>
          <a:prstGeom prst="rect">
            <a:avLst/>
          </a:prstGeom>
        </p:spPr>
      </p:pic>
      <p:sp>
        <p:nvSpPr>
          <p:cNvPr id="48" name="Rectangle 47"/>
          <p:cNvSpPr/>
          <p:nvPr/>
        </p:nvSpPr>
        <p:spPr>
          <a:xfrm>
            <a:off x="8278250" y="4560854"/>
            <a:ext cx="45397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20</a:t>
            </a:r>
          </a:p>
        </p:txBody>
      </p:sp>
      <p:sp>
        <p:nvSpPr>
          <p:cNvPr id="49" name="Rectangle 48"/>
          <p:cNvSpPr/>
          <p:nvPr/>
        </p:nvSpPr>
        <p:spPr>
          <a:xfrm>
            <a:off x="8557882" y="4651114"/>
            <a:ext cx="30809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a:t>
            </a:r>
          </a:p>
        </p:txBody>
      </p:sp>
      <p:sp>
        <p:nvSpPr>
          <p:cNvPr id="47" name="Virtulization based security"/>
          <p:cNvSpPr/>
          <p:nvPr/>
        </p:nvSpPr>
        <p:spPr bwMode="auto">
          <a:xfrm>
            <a:off x="8278250" y="4866411"/>
            <a:ext cx="1923853"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20" normalizeH="0" baseline="0" noProof="0" dirty="0">
                <a:ln>
                  <a:noFill/>
                </a:ln>
                <a:solidFill>
                  <a:srgbClr val="737373"/>
                </a:solidFill>
                <a:effectLst/>
                <a:uLnTx/>
                <a:uFillTx/>
                <a:latin typeface="Segoe UI Semilight" charset="0"/>
                <a:ea typeface="Segoe UI Semilight" charset="0"/>
                <a:cs typeface="Segoe UI Semilight" charset="0"/>
              </a:rPr>
              <a:t>Increase in sales from client meetings leveraging Surface Hub</a:t>
            </a:r>
          </a:p>
        </p:txBody>
      </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851" y="3783011"/>
            <a:ext cx="598327" cy="598327"/>
          </a:xfrm>
          <a:prstGeom prst="rect">
            <a:avLst/>
          </a:prstGeom>
        </p:spPr>
      </p:pic>
      <p:sp>
        <p:nvSpPr>
          <p:cNvPr id="74" name="Rectangle 73"/>
          <p:cNvSpPr/>
          <p:nvPr/>
        </p:nvSpPr>
        <p:spPr>
          <a:xfrm>
            <a:off x="7876031" y="3690211"/>
            <a:ext cx="78739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15-23</a:t>
            </a:r>
          </a:p>
        </p:txBody>
      </p:sp>
      <p:sp>
        <p:nvSpPr>
          <p:cNvPr id="75" name="Virtulization based security"/>
          <p:cNvSpPr/>
          <p:nvPr/>
        </p:nvSpPr>
        <p:spPr bwMode="auto">
          <a:xfrm>
            <a:off x="7876031" y="3987141"/>
            <a:ext cx="1393865"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20" normalizeH="0" baseline="0" noProof="0" dirty="0">
                <a:ln>
                  <a:noFill/>
                </a:ln>
                <a:solidFill>
                  <a:srgbClr val="737373"/>
                </a:solidFill>
                <a:effectLst/>
                <a:uLnTx/>
                <a:uFillTx/>
                <a:latin typeface="Segoe UI Semilight" charset="0"/>
                <a:ea typeface="Segoe UI Semilight" charset="0"/>
                <a:cs typeface="Segoe UI Semilight" charset="0"/>
              </a:rPr>
              <a:t>Minutes saved on pre and post meeting tasks</a:t>
            </a:r>
          </a:p>
        </p:txBody>
      </p:sp>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6533" y="3783011"/>
            <a:ext cx="847286" cy="595390"/>
          </a:xfrm>
          <a:prstGeom prst="rect">
            <a:avLst/>
          </a:prstGeom>
        </p:spPr>
      </p:pic>
      <p:sp>
        <p:nvSpPr>
          <p:cNvPr id="56" name="Rectangle 55"/>
          <p:cNvSpPr/>
          <p:nvPr/>
        </p:nvSpPr>
        <p:spPr>
          <a:xfrm>
            <a:off x="10426009" y="3693297"/>
            <a:ext cx="45397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25</a:t>
            </a:r>
          </a:p>
        </p:txBody>
      </p:sp>
      <p:sp>
        <p:nvSpPr>
          <p:cNvPr id="57" name="Rectangle 56"/>
          <p:cNvSpPr/>
          <p:nvPr/>
        </p:nvSpPr>
        <p:spPr>
          <a:xfrm>
            <a:off x="10338685" y="3785358"/>
            <a:ext cx="26642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a:t>
            </a:r>
          </a:p>
        </p:txBody>
      </p:sp>
      <p:sp>
        <p:nvSpPr>
          <p:cNvPr id="55" name="Virtulization based security"/>
          <p:cNvSpPr/>
          <p:nvPr/>
        </p:nvSpPr>
        <p:spPr bwMode="auto">
          <a:xfrm>
            <a:off x="10338685" y="3993307"/>
            <a:ext cx="1259685"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20" normalizeH="0" baseline="0" noProof="0" dirty="0">
                <a:ln>
                  <a:noFill/>
                </a:ln>
                <a:solidFill>
                  <a:srgbClr val="737373"/>
                </a:solidFill>
                <a:effectLst/>
                <a:uLnTx/>
                <a:uFillTx/>
                <a:latin typeface="Segoe UI Semilight" charset="0"/>
                <a:ea typeface="Segoe UI Semilight" charset="0"/>
                <a:cs typeface="Segoe UI Semilight" charset="0"/>
              </a:rPr>
              <a:t>In printing costs saved per meeting</a:t>
            </a:r>
          </a:p>
        </p:txBody>
      </p:sp>
      <p:sp>
        <p:nvSpPr>
          <p:cNvPr id="32" name="TextBox 31"/>
          <p:cNvSpPr txBox="1"/>
          <p:nvPr/>
        </p:nvSpPr>
        <p:spPr>
          <a:xfrm>
            <a:off x="1515948" y="2472074"/>
            <a:ext cx="2952000" cy="425657"/>
          </a:xfrm>
          <a:prstGeom prst="rect">
            <a:avLst/>
          </a:prstGeom>
        </p:spPr>
        <p:txBody>
          <a:bodyPr vert="horz" wrap="square" lIns="91375" tIns="91375" rIns="91375" bIns="91375" rtlCol="0" anchor="t">
            <a:noAutofit/>
          </a:bodyPr>
          <a:lstStyle/>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charset="0"/>
                <a:ea typeface="Segoe UI" charset="0"/>
                <a:cs typeface="Segoe UI" charset="0"/>
              </a:rPr>
              <a:t>3: Voice of the customer</a:t>
            </a:r>
          </a:p>
        </p:txBody>
      </p:sp>
      <p:sp>
        <p:nvSpPr>
          <p:cNvPr id="34" name="TextBox 33"/>
          <p:cNvSpPr txBox="1"/>
          <p:nvPr/>
        </p:nvSpPr>
        <p:spPr>
          <a:xfrm>
            <a:off x="7260209" y="2472074"/>
            <a:ext cx="2950930" cy="425657"/>
          </a:xfrm>
          <a:prstGeom prst="rect">
            <a:avLst/>
          </a:prstGeom>
        </p:spPr>
        <p:txBody>
          <a:bodyPr vert="horz" wrap="square" lIns="91375" tIns="91375" rIns="91375" bIns="91375" rtlCol="0" anchor="t">
            <a:noAutofit/>
          </a:bodyPr>
          <a:lstStyle/>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charset="0"/>
                <a:ea typeface="Segoe UI" charset="0"/>
                <a:cs typeface="Segoe UI" charset="0"/>
              </a:rPr>
              <a:t>4: Surface Hub by the numbers</a:t>
            </a:r>
          </a:p>
        </p:txBody>
      </p:sp>
      <p:cxnSp>
        <p:nvCxnSpPr>
          <p:cNvPr id="37" name="Straight Connector 36"/>
          <p:cNvCxnSpPr/>
          <p:nvPr/>
        </p:nvCxnSpPr>
        <p:spPr>
          <a:xfrm>
            <a:off x="6096000" y="2472074"/>
            <a:ext cx="0" cy="34370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84497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8799" y="1390755"/>
            <a:ext cx="3880800" cy="535531"/>
          </a:xfrm>
        </p:spPr>
        <p:txBody>
          <a:bodyPr>
            <a:spAutoFit/>
          </a:bodyPr>
          <a:lstStyle/>
          <a:p>
            <a:r>
              <a:rPr lang="en-US" dirty="0"/>
              <a:t>Next Steps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94279470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 y="3216910"/>
            <a:ext cx="12191999" cy="553998"/>
          </a:xfrm>
          <a:prstGeom prst="rect">
            <a:avLst/>
          </a:prstGeom>
        </p:spPr>
        <p:txBody>
          <a:bodyPr/>
          <a:lstStyle>
            <a:lvl1pPr algn="l" defTabSz="914374" rtl="0" eaLnBrk="1" latinLnBrk="0" hangingPunct="1">
              <a:lnSpc>
                <a:spcPct val="90000"/>
              </a:lnSpc>
              <a:spcBef>
                <a:spcPct val="0"/>
              </a:spcBef>
              <a:buNone/>
              <a:defRPr lang="en-US" sz="4705" b="0" kern="1200" cap="none" spc="-10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pPr algn="ctr"/>
            <a:r>
              <a:rPr lang="en-GB" sz="3200">
                <a:latin typeface="Segoe UI Light" charset="0"/>
                <a:ea typeface="Segoe UI Light" charset="0"/>
                <a:cs typeface="Segoe UI Light" charset="0"/>
              </a:rPr>
              <a:t>Questions?</a:t>
            </a:r>
          </a:p>
        </p:txBody>
      </p:sp>
    </p:spTree>
    <p:extLst>
      <p:ext uri="{BB962C8B-B14F-4D97-AF65-F5344CB8AC3E}">
        <p14:creationId xmlns:p14="http://schemas.microsoft.com/office/powerpoint/2010/main" val="204858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37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7"/>
          <p:cNvSpPr>
            <a:spLocks noGrp="1"/>
          </p:cNvSpPr>
          <p:nvPr>
            <p:ph type="title"/>
          </p:nvPr>
        </p:nvSpPr>
        <p:spPr>
          <a:xfrm>
            <a:off x="284480" y="1397000"/>
            <a:ext cx="3609739" cy="992188"/>
          </a:xfrm>
        </p:spPr>
        <p:txBody>
          <a:bodyPr>
            <a:normAutofit/>
          </a:bodyPr>
          <a:lstStyle/>
          <a:p>
            <a:r>
              <a:rPr lang="en-US" dirty="0"/>
              <a:t>Retail landscape</a:t>
            </a: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82752" y="0"/>
            <a:ext cx="7909248" cy="6858000"/>
          </a:xfrm>
          <a:prstGeom prst="rect">
            <a:avLst/>
          </a:prstGeom>
        </p:spPr>
      </p:pic>
      <p:sp>
        <p:nvSpPr>
          <p:cNvPr id="19" name="Content Placeholder 2"/>
          <p:cNvSpPr txBox="1">
            <a:spLocks/>
          </p:cNvSpPr>
          <p:nvPr/>
        </p:nvSpPr>
        <p:spPr>
          <a:xfrm>
            <a:off x="304801" y="2668240"/>
            <a:ext cx="3609738" cy="3447098"/>
          </a:xfrm>
          <a:prstGeom prst="rect">
            <a:avLst/>
          </a:prstGeom>
        </p:spPr>
        <p:txBody>
          <a:bodyPr wrap="square">
            <a:sp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pPr>
            <a:r>
              <a:rPr lang="en-US" dirty="0"/>
              <a:t>New demands</a:t>
            </a:r>
          </a:p>
          <a:p>
            <a:pPr marL="180000" indent="-180000">
              <a:lnSpc>
                <a:spcPts val="1680"/>
              </a:lnSpc>
              <a:spcBef>
                <a:spcPts val="600"/>
              </a:spcBef>
              <a:buFont typeface="Arial" charset="0"/>
              <a:buChar char="•"/>
            </a:pPr>
            <a:r>
              <a:rPr lang="en-US" b="0" dirty="0">
                <a:latin typeface="Segoe UI Semilight" charset="0"/>
                <a:ea typeface="Segoe UI Semilight" charset="0"/>
                <a:cs typeface="Segoe UI Semilight" charset="0"/>
              </a:rPr>
              <a:t>Customer delight</a:t>
            </a:r>
          </a:p>
          <a:p>
            <a:pPr marL="180000" indent="-180000">
              <a:lnSpc>
                <a:spcPts val="1680"/>
              </a:lnSpc>
              <a:spcBef>
                <a:spcPts val="600"/>
              </a:spcBef>
              <a:buFont typeface="Arial" charset="0"/>
              <a:buChar char="•"/>
            </a:pPr>
            <a:r>
              <a:rPr lang="en-US" b="0" dirty="0">
                <a:latin typeface="Segoe UI Semilight" charset="0"/>
                <a:ea typeface="Segoe UI Semilight" charset="0"/>
                <a:cs typeface="Segoe UI Semilight" charset="0"/>
              </a:rPr>
              <a:t>Personalized shopping experiences</a:t>
            </a:r>
          </a:p>
          <a:p>
            <a:pPr marL="180000" indent="-180000">
              <a:lnSpc>
                <a:spcPts val="1680"/>
              </a:lnSpc>
              <a:spcBef>
                <a:spcPts val="600"/>
              </a:spcBef>
              <a:buFont typeface="Arial" charset="0"/>
              <a:buChar char="•"/>
            </a:pPr>
            <a:r>
              <a:rPr lang="en-US" b="0" dirty="0">
                <a:latin typeface="Segoe UI Semilight" charset="0"/>
                <a:ea typeface="Segoe UI Semilight" charset="0"/>
                <a:cs typeface="Segoe UI Semilight" charset="0"/>
              </a:rPr>
              <a:t>Augmented loyalty programs</a:t>
            </a:r>
          </a:p>
          <a:p>
            <a:pPr marL="180000" indent="-180000">
              <a:lnSpc>
                <a:spcPts val="1680"/>
              </a:lnSpc>
              <a:spcBef>
                <a:spcPts val="600"/>
              </a:spcBef>
              <a:buFont typeface="Arial" charset="0"/>
              <a:buChar char="•"/>
            </a:pPr>
            <a:r>
              <a:rPr lang="en-US" b="0" dirty="0">
                <a:latin typeface="Segoe UI Semilight" charset="0"/>
                <a:ea typeface="Segoe UI Semilight" charset="0"/>
                <a:cs typeface="Segoe UI Semilight" charset="0"/>
              </a:rPr>
              <a:t>The modern workforce</a:t>
            </a:r>
          </a:p>
          <a:p>
            <a:pPr marL="180000" indent="-180000">
              <a:lnSpc>
                <a:spcPts val="1680"/>
              </a:lnSpc>
              <a:spcBef>
                <a:spcPts val="600"/>
              </a:spcBef>
              <a:buFont typeface="Arial" charset="0"/>
              <a:buChar char="•"/>
            </a:pPr>
            <a:r>
              <a:rPr lang="en-US" b="0" dirty="0">
                <a:latin typeface="Segoe UI Semilight" charset="0"/>
                <a:ea typeface="Segoe UI Semilight" charset="0"/>
                <a:cs typeface="Segoe UI Semilight" charset="0"/>
              </a:rPr>
              <a:t>Demand-driven supply chain TBC</a:t>
            </a:r>
          </a:p>
          <a:p>
            <a:pPr marL="180000" indent="-180000">
              <a:lnSpc>
                <a:spcPts val="1680"/>
              </a:lnSpc>
              <a:spcBef>
                <a:spcPts val="600"/>
              </a:spcBef>
              <a:buFont typeface="Arial" charset="0"/>
              <a:buChar char="•"/>
            </a:pPr>
            <a:r>
              <a:rPr lang="en-GB" b="0" dirty="0">
                <a:latin typeface="Segoe UI Semilight" charset="0"/>
                <a:ea typeface="Segoe UI Semilight" charset="0"/>
                <a:cs typeface="Segoe UI Semilight" charset="0"/>
              </a:rPr>
              <a:t>The rise of mobile and the digitally connected customer</a:t>
            </a:r>
          </a:p>
          <a:p>
            <a:pPr marL="180000" indent="-180000">
              <a:lnSpc>
                <a:spcPts val="1680"/>
              </a:lnSpc>
              <a:spcBef>
                <a:spcPts val="600"/>
              </a:spcBef>
              <a:buFont typeface="Arial" charset="0"/>
              <a:buChar char="•"/>
            </a:pPr>
            <a:r>
              <a:rPr lang="en-GB" b="0" dirty="0">
                <a:latin typeface="Segoe UI Semilight" charset="0"/>
                <a:ea typeface="Segoe UI Semilight" charset="0"/>
                <a:cs typeface="Segoe UI Semilight" charset="0"/>
              </a:rPr>
              <a:t>The union of cloud and mobile</a:t>
            </a:r>
          </a:p>
          <a:p>
            <a:pPr marL="180000" indent="-180000">
              <a:lnSpc>
                <a:spcPct val="100000"/>
              </a:lnSpc>
              <a:spcBef>
                <a:spcPts val="600"/>
              </a:spcBef>
              <a:buFont typeface="Arial" charset="0"/>
              <a:buChar char="•"/>
            </a:pPr>
            <a:endParaRPr lang="en-GB" dirty="0">
              <a:latin typeface="Segoe UI Light" charset="0"/>
              <a:ea typeface="Segoe UI Light" charset="0"/>
              <a:cs typeface="Segoe UI Light" charset="0"/>
            </a:endParaRPr>
          </a:p>
          <a:p>
            <a:pPr marL="180000" indent="-180000">
              <a:lnSpc>
                <a:spcPct val="100000"/>
              </a:lnSpc>
              <a:spcBef>
                <a:spcPts val="600"/>
              </a:spcBef>
              <a:buFont typeface="Arial" charset="0"/>
              <a:buChar char="•"/>
            </a:pPr>
            <a:endParaRPr lang="en-US" b="0" dirty="0">
              <a:latin typeface="Segoe UI Semilight" charset="0"/>
              <a:ea typeface="Segoe UI Semilight" charset="0"/>
              <a:cs typeface="Segoe UI Semilight" charset="0"/>
            </a:endParaRPr>
          </a:p>
          <a:p>
            <a:pPr marL="180000" indent="-180000">
              <a:lnSpc>
                <a:spcPct val="100000"/>
              </a:lnSpc>
              <a:spcBef>
                <a:spcPts val="600"/>
              </a:spcBef>
              <a:buFont typeface="Arial" charset="0"/>
              <a:buChar char="•"/>
            </a:pPr>
            <a:endParaRPr lang="en-US" b="0" dirty="0">
              <a:latin typeface="Segoe UI Semilight" charset="0"/>
              <a:ea typeface="Segoe UI Semilight" charset="0"/>
              <a:cs typeface="Segoe UI Semilight" charset="0"/>
            </a:endParaRPr>
          </a:p>
        </p:txBody>
      </p:sp>
    </p:spTree>
    <p:extLst>
      <p:ext uri="{BB962C8B-B14F-4D97-AF65-F5344CB8AC3E}">
        <p14:creationId xmlns:p14="http://schemas.microsoft.com/office/powerpoint/2010/main" val="193832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txBox="1">
            <a:spLocks/>
          </p:cNvSpPr>
          <p:nvPr/>
        </p:nvSpPr>
        <p:spPr>
          <a:xfrm>
            <a:off x="304799" y="1397000"/>
            <a:ext cx="11713029" cy="978729"/>
          </a:xfrm>
          <a:prstGeom prst="rect">
            <a:avLst/>
          </a:prstGeom>
        </p:spPr>
        <p:txBody>
          <a:bodyPr>
            <a:spAutoFit/>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pPr algn="ctr"/>
            <a:r>
              <a:rPr lang="en-US" dirty="0"/>
              <a:t>Built on Windows 10</a:t>
            </a:r>
            <a:br>
              <a:rPr lang="en-US" dirty="0"/>
            </a:br>
            <a:endParaRPr lang="en-US" dirty="0"/>
          </a:p>
        </p:txBody>
      </p:sp>
      <p:pic>
        <p:nvPicPr>
          <p:cNvPr id="15" name="Pictur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6200000">
            <a:off x="5275247" y="1491591"/>
            <a:ext cx="1641507" cy="2917371"/>
          </a:xfrm>
          <a:prstGeom prst="rect">
            <a:avLst/>
          </a:prstGeom>
        </p:spPr>
      </p:pic>
      <p:sp>
        <p:nvSpPr>
          <p:cNvPr id="16" name="TextBox 15"/>
          <p:cNvSpPr txBox="1"/>
          <p:nvPr/>
        </p:nvSpPr>
        <p:spPr>
          <a:xfrm>
            <a:off x="1211460" y="3334065"/>
            <a:ext cx="2669413" cy="400083"/>
          </a:xfrm>
          <a:prstGeom prst="rect">
            <a:avLst/>
          </a:prstGeom>
        </p:spPr>
        <p:txBody>
          <a:bodyPr vert="horz" wrap="square" lIns="91427" tIns="91427" rIns="91427" bIns="91427"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Safer</a:t>
            </a:r>
            <a:r>
              <a:rPr kumimoji="0" lang="en-US" sz="1400" b="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 and</a:t>
            </a:r>
            <a:r>
              <a:rPr kumimoji="0" lang="en-US" sz="1400" b="0" i="0" u="none" strike="noStrike" kern="1200" cap="none" spc="0" normalizeH="0" noProof="0" dirty="0">
                <a:ln>
                  <a:noFill/>
                </a:ln>
                <a:effectLst/>
                <a:uLnTx/>
                <a:uFillTx/>
                <a:latin typeface="Segoe UI"/>
                <a:ea typeface="Segoe UI" pitchFamily="34" charset="0"/>
                <a:cs typeface="Segoe UI Semibold" panose="020B0702040204020203" pitchFamily="34" charset="0"/>
              </a:rPr>
              <a:t> </a:t>
            </a:r>
            <a:r>
              <a:rPr kumimoji="0" lang="en-US" sz="1400" b="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more </a:t>
            </a:r>
            <a:r>
              <a:rPr kumimoji="0" lang="en-US" sz="1400" b="1"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secure</a:t>
            </a:r>
          </a:p>
        </p:txBody>
      </p:sp>
      <p:sp>
        <p:nvSpPr>
          <p:cNvPr id="17" name="TextBox 16"/>
          <p:cNvSpPr txBox="1"/>
          <p:nvPr/>
        </p:nvSpPr>
        <p:spPr>
          <a:xfrm>
            <a:off x="8586912" y="3334065"/>
            <a:ext cx="2410107" cy="400083"/>
          </a:xfrm>
          <a:prstGeom prst="rect">
            <a:avLst/>
          </a:prstGeom>
        </p:spPr>
        <p:txBody>
          <a:bodyPr vert="horz" wrap="square" lIns="91427" tIns="91427" rIns="91427" bIns="91427"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More </a:t>
            </a:r>
            <a:r>
              <a:rPr kumimoji="0" lang="en-US" sz="1400" b="1"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personal</a:t>
            </a:r>
          </a:p>
        </p:txBody>
      </p:sp>
      <p:sp>
        <p:nvSpPr>
          <p:cNvPr id="19" name="TextBox 18"/>
          <p:cNvSpPr txBox="1"/>
          <p:nvPr/>
        </p:nvSpPr>
        <p:spPr>
          <a:xfrm>
            <a:off x="4756288" y="3334065"/>
            <a:ext cx="2679424" cy="400083"/>
          </a:xfrm>
          <a:prstGeom prst="rect">
            <a:avLst/>
          </a:prstGeom>
        </p:spPr>
        <p:txBody>
          <a:bodyPr vert="horz" wrap="square" lIns="91427" tIns="91427" rIns="91427" bIns="91427"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More </a:t>
            </a:r>
            <a:r>
              <a:rPr kumimoji="0" lang="en-US" sz="1400" b="1"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productive</a:t>
            </a:r>
          </a:p>
        </p:txBody>
      </p:sp>
      <p:sp>
        <p:nvSpPr>
          <p:cNvPr id="20" name="Rectangle 19"/>
          <p:cNvSpPr/>
          <p:nvPr/>
        </p:nvSpPr>
        <p:spPr>
          <a:xfrm>
            <a:off x="1561762" y="3869970"/>
            <a:ext cx="1968808" cy="1169551"/>
          </a:xfrm>
          <a:prstGeom prst="rect">
            <a:avLst/>
          </a:prstGeom>
        </p:spPr>
        <p:txBody>
          <a:bodyPr wrap="none">
            <a:spAutoFit/>
          </a:bodyPr>
          <a:lstStyle/>
          <a:p>
            <a:pPr marL="0" marR="0" lvl="0" indent="0" algn="ctr" defTabSz="914367" rtl="0" eaLnBrk="1" fontAlgn="auto" latinLnBrk="0" hangingPunct="1">
              <a:spcBef>
                <a:spcPts val="600"/>
              </a:spcBef>
              <a:spcAft>
                <a:spcPts val="0"/>
              </a:spcAft>
              <a:buClrTx/>
              <a:buSzTx/>
              <a:buFontTx/>
              <a:buNone/>
              <a:tabLst/>
              <a:defRPr/>
            </a:pPr>
            <a:r>
              <a:rPr kumimoji="0" lang="en-US" sz="1000" u="none" strike="noStrike" kern="1200" cap="none" spc="0" normalizeH="0" baseline="0" noProof="0" dirty="0">
                <a:ln>
                  <a:noFill/>
                </a:ln>
                <a:effectLst/>
                <a:uLnTx/>
                <a:uFillTx/>
                <a:latin typeface="Segoe UI Semilight" charset="0"/>
                <a:ea typeface="Segoe UI Semilight" charset="0"/>
                <a:cs typeface="Segoe UI Semilight" charset="0"/>
              </a:rPr>
              <a:t>Windows Hello</a:t>
            </a:r>
          </a:p>
          <a:p>
            <a:pPr marL="0" marR="0" lvl="0" indent="0" algn="ctr" defTabSz="914367" rtl="0" eaLnBrk="1" fontAlgn="auto" latinLnBrk="0" hangingPunct="1">
              <a:spcBef>
                <a:spcPts val="600"/>
              </a:spcBef>
              <a:spcAft>
                <a:spcPts val="0"/>
              </a:spcAft>
              <a:buClrTx/>
              <a:buSzTx/>
              <a:buFontTx/>
              <a:buNone/>
              <a:tabLst/>
              <a:defRPr/>
            </a:pPr>
            <a:r>
              <a:rPr kumimoji="0" lang="en-US" sz="1000" u="none" strike="noStrike" kern="1200" cap="none" spc="0" normalizeH="0" baseline="0" noProof="0" dirty="0">
                <a:ln>
                  <a:noFill/>
                </a:ln>
                <a:effectLst/>
                <a:uLnTx/>
                <a:uFillTx/>
                <a:latin typeface="Segoe UI Semilight" charset="0"/>
                <a:ea typeface="Segoe UI Semilight" charset="0"/>
                <a:cs typeface="Segoe UI Semilight" charset="0"/>
              </a:rPr>
              <a:t>Device Guard</a:t>
            </a:r>
          </a:p>
          <a:p>
            <a:pPr marL="0" marR="0" lvl="0" indent="0" algn="ctr" defTabSz="914367" rtl="0" eaLnBrk="1" fontAlgn="auto" latinLnBrk="0" hangingPunct="1">
              <a:spcBef>
                <a:spcPts val="600"/>
              </a:spcBef>
              <a:spcAft>
                <a:spcPts val="0"/>
              </a:spcAft>
              <a:buClrTx/>
              <a:buSzTx/>
              <a:buFontTx/>
              <a:buNone/>
              <a:tabLst/>
              <a:defRPr/>
            </a:pPr>
            <a:r>
              <a:rPr kumimoji="0" lang="en-US" sz="1000" u="none" strike="noStrike" kern="1200" cap="none" spc="0" normalizeH="0" baseline="0" noProof="0" dirty="0">
                <a:ln>
                  <a:noFill/>
                </a:ln>
                <a:effectLst/>
                <a:uLnTx/>
                <a:uFillTx/>
                <a:latin typeface="Segoe UI Semilight" charset="0"/>
                <a:ea typeface="Segoe UI Semilight" charset="0"/>
                <a:cs typeface="Segoe UI Semilight" charset="0"/>
              </a:rPr>
              <a:t>Windows Defender ATP</a:t>
            </a:r>
          </a:p>
          <a:p>
            <a:pPr marL="0" marR="0" lvl="0" indent="0" algn="ctr" defTabSz="914367" rtl="0" eaLnBrk="1" fontAlgn="auto" latinLnBrk="0" hangingPunct="1">
              <a:spcBef>
                <a:spcPts val="600"/>
              </a:spcBef>
              <a:spcAft>
                <a:spcPts val="0"/>
              </a:spcAft>
              <a:buClrTx/>
              <a:buSzTx/>
              <a:buFontTx/>
              <a:buNone/>
              <a:tabLst/>
              <a:defRPr/>
            </a:pPr>
            <a:r>
              <a:rPr kumimoji="0" lang="en-US" sz="1000" u="none" strike="noStrike" kern="1200" cap="none" spc="0" normalizeH="0" baseline="0" noProof="0" dirty="0">
                <a:ln>
                  <a:noFill/>
                </a:ln>
                <a:effectLst/>
                <a:uLnTx/>
                <a:uFillTx/>
                <a:latin typeface="Segoe UI Semilight" charset="0"/>
                <a:ea typeface="Segoe UI Semilight" charset="0"/>
                <a:cs typeface="Segoe UI Semilight" charset="0"/>
              </a:rPr>
              <a:t>Windows Information Protection</a:t>
            </a:r>
          </a:p>
          <a:p>
            <a:pPr marL="0" marR="0" lvl="0" indent="0" algn="ctr" defTabSz="914367" rtl="0" eaLnBrk="1" fontAlgn="auto" latinLnBrk="0" hangingPunct="1">
              <a:spcBef>
                <a:spcPts val="600"/>
              </a:spcBef>
              <a:spcAft>
                <a:spcPts val="0"/>
              </a:spcAft>
              <a:buClrTx/>
              <a:buSzTx/>
              <a:buFontTx/>
              <a:buNone/>
              <a:tabLst/>
              <a:defRPr/>
            </a:pPr>
            <a:r>
              <a:rPr kumimoji="0" lang="en-US" sz="1000" u="none" strike="noStrike" kern="1200" cap="none" spc="0" normalizeH="0" baseline="0" noProof="0" dirty="0">
                <a:ln>
                  <a:noFill/>
                </a:ln>
                <a:effectLst/>
                <a:uLnTx/>
                <a:uFillTx/>
                <a:latin typeface="Segoe UI Semilight" charset="0"/>
                <a:ea typeface="Segoe UI Semilight" charset="0"/>
                <a:cs typeface="Segoe UI Semilight" charset="0"/>
              </a:rPr>
              <a:t>Credential Guard</a:t>
            </a:r>
          </a:p>
        </p:txBody>
      </p:sp>
      <p:pic>
        <p:nvPicPr>
          <p:cNvPr id="21" name="Picture 2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363" y="2663540"/>
            <a:ext cx="519606" cy="442628"/>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265952" y="2295236"/>
            <a:ext cx="1052026" cy="1052026"/>
          </a:xfrm>
          <a:prstGeom prst="rect">
            <a:avLst/>
          </a:prstGeom>
        </p:spPr>
      </p:pic>
      <p:sp>
        <p:nvSpPr>
          <p:cNvPr id="23" name="Rectangle 22"/>
          <p:cNvSpPr/>
          <p:nvPr/>
        </p:nvSpPr>
        <p:spPr>
          <a:xfrm>
            <a:off x="5228615" y="3869970"/>
            <a:ext cx="1734769" cy="1400383"/>
          </a:xfrm>
          <a:prstGeom prst="rect">
            <a:avLst/>
          </a:prstGeom>
        </p:spPr>
        <p:txBody>
          <a:bodyPr wrap="none">
            <a:spAutoFit/>
          </a:bodyPr>
          <a:lstStyle/>
          <a:p>
            <a:pPr lvl="0" algn="ctr" defTabSz="914367">
              <a:spcBef>
                <a:spcPts val="600"/>
              </a:spcBef>
              <a:defRPr/>
            </a:pPr>
            <a:r>
              <a:rPr lang="en-US" sz="1000" dirty="0">
                <a:latin typeface="Segoe UI Semilight" charset="0"/>
                <a:ea typeface="Segoe UI Semilight" charset="0"/>
                <a:cs typeface="Segoe UI Semilight" charset="0"/>
              </a:rPr>
              <a:t>Windows Ink</a:t>
            </a:r>
          </a:p>
          <a:p>
            <a:pPr lvl="0" algn="ctr" defTabSz="914367">
              <a:spcBef>
                <a:spcPts val="600"/>
              </a:spcBef>
              <a:defRPr/>
            </a:pPr>
            <a:r>
              <a:rPr lang="en-US" sz="1000" dirty="0">
                <a:latin typeface="Segoe UI Semilight" charset="0"/>
                <a:ea typeface="Segoe UI Semilight" charset="0"/>
                <a:cs typeface="Segoe UI Semilight" charset="0"/>
              </a:rPr>
              <a:t>Office + Windows</a:t>
            </a:r>
          </a:p>
          <a:p>
            <a:pPr lvl="0" algn="ctr" defTabSz="914367">
              <a:spcBef>
                <a:spcPts val="600"/>
              </a:spcBef>
              <a:defRPr/>
            </a:pPr>
            <a:r>
              <a:rPr lang="en-US" sz="1000" dirty="0">
                <a:latin typeface="Segoe UI Semilight" charset="0"/>
                <a:ea typeface="Segoe UI Semilight" charset="0"/>
                <a:cs typeface="Segoe UI Semilight" charset="0"/>
              </a:rPr>
              <a:t>Microsoft Edge</a:t>
            </a:r>
          </a:p>
          <a:p>
            <a:pPr lvl="0" algn="ctr" defTabSz="914367">
              <a:spcBef>
                <a:spcPts val="600"/>
              </a:spcBef>
              <a:defRPr/>
            </a:pPr>
            <a:r>
              <a:rPr lang="en-US" sz="1000" dirty="0">
                <a:latin typeface="Segoe UI Semilight" charset="0"/>
                <a:ea typeface="Segoe UI Semilight" charset="0"/>
                <a:cs typeface="Segoe UI Semilight" charset="0"/>
              </a:rPr>
              <a:t>Azure Active Directory</a:t>
            </a:r>
          </a:p>
          <a:p>
            <a:pPr lvl="0" algn="ctr" defTabSz="914367">
              <a:spcBef>
                <a:spcPts val="600"/>
              </a:spcBef>
              <a:defRPr/>
            </a:pPr>
            <a:r>
              <a:rPr lang="en-US" sz="1000" dirty="0">
                <a:latin typeface="Segoe UI Semilight" charset="0"/>
                <a:ea typeface="Segoe UI Semilight" charset="0"/>
                <a:cs typeface="Segoe UI Semilight" charset="0"/>
              </a:rPr>
              <a:t>Mobile Device Management</a:t>
            </a:r>
          </a:p>
          <a:p>
            <a:pPr lvl="0" algn="ctr" defTabSz="914367">
              <a:spcBef>
                <a:spcPts val="600"/>
              </a:spcBef>
              <a:defRPr/>
            </a:pPr>
            <a:r>
              <a:rPr lang="en-US" sz="1000" dirty="0">
                <a:latin typeface="Segoe UI Semilight" charset="0"/>
                <a:ea typeface="Segoe UI Semilight" charset="0"/>
                <a:cs typeface="Segoe UI Semilight" charset="0"/>
              </a:rPr>
              <a:t>Dynamic Provisioning</a:t>
            </a:r>
          </a:p>
        </p:txBody>
      </p:sp>
      <p:sp>
        <p:nvSpPr>
          <p:cNvPr id="24" name="Rectangle 23"/>
          <p:cNvSpPr/>
          <p:nvPr/>
        </p:nvSpPr>
        <p:spPr>
          <a:xfrm>
            <a:off x="8938206" y="3869970"/>
            <a:ext cx="1707519" cy="490071"/>
          </a:xfrm>
          <a:prstGeom prst="rect">
            <a:avLst/>
          </a:prstGeom>
        </p:spPr>
        <p:txBody>
          <a:bodyPr wrap="none">
            <a:spAutoFit/>
          </a:bodyPr>
          <a:lstStyle/>
          <a:p>
            <a:pPr lvl="0" algn="ctr" defTabSz="914367">
              <a:spcBef>
                <a:spcPts val="600"/>
              </a:spcBef>
              <a:defRPr/>
            </a:pPr>
            <a:r>
              <a:rPr lang="en-US" sz="1000" dirty="0">
                <a:latin typeface="Segoe UI Semilight" charset="0"/>
                <a:ea typeface="Segoe UI Semilight" charset="0"/>
                <a:cs typeface="Segoe UI Semilight" charset="0"/>
              </a:rPr>
              <a:t>Windows Store for Business</a:t>
            </a:r>
          </a:p>
          <a:p>
            <a:pPr lvl="0" algn="ctr" defTabSz="914367">
              <a:spcBef>
                <a:spcPts val="600"/>
              </a:spcBef>
              <a:defRPr/>
            </a:pPr>
            <a:r>
              <a:rPr lang="en-US" sz="1000" dirty="0">
                <a:latin typeface="Segoe UI Semilight" charset="0"/>
                <a:ea typeface="Segoe UI Semilight" charset="0"/>
                <a:cs typeface="Segoe UI Semilight" charset="0"/>
              </a:rPr>
              <a:t>Cortana at Work</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48150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04799" y="1397000"/>
            <a:ext cx="11713029" cy="687294"/>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pPr algn="ctr"/>
            <a:r>
              <a:rPr lang="en-US" dirty="0"/>
              <a:t>Windows 10 security for modern devices </a:t>
            </a:r>
          </a:p>
        </p:txBody>
      </p:sp>
      <p:cxnSp>
        <p:nvCxnSpPr>
          <p:cNvPr id="26" name="Straight Arrow Connector 25"/>
          <p:cNvCxnSpPr/>
          <p:nvPr/>
        </p:nvCxnSpPr>
        <p:spPr>
          <a:xfrm>
            <a:off x="9465870" y="5890421"/>
            <a:ext cx="2395771" cy="0"/>
          </a:xfrm>
          <a:prstGeom prst="straightConnector1">
            <a:avLst/>
          </a:prstGeom>
          <a:noFill/>
          <a:ln w="38100" cap="flat" cmpd="sng" algn="ctr">
            <a:solidFill>
              <a:schemeClr val="tx2"/>
            </a:solidFill>
            <a:prstDash val="solid"/>
            <a:headEnd type="none"/>
            <a:tailEnd type="triangle"/>
          </a:ln>
          <a:effectLst/>
        </p:spPr>
      </p:cxnSp>
      <p:sp>
        <p:nvSpPr>
          <p:cNvPr id="27" name="TextBox 26"/>
          <p:cNvSpPr txBox="1"/>
          <p:nvPr/>
        </p:nvSpPr>
        <p:spPr>
          <a:xfrm>
            <a:off x="9486035" y="6032505"/>
            <a:ext cx="2375606" cy="228267"/>
          </a:xfrm>
          <a:prstGeom prst="rect">
            <a:avLst/>
          </a:prstGeom>
          <a:ln>
            <a:noFill/>
          </a:ln>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solidFill>
                  <a:schemeClr val="tx2"/>
                </a:solidFill>
                <a:effectLst/>
                <a:uLnTx/>
                <a:uFillTx/>
                <a:latin typeface="+mj-lt"/>
                <a:ea typeface="Segoe UI" pitchFamily="34" charset="0"/>
                <a:cs typeface="Segoe UI Semibold" panose="020B0702040204020203" pitchFamily="34" charset="0"/>
              </a:rPr>
              <a:t>Post-breach</a:t>
            </a:r>
          </a:p>
        </p:txBody>
      </p:sp>
      <p:sp>
        <p:nvSpPr>
          <p:cNvPr id="28" name="TextBox 27"/>
          <p:cNvSpPr txBox="1"/>
          <p:nvPr/>
        </p:nvSpPr>
        <p:spPr>
          <a:xfrm>
            <a:off x="587829" y="6032505"/>
            <a:ext cx="8538202" cy="228267"/>
          </a:xfrm>
          <a:prstGeom prst="rect">
            <a:avLst/>
          </a:prstGeom>
          <a:ln>
            <a:noFill/>
          </a:ln>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t>Pre-breach</a:t>
            </a:r>
          </a:p>
        </p:txBody>
      </p:sp>
      <p:cxnSp>
        <p:nvCxnSpPr>
          <p:cNvPr id="29" name="Straight Arrow Connector 28"/>
          <p:cNvCxnSpPr/>
          <p:nvPr/>
        </p:nvCxnSpPr>
        <p:spPr>
          <a:xfrm>
            <a:off x="587829" y="5890421"/>
            <a:ext cx="8538201" cy="0"/>
          </a:xfrm>
          <a:prstGeom prst="straightConnector1">
            <a:avLst/>
          </a:prstGeom>
          <a:noFill/>
          <a:ln w="38100" cap="flat" cmpd="sng" algn="ctr">
            <a:solidFill>
              <a:schemeClr val="bg2"/>
            </a:solidFill>
            <a:prstDash val="solid"/>
            <a:headEnd type="none"/>
            <a:tailEnd type="triangle"/>
          </a:ln>
          <a:effectLst/>
        </p:spPr>
      </p:cxnSp>
      <p:sp>
        <p:nvSpPr>
          <p:cNvPr id="30" name="TextBox 29"/>
          <p:cNvSpPr txBox="1"/>
          <p:nvPr/>
        </p:nvSpPr>
        <p:spPr>
          <a:xfrm>
            <a:off x="9291832" y="3140821"/>
            <a:ext cx="2706320" cy="671858"/>
          </a:xfrm>
          <a:prstGeom prst="rect">
            <a:avLst/>
          </a:prstGeom>
        </p:spPr>
        <p:txBody>
          <a:bodyPr vert="horz" wrap="square" lIns="91375" tIns="91375" rIns="91375" bIns="91375" rtlCol="0" anchor="ctr">
            <a:noAutofit/>
          </a:bodyPr>
          <a:lstStyle/>
          <a:p>
            <a:pPr marL="0" marR="0" lvl="0" indent="0" algn="ctr" defTabSz="895315"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Breach detection, investigation, and response</a:t>
            </a:r>
          </a:p>
        </p:txBody>
      </p:sp>
      <p:sp>
        <p:nvSpPr>
          <p:cNvPr id="31" name="TextBox 30"/>
          <p:cNvSpPr txBox="1"/>
          <p:nvPr/>
        </p:nvSpPr>
        <p:spPr>
          <a:xfrm>
            <a:off x="464108" y="3191621"/>
            <a:ext cx="1889947"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u="none" strike="noStrike" kern="1200" cap="none" spc="0" normalizeH="0" baseline="0" noProof="0" dirty="0">
                <a:ln>
                  <a:noFill/>
                </a:ln>
                <a:effectLst/>
                <a:uLnTx/>
                <a:uFillTx/>
                <a:latin typeface="Segoe UI" charset="0"/>
                <a:ea typeface="Segoe UI" charset="0"/>
                <a:cs typeface="Segoe UI" charset="0"/>
              </a:rPr>
              <a:t>Device protection</a:t>
            </a:r>
          </a:p>
        </p:txBody>
      </p:sp>
      <p:sp>
        <p:nvSpPr>
          <p:cNvPr id="32" name="TextBox 31"/>
          <p:cNvSpPr txBox="1"/>
          <p:nvPr/>
        </p:nvSpPr>
        <p:spPr>
          <a:xfrm>
            <a:off x="4663715" y="3191621"/>
            <a:ext cx="1856481"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Identity protection</a:t>
            </a:r>
          </a:p>
        </p:txBody>
      </p:sp>
      <p:sp>
        <p:nvSpPr>
          <p:cNvPr id="33" name="TextBox 32"/>
          <p:cNvSpPr txBox="1"/>
          <p:nvPr/>
        </p:nvSpPr>
        <p:spPr>
          <a:xfrm>
            <a:off x="6873167" y="3191621"/>
            <a:ext cx="2252863"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Information protection</a:t>
            </a:r>
          </a:p>
          <a:p>
            <a:pPr marL="0" marR="0" lvl="0" indent="0" algn="ctr" defTabSz="931575" rtl="0" eaLnBrk="1" fontAlgn="auto" latinLnBrk="0" hangingPunct="1">
              <a:lnSpc>
                <a:spcPct val="90000"/>
              </a:lnSpc>
              <a:spcBef>
                <a:spcPts val="0"/>
              </a:spcBef>
              <a:spcAft>
                <a:spcPts val="600"/>
              </a:spcAft>
              <a:buClrTx/>
              <a:buSzTx/>
              <a:buFontTx/>
              <a:buNone/>
              <a:tabLst/>
              <a:defRPr/>
            </a:pPr>
            <a:endParaRPr kumimoji="0" lang="en-US" sz="1400" i="0" u="none" strike="noStrike" kern="0" cap="none" spc="0" normalizeH="0" baseline="0" noProof="0" dirty="0">
              <a:ln>
                <a:noFill/>
              </a:ln>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34" name="TextBox 33"/>
          <p:cNvSpPr txBox="1"/>
          <p:nvPr/>
        </p:nvSpPr>
        <p:spPr>
          <a:xfrm>
            <a:off x="2588601" y="3191621"/>
            <a:ext cx="1856481"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Threat resistance</a:t>
            </a:r>
          </a:p>
        </p:txBody>
      </p:sp>
      <p:sp>
        <p:nvSpPr>
          <p:cNvPr id="35" name="Rectangle 34"/>
          <p:cNvSpPr/>
          <p:nvPr/>
        </p:nvSpPr>
        <p:spPr bwMode="auto">
          <a:xfrm>
            <a:off x="4748764" y="3739371"/>
            <a:ext cx="1643604" cy="11778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lvl="0" algn="ctr" defTabSz="913751" fontAlgn="base">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Credential Guard</a:t>
            </a:r>
          </a:p>
          <a:p>
            <a:pPr lvl="0" algn="ctr" defTabSz="913751" fontAlgn="base">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Windows Hello Companion Devices</a:t>
            </a:r>
          </a:p>
          <a:p>
            <a:pPr lvl="0" algn="ctr" defTabSz="913751" fontAlgn="base">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Windows Hello</a:t>
            </a:r>
          </a:p>
        </p:txBody>
      </p:sp>
      <p:sp>
        <p:nvSpPr>
          <p:cNvPr id="36" name="Device Guard"/>
          <p:cNvSpPr/>
          <p:nvPr/>
        </p:nvSpPr>
        <p:spPr bwMode="auto">
          <a:xfrm>
            <a:off x="2399930" y="3739371"/>
            <a:ext cx="2240426" cy="16108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lvl="0" algn="ctr" defTabSz="914367">
              <a:spcBef>
                <a:spcPts val="600"/>
              </a:spcBef>
              <a:defRPr/>
            </a:pPr>
            <a:r>
              <a:rPr lang="en-US" sz="1000" dirty="0">
                <a:solidFill>
                  <a:schemeClr val="tx1"/>
                </a:solidFill>
                <a:latin typeface="Segoe UI Semilight" charset="0"/>
                <a:ea typeface="Segoe UI Semilight" charset="0"/>
                <a:cs typeface="Segoe UI Semilight" charset="0"/>
              </a:rPr>
              <a:t>Device Guard</a:t>
            </a:r>
          </a:p>
          <a:p>
            <a:pPr lvl="0" algn="ctr" defTabSz="914367">
              <a:spcBef>
                <a:spcPts val="600"/>
              </a:spcBef>
              <a:defRPr/>
            </a:pPr>
            <a:r>
              <a:rPr lang="en-US" sz="1000" dirty="0">
                <a:solidFill>
                  <a:schemeClr val="tx1"/>
                </a:solidFill>
                <a:latin typeface="Segoe UI Semilight" charset="0"/>
                <a:ea typeface="Segoe UI Semilight" charset="0"/>
                <a:cs typeface="Segoe UI Semilight" charset="0"/>
              </a:rPr>
              <a:t>Microsoft Edge</a:t>
            </a:r>
          </a:p>
          <a:p>
            <a:pPr lvl="0" algn="ctr" defTabSz="914367">
              <a:spcBef>
                <a:spcPts val="600"/>
              </a:spcBef>
              <a:defRPr/>
            </a:pPr>
            <a:r>
              <a:rPr lang="en-US" sz="1000" dirty="0">
                <a:solidFill>
                  <a:schemeClr val="tx1"/>
                </a:solidFill>
                <a:latin typeface="Segoe UI Semilight" charset="0"/>
                <a:ea typeface="Segoe UI Semilight" charset="0"/>
                <a:cs typeface="Segoe UI Semilight" charset="0"/>
              </a:rPr>
              <a:t>Windows Defender </a:t>
            </a:r>
          </a:p>
          <a:p>
            <a:pPr lvl="0" algn="ctr" defTabSz="914367">
              <a:spcBef>
                <a:spcPts val="600"/>
              </a:spcBef>
              <a:defRPr/>
            </a:pPr>
            <a:r>
              <a:rPr lang="en-US" sz="1000" dirty="0">
                <a:solidFill>
                  <a:schemeClr val="tx1"/>
                </a:solidFill>
                <a:latin typeface="Segoe UI Semilight" charset="0"/>
                <a:ea typeface="Segoe UI Semilight" charset="0"/>
                <a:cs typeface="Segoe UI Semilight" charset="0"/>
              </a:rPr>
              <a:t>Windows Firewall</a:t>
            </a:r>
          </a:p>
          <a:p>
            <a:pPr lvl="0" algn="ctr" defTabSz="914367">
              <a:spcBef>
                <a:spcPts val="600"/>
              </a:spcBef>
              <a:defRPr/>
            </a:pPr>
            <a:r>
              <a:rPr lang="en-US" sz="1000" dirty="0">
                <a:solidFill>
                  <a:schemeClr val="tx1"/>
                </a:solidFill>
                <a:latin typeface="Segoe UI Semilight" charset="0"/>
                <a:ea typeface="Segoe UI Semilight" charset="0"/>
                <a:cs typeface="Segoe UI Semilight" charset="0"/>
              </a:rPr>
              <a:t>SmartScreen</a:t>
            </a:r>
          </a:p>
        </p:txBody>
      </p:sp>
      <p:sp>
        <p:nvSpPr>
          <p:cNvPr id="37" name="Virtulization based security"/>
          <p:cNvSpPr/>
          <p:nvPr/>
        </p:nvSpPr>
        <p:spPr bwMode="auto">
          <a:xfrm>
            <a:off x="277073" y="3739371"/>
            <a:ext cx="2228633" cy="17766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lvl="0" algn="ctr" defTabSz="914367">
              <a:spcBef>
                <a:spcPts val="600"/>
              </a:spcBef>
              <a:defRPr/>
            </a:pPr>
            <a:r>
              <a:rPr lang="en-US" sz="1000" dirty="0">
                <a:solidFill>
                  <a:schemeClr val="tx1"/>
                </a:solidFill>
                <a:latin typeface="Segoe UI Semilight" charset="0"/>
                <a:ea typeface="Segoe UI Semilight" charset="0"/>
                <a:cs typeface="Segoe UI Semilight" charset="0"/>
              </a:rPr>
              <a:t>Virtualization-based security</a:t>
            </a:r>
          </a:p>
          <a:p>
            <a:pPr lvl="0" algn="ctr" defTabSz="914367">
              <a:spcBef>
                <a:spcPts val="600"/>
              </a:spcBef>
              <a:defRPr/>
            </a:pPr>
            <a:r>
              <a:rPr lang="en-US" sz="1000" dirty="0" err="1">
                <a:solidFill>
                  <a:schemeClr val="tx1"/>
                </a:solidFill>
                <a:latin typeface="Segoe UI Semilight" charset="0"/>
                <a:ea typeface="Segoe UI Semilight" charset="0"/>
                <a:cs typeface="Segoe UI Semilight" charset="0"/>
              </a:rPr>
              <a:t>UEFI</a:t>
            </a:r>
            <a:r>
              <a:rPr lang="en-US" sz="1000" dirty="0">
                <a:solidFill>
                  <a:schemeClr val="tx1"/>
                </a:solidFill>
                <a:latin typeface="Segoe UI Semilight" charset="0"/>
                <a:ea typeface="Segoe UI Semilight" charset="0"/>
                <a:cs typeface="Segoe UI Semilight" charset="0"/>
              </a:rPr>
              <a:t> Secure Boot</a:t>
            </a:r>
          </a:p>
          <a:p>
            <a:pPr lvl="0" algn="ctr" defTabSz="914367">
              <a:spcBef>
                <a:spcPts val="600"/>
              </a:spcBef>
              <a:defRPr/>
            </a:pPr>
            <a:r>
              <a:rPr lang="en-US" sz="1000" dirty="0">
                <a:solidFill>
                  <a:schemeClr val="tx1"/>
                </a:solidFill>
                <a:latin typeface="Segoe UI Semilight" charset="0"/>
                <a:ea typeface="Segoe UI Semilight" charset="0"/>
                <a:cs typeface="Segoe UI Semilight" charset="0"/>
              </a:rPr>
              <a:t>Windows Trusted Boot</a:t>
            </a:r>
          </a:p>
          <a:p>
            <a:pPr lvl="0" algn="ctr" defTabSz="914367">
              <a:spcBef>
                <a:spcPts val="600"/>
              </a:spcBef>
              <a:defRPr/>
            </a:pPr>
            <a:r>
              <a:rPr lang="en-US" sz="1000" dirty="0">
                <a:solidFill>
                  <a:schemeClr val="tx1"/>
                </a:solidFill>
                <a:latin typeface="Segoe UI Semilight" charset="0"/>
                <a:ea typeface="Segoe UI Semilight" charset="0"/>
                <a:cs typeface="Segoe UI Semilight" charset="0"/>
              </a:rPr>
              <a:t>Windows Update</a:t>
            </a:r>
          </a:p>
          <a:p>
            <a:pPr lvl="0" algn="ctr" defTabSz="914367">
              <a:spcBef>
                <a:spcPts val="600"/>
              </a:spcBef>
              <a:defRPr/>
            </a:pPr>
            <a:r>
              <a:rPr lang="en-US" sz="1000" dirty="0">
                <a:solidFill>
                  <a:schemeClr val="tx1"/>
                </a:solidFill>
                <a:latin typeface="Segoe UI Semilight" charset="0"/>
                <a:ea typeface="Segoe UI Semilight" charset="0"/>
                <a:cs typeface="Segoe UI Semilight" charset="0"/>
              </a:rPr>
              <a:t>Trusted Platform Module</a:t>
            </a:r>
          </a:p>
        </p:txBody>
      </p:sp>
      <p:sp>
        <p:nvSpPr>
          <p:cNvPr id="38" name="Rectangle 37"/>
          <p:cNvSpPr/>
          <p:nvPr/>
        </p:nvSpPr>
        <p:spPr bwMode="auto">
          <a:xfrm>
            <a:off x="6818988" y="3739371"/>
            <a:ext cx="2240426" cy="19187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lvl="0" algn="ctr" defTabSz="913751" fontAlgn="base">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Device Encryption</a:t>
            </a:r>
          </a:p>
          <a:p>
            <a:pPr lvl="0" algn="ctr" defTabSz="913751" fontAlgn="base">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Windows Information Protection</a:t>
            </a:r>
          </a:p>
          <a:p>
            <a:pPr lvl="0" algn="ctr" defTabSz="913751" fontAlgn="base">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BitLocker Admin and Monitoring</a:t>
            </a:r>
          </a:p>
          <a:p>
            <a:pPr lvl="0" algn="ctr" defTabSz="913751" fontAlgn="base">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BitLocker</a:t>
            </a:r>
          </a:p>
          <a:p>
            <a:pPr lvl="0" algn="ctr" defTabSz="913751" fontAlgn="base">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BitLocker To Go</a:t>
            </a:r>
          </a:p>
        </p:txBody>
      </p:sp>
      <p:sp>
        <p:nvSpPr>
          <p:cNvPr id="39" name="Rectangle 38"/>
          <p:cNvSpPr/>
          <p:nvPr/>
        </p:nvSpPr>
        <p:spPr bwMode="auto">
          <a:xfrm>
            <a:off x="9545427" y="3739371"/>
            <a:ext cx="2121640" cy="13829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lvl="0" algn="ctr" defTabSz="913751" fontAlgn="base">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Security Management</a:t>
            </a:r>
          </a:p>
          <a:p>
            <a:pPr lvl="0" algn="ctr" defTabSz="913751" fontAlgn="base">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Conditional access</a:t>
            </a:r>
          </a:p>
          <a:p>
            <a:pPr lvl="0" algn="ctr" defTabSz="913751" fontAlgn="base">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Windows Defender Advanced Threat Protection</a:t>
            </a:r>
          </a:p>
          <a:p>
            <a:pPr lvl="0" algn="ctr" defTabSz="913751" fontAlgn="base">
              <a:spcBef>
                <a:spcPts val="600"/>
              </a:spcBef>
              <a:spcAft>
                <a:spcPct val="0"/>
              </a:spcAft>
              <a:defRPr/>
            </a:pPr>
            <a:endParaRPr lang="en-US" sz="1000" kern="0" dirty="0">
              <a:solidFill>
                <a:schemeClr val="tx1"/>
              </a:solidFill>
              <a:latin typeface="Segoe UI Semilight" charset="0"/>
              <a:ea typeface="Segoe UI Semilight" charset="0"/>
              <a:cs typeface="Segoe UI Semilight" charset="0"/>
            </a:endParaRPr>
          </a:p>
        </p:txBody>
      </p:sp>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914" y="2514513"/>
            <a:ext cx="395840" cy="395840"/>
          </a:xfrm>
          <a:prstGeom prst="rect">
            <a:avLst/>
          </a:prstGeom>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590" y="2472074"/>
            <a:ext cx="373771" cy="483707"/>
          </a:xfrm>
          <a:prstGeom prst="rect">
            <a:avLst/>
          </a:prstGeom>
        </p:spPr>
      </p:pic>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3469" y="2512421"/>
            <a:ext cx="392257" cy="392257"/>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5807" y="2549354"/>
            <a:ext cx="430538" cy="430538"/>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3327" y="2549354"/>
            <a:ext cx="331985" cy="362164"/>
          </a:xfrm>
          <a:prstGeom prst="rect">
            <a:avLst/>
          </a:prstGeom>
        </p:spPr>
      </p:pic>
      <p:pic>
        <p:nvPicPr>
          <p:cNvPr id="22" name="Picture 21"/>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52524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26"/>
          <p:cNvSpPr/>
          <p:nvPr/>
        </p:nvSpPr>
        <p:spPr bwMode="auto">
          <a:xfrm>
            <a:off x="4380072" y="3729946"/>
            <a:ext cx="7441710" cy="220157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9" name="Picture 2" descr="C:\Users\Sarah\Documents\_SSD_Business\Clients\BridgePartners\1472_Win10 Security_Rob\_Photos\Retail\MSSurface_Pro4_Retail_Seattle_1017.jpg"/>
          <p:cNvPicPr>
            <a:picLocks noChangeAspect="1" noChangeArrowheads="1"/>
          </p:cNvPicPr>
          <p:nvPr/>
        </p:nvPicPr>
        <p:blipFill rotWithShape="1">
          <a:blip r:embed="rId3" cstate="screen">
            <a:grayscl/>
            <a:extLst>
              <a:ext uri="{28A0092B-C50C-407E-A947-70E740481C1C}">
                <a14:useLocalDpi xmlns:a14="http://schemas.microsoft.com/office/drawing/2010/main" val="0"/>
              </a:ext>
            </a:extLst>
          </a:blip>
          <a:srcRect/>
          <a:stretch/>
        </p:blipFill>
        <p:spPr bwMode="auto">
          <a:xfrm flipH="1">
            <a:off x="0" y="1565647"/>
            <a:ext cx="4026826" cy="1822628"/>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itle 1"/>
          <p:cNvSpPr>
            <a:spLocks noGrp="1"/>
          </p:cNvSpPr>
          <p:nvPr>
            <p:ph type="title"/>
          </p:nvPr>
        </p:nvSpPr>
        <p:spPr>
          <a:xfrm>
            <a:off x="1412556" y="289957"/>
            <a:ext cx="5735562" cy="899537"/>
          </a:xfrm>
        </p:spPr>
        <p:txBody>
          <a:bodyPr/>
          <a:lstStyle/>
          <a:p>
            <a:pPr lvl="0"/>
            <a:r>
              <a:rPr lang="en-US" dirty="0"/>
              <a:t>Secure your identities </a:t>
            </a:r>
          </a:p>
        </p:txBody>
      </p:sp>
      <p:sp>
        <p:nvSpPr>
          <p:cNvPr id="18" name="TextBox 17"/>
          <p:cNvSpPr txBox="1"/>
          <p:nvPr/>
        </p:nvSpPr>
        <p:spPr>
          <a:xfrm>
            <a:off x="4761518" y="3892145"/>
            <a:ext cx="6240061" cy="1805329"/>
          </a:xfrm>
          <a:prstGeom prst="rect">
            <a:avLst/>
          </a:prstGeom>
          <a:noFill/>
        </p:spPr>
        <p:txBody>
          <a:bodyPr wrap="square" lIns="89642" tIns="44821" rIns="89642" bIns="44821" numCol="1" rtlCol="0">
            <a:spAutoFit/>
          </a:bodyPr>
          <a:lstStyle/>
          <a:p>
            <a:pPr defTabSz="914367" fontAlgn="ctr">
              <a:lnSpc>
                <a:spcPts val="2941"/>
              </a:lnSpc>
              <a:spcAft>
                <a:spcPts val="1176"/>
              </a:spcAft>
            </a:pPr>
            <a:r>
              <a:rPr lang="en-US" sz="2745"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Windows Hello*</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Enables native support of multi-factor authentication—such as biometrics or companion devices—to validate users.</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Helps ensure only authenticated users can sign-in to the device and gain access.</a:t>
            </a:r>
          </a:p>
        </p:txBody>
      </p:sp>
      <p:grpSp>
        <p:nvGrpSpPr>
          <p:cNvPr id="20" name="Group 19"/>
          <p:cNvGrpSpPr/>
          <p:nvPr/>
        </p:nvGrpSpPr>
        <p:grpSpPr>
          <a:xfrm>
            <a:off x="480818" y="278968"/>
            <a:ext cx="892547" cy="892547"/>
            <a:chOff x="1058016" y="3011500"/>
            <a:chExt cx="910444" cy="910444"/>
          </a:xfrm>
        </p:grpSpPr>
        <p:sp>
          <p:nvSpPr>
            <p:cNvPr id="21" name="Oval 20"/>
            <p:cNvSpPr/>
            <p:nvPr/>
          </p:nvSpPr>
          <p:spPr bwMode="auto">
            <a:xfrm>
              <a:off x="1058016"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 name="Freeform 152"/>
            <p:cNvSpPr>
              <a:spLocks/>
            </p:cNvSpPr>
            <p:nvPr/>
          </p:nvSpPr>
          <p:spPr bwMode="auto">
            <a:xfrm>
              <a:off x="1232656" y="3290592"/>
              <a:ext cx="258759" cy="293050"/>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sp>
          <p:nvSpPr>
            <p:cNvPr id="23" name="Freeform 153"/>
            <p:cNvSpPr>
              <a:spLocks/>
            </p:cNvSpPr>
            <p:nvPr/>
          </p:nvSpPr>
          <p:spPr bwMode="auto">
            <a:xfrm>
              <a:off x="1382303" y="3259405"/>
              <a:ext cx="411518" cy="414636"/>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grpSp>
      <p:sp>
        <p:nvSpPr>
          <p:cNvPr id="28" name="Pentagon 27"/>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Rectangle 2"/>
          <p:cNvSpPr/>
          <p:nvPr/>
        </p:nvSpPr>
        <p:spPr>
          <a:xfrm>
            <a:off x="4295855" y="1691223"/>
            <a:ext cx="7421688" cy="1600959"/>
          </a:xfrm>
          <a:prstGeom prst="rect">
            <a:avLst/>
          </a:prstGeom>
        </p:spPr>
        <p:txBody>
          <a:bodyPr wrap="square" lIns="91436" tIns="45717" rIns="91436" bIns="45717" anchor="ctr">
            <a:spAutoFit/>
          </a:bodyPr>
          <a:lstStyle/>
          <a:p>
            <a:pPr defTabSz="933362">
              <a:lnSpc>
                <a:spcPts val="2941"/>
              </a:lnSpc>
              <a:spcBef>
                <a:spcPct val="0"/>
              </a:spcBef>
              <a:buClr>
                <a:srgbClr val="002050"/>
              </a:buClr>
              <a:buSzPct val="105000"/>
            </a:pPr>
            <a:r>
              <a:rPr lang="en-US" sz="2843" dirty="0">
                <a:solidFill>
                  <a:srgbClr val="FFFFFF"/>
                </a:solidFill>
                <a:latin typeface="Segoe UI Light"/>
                <a:cs typeface="Segoe UI Light" panose="020B0502040204020203" pitchFamily="34" charset="0"/>
              </a:rPr>
              <a:t>A retail associate is carrying a modern POS device around the sales floor, which she uses to complete customer purchases. She logs in to this Windows 10 device. </a:t>
            </a:r>
          </a:p>
        </p:txBody>
      </p:sp>
      <p:sp>
        <p:nvSpPr>
          <p:cNvPr id="5" name="TextBox 4"/>
          <p:cNvSpPr txBox="1"/>
          <p:nvPr/>
        </p:nvSpPr>
        <p:spPr>
          <a:xfrm>
            <a:off x="371518" y="3630759"/>
            <a:ext cx="3383794" cy="2347431"/>
          </a:xfrm>
          <a:prstGeom prst="rect">
            <a:avLst/>
          </a:prstGeom>
          <a:noFill/>
        </p:spPr>
        <p:txBody>
          <a:bodyPr wrap="square" lIns="89642" tIns="44821" rIns="89642" bIns="44821" rtlCol="0">
            <a:spAutoFit/>
          </a:bodyPr>
          <a:lstStyle/>
          <a:p>
            <a:pPr defTabSz="914367">
              <a:lnSpc>
                <a:spcPct val="90000"/>
              </a:lnSpc>
              <a:spcAft>
                <a:spcPts val="1176"/>
              </a:spcAft>
            </a:pPr>
            <a:r>
              <a:rPr lang="en-US" sz="2353" i="1" dirty="0">
                <a:gradFill>
                  <a:gsLst>
                    <a:gs pos="2917">
                      <a:srgbClr val="646464"/>
                    </a:gs>
                    <a:gs pos="30000">
                      <a:srgbClr val="646464"/>
                    </a:gs>
                  </a:gsLst>
                  <a:lin ang="5400000" scaled="0"/>
                </a:gradFill>
                <a:latin typeface="Segoe UI"/>
              </a:rPr>
              <a:t>Engages with customers to sell products</a:t>
            </a:r>
          </a:p>
          <a:p>
            <a:pPr defTabSz="914367">
              <a:lnSpc>
                <a:spcPct val="90000"/>
              </a:lnSpc>
              <a:spcAft>
                <a:spcPts val="1176"/>
              </a:spcAft>
            </a:pPr>
            <a:r>
              <a:rPr lang="en-US" sz="2353" dirty="0">
                <a:gradFill>
                  <a:gsLst>
                    <a:gs pos="2917">
                      <a:srgbClr val="646464"/>
                    </a:gs>
                    <a:gs pos="30000">
                      <a:srgbClr val="646464"/>
                    </a:gs>
                  </a:gsLst>
                  <a:lin ang="5400000" scaled="0"/>
                </a:gradFill>
                <a:latin typeface="Segoe UI"/>
              </a:rPr>
              <a:t>Uses POS devices, mobile or fixed</a:t>
            </a:r>
          </a:p>
          <a:p>
            <a:pPr defTabSz="914367">
              <a:lnSpc>
                <a:spcPct val="90000"/>
              </a:lnSpc>
              <a:spcAft>
                <a:spcPts val="1176"/>
              </a:spcAft>
            </a:pPr>
            <a:r>
              <a:rPr lang="en-US" sz="2353" dirty="0">
                <a:gradFill>
                  <a:gsLst>
                    <a:gs pos="2917">
                      <a:srgbClr val="646464"/>
                    </a:gs>
                    <a:gs pos="30000">
                      <a:srgbClr val="646464"/>
                    </a:gs>
                  </a:gsLst>
                  <a:lin ang="5400000" scaled="0"/>
                </a:gradFill>
                <a:latin typeface="Segoe UI"/>
              </a:rPr>
              <a:t>Handles customer credit card information</a:t>
            </a:r>
          </a:p>
        </p:txBody>
      </p:sp>
      <p:sp>
        <p:nvSpPr>
          <p:cNvPr id="4" name="Rectangle 3"/>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defTabSz="914367">
              <a:buClr>
                <a:srgbClr val="0078D7"/>
              </a:buClr>
              <a:buSzPct val="70000"/>
            </a:pPr>
            <a:r>
              <a:rPr lang="en-US" sz="1961" dirty="0">
                <a:solidFill>
                  <a:srgbClr val="FFFFFF"/>
                </a:solidFill>
                <a:latin typeface="Segoe UI"/>
                <a:cs typeface="Calibri" pitchFamily="34" charset="0"/>
              </a:rPr>
              <a:t>RETAIL ASSOCIATE</a:t>
            </a:r>
          </a:p>
        </p:txBody>
      </p:sp>
      <p:sp>
        <p:nvSpPr>
          <p:cNvPr id="26" name="Isosceles Triangle 25"/>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9" name="Group 28"/>
          <p:cNvGrpSpPr/>
          <p:nvPr/>
        </p:nvGrpSpPr>
        <p:grpSpPr>
          <a:xfrm>
            <a:off x="4222302" y="3899021"/>
            <a:ext cx="519071" cy="410408"/>
            <a:chOff x="8247413" y="4058900"/>
            <a:chExt cx="529479" cy="418638"/>
          </a:xfrm>
        </p:grpSpPr>
        <p:sp>
          <p:nvSpPr>
            <p:cNvPr id="30" name="Right Arrow 29"/>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1" name="Isosceles Triangle 30"/>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7" name="Rectangle 6"/>
          <p:cNvSpPr/>
          <p:nvPr/>
        </p:nvSpPr>
        <p:spPr>
          <a:xfrm>
            <a:off x="0" y="6460194"/>
            <a:ext cx="4008341" cy="331899"/>
          </a:xfrm>
          <a:prstGeom prst="rect">
            <a:avLst/>
          </a:prstGeom>
        </p:spPr>
        <p:txBody>
          <a:bodyPr wrap="square">
            <a:spAutoFit/>
          </a:bodyPr>
          <a:lstStyle/>
          <a:p>
            <a:pPr defTabSz="914367"/>
            <a:r>
              <a:rPr lang="en-US" sz="784" dirty="0">
                <a:solidFill>
                  <a:srgbClr val="646464"/>
                </a:solidFill>
                <a:latin typeface="Segoe UI"/>
              </a:rPr>
              <a:t>* </a:t>
            </a:r>
            <a:r>
              <a:rPr lang="en-US" sz="784" i="1" dirty="0">
                <a:solidFill>
                  <a:srgbClr val="646464"/>
                </a:solidFill>
                <a:latin typeface="Segoe UI"/>
              </a:rPr>
              <a:t>Windows Hello requires specialized hardware such as fingerprint reader, illuminated IR sensor, or other biometric sensors depending on the authentication enabled</a:t>
            </a:r>
            <a:endParaRPr lang="en-US" sz="784" dirty="0">
              <a:solidFill>
                <a:srgbClr val="646464"/>
              </a:solidFill>
              <a:latin typeface="Segoe UI"/>
            </a:endParaRPr>
          </a:p>
        </p:txBody>
      </p:sp>
    </p:spTree>
    <p:extLst>
      <p:ext uri="{BB962C8B-B14F-4D97-AF65-F5344CB8AC3E}">
        <p14:creationId xmlns:p14="http://schemas.microsoft.com/office/powerpoint/2010/main" val="32462700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3" descr="C:\Users\Sarah\Documents\_SSD_Business\Client_collateral\MICROSOFT_DVD_ART\MICROSOFT PHOTOS\Picture8.jpg"/>
          <p:cNvPicPr>
            <a:picLocks noChangeAspect="1" noChangeArrowheads="1"/>
          </p:cNvPicPr>
          <p:nvPr/>
        </p:nvPicPr>
        <p:blipFill rotWithShape="1">
          <a:blip r:embed="rId3" cstate="screen">
            <a:grayscl/>
            <a:extLst>
              <a:ext uri="{28A0092B-C50C-407E-A947-70E740481C1C}">
                <a14:useLocalDpi xmlns:a14="http://schemas.microsoft.com/office/drawing/2010/main" val="0"/>
              </a:ext>
            </a:extLst>
          </a:blip>
          <a:srcRect/>
          <a:stretch/>
        </p:blipFill>
        <p:spPr bwMode="auto">
          <a:xfrm flipH="1">
            <a:off x="1" y="1565647"/>
            <a:ext cx="4017583" cy="182262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bwMode="auto">
          <a:xfrm>
            <a:off x="4380072" y="3729946"/>
            <a:ext cx="7441710" cy="220157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25" name="Straight Connector 24"/>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itle 1"/>
          <p:cNvSpPr>
            <a:spLocks noGrp="1"/>
          </p:cNvSpPr>
          <p:nvPr>
            <p:ph type="title"/>
          </p:nvPr>
        </p:nvSpPr>
        <p:spPr>
          <a:xfrm>
            <a:off x="1412556" y="289957"/>
            <a:ext cx="5735562" cy="899537"/>
          </a:xfrm>
        </p:spPr>
        <p:txBody>
          <a:bodyPr/>
          <a:lstStyle/>
          <a:p>
            <a:pPr lvl="0"/>
            <a:r>
              <a:rPr lang="en-US" dirty="0"/>
              <a:t>Secure your identities </a:t>
            </a:r>
          </a:p>
        </p:txBody>
      </p:sp>
      <p:grpSp>
        <p:nvGrpSpPr>
          <p:cNvPr id="20" name="Group 19"/>
          <p:cNvGrpSpPr/>
          <p:nvPr/>
        </p:nvGrpSpPr>
        <p:grpSpPr>
          <a:xfrm>
            <a:off x="480818" y="278968"/>
            <a:ext cx="892547" cy="892547"/>
            <a:chOff x="1058016" y="3011500"/>
            <a:chExt cx="910444" cy="910444"/>
          </a:xfrm>
        </p:grpSpPr>
        <p:sp>
          <p:nvSpPr>
            <p:cNvPr id="21" name="Oval 20"/>
            <p:cNvSpPr/>
            <p:nvPr/>
          </p:nvSpPr>
          <p:spPr bwMode="auto">
            <a:xfrm>
              <a:off x="1058016"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 name="Freeform 152"/>
            <p:cNvSpPr>
              <a:spLocks/>
            </p:cNvSpPr>
            <p:nvPr/>
          </p:nvSpPr>
          <p:spPr bwMode="auto">
            <a:xfrm>
              <a:off x="1232656" y="3290592"/>
              <a:ext cx="258759" cy="293050"/>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sp>
          <p:nvSpPr>
            <p:cNvPr id="23" name="Freeform 153"/>
            <p:cNvSpPr>
              <a:spLocks/>
            </p:cNvSpPr>
            <p:nvPr/>
          </p:nvSpPr>
          <p:spPr bwMode="auto">
            <a:xfrm>
              <a:off x="1382303" y="3259405"/>
              <a:ext cx="411518" cy="414636"/>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grpSp>
      <p:sp>
        <p:nvSpPr>
          <p:cNvPr id="28" name="Pentagon 27"/>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Rectangle 2"/>
          <p:cNvSpPr/>
          <p:nvPr/>
        </p:nvSpPr>
        <p:spPr>
          <a:xfrm>
            <a:off x="4295855" y="1691223"/>
            <a:ext cx="7421688" cy="1600959"/>
          </a:xfrm>
          <a:prstGeom prst="rect">
            <a:avLst/>
          </a:prstGeom>
        </p:spPr>
        <p:txBody>
          <a:bodyPr wrap="square" lIns="91436" tIns="45717" rIns="91436" bIns="45717" anchor="ctr">
            <a:spAutoFit/>
          </a:bodyPr>
          <a:lstStyle/>
          <a:p>
            <a:pPr defTabSz="933362">
              <a:lnSpc>
                <a:spcPts val="2941"/>
              </a:lnSpc>
              <a:spcBef>
                <a:spcPct val="0"/>
              </a:spcBef>
              <a:buClr>
                <a:srgbClr val="002050"/>
              </a:buClr>
              <a:buSzPct val="105000"/>
            </a:pPr>
            <a:r>
              <a:rPr lang="en-US" sz="2843" dirty="0">
                <a:solidFill>
                  <a:srgbClr val="FFFFFF"/>
                </a:solidFill>
                <a:latin typeface="Segoe UI Light"/>
                <a:cs typeface="Segoe UI Light" panose="020B0502040204020203" pitchFamily="34" charset="0"/>
              </a:rPr>
              <a:t>A VP of operations starts his day and opens a genuine-looking email, appearing to come from a trusted source. He sees a URL included in the mail and clicks it.</a:t>
            </a:r>
          </a:p>
        </p:txBody>
      </p:sp>
      <p:sp>
        <p:nvSpPr>
          <p:cNvPr id="5" name="TextBox 4"/>
          <p:cNvSpPr txBox="1"/>
          <p:nvPr/>
        </p:nvSpPr>
        <p:spPr>
          <a:xfrm>
            <a:off x="371517" y="3630759"/>
            <a:ext cx="3540156" cy="2679303"/>
          </a:xfrm>
          <a:prstGeom prst="rect">
            <a:avLst/>
          </a:prstGeom>
          <a:noFill/>
        </p:spPr>
        <p:txBody>
          <a:bodyPr wrap="square" lIns="89642" tIns="44821" rIns="89642" bIns="44821" rtlCol="0">
            <a:spAutoFit/>
          </a:bodyPr>
          <a:lstStyle>
            <a:defPPr>
              <a:defRPr lang="en-US"/>
            </a:defPPr>
            <a:lvl1pPr>
              <a:lnSpc>
                <a:spcPct val="90000"/>
              </a:lnSpc>
              <a:spcAft>
                <a:spcPts val="1200"/>
              </a:spcAft>
              <a:defRPr sz="2400">
                <a:gradFill>
                  <a:gsLst>
                    <a:gs pos="2917">
                      <a:schemeClr val="tx1"/>
                    </a:gs>
                    <a:gs pos="30000">
                      <a:schemeClr val="tx1"/>
                    </a:gs>
                  </a:gsLst>
                  <a:lin ang="5400000" scaled="0"/>
                </a:gradFill>
              </a:defRPr>
            </a:lvl1pPr>
          </a:lstStyle>
          <a:p>
            <a:pPr defTabSz="914367">
              <a:spcAft>
                <a:spcPts val="1176"/>
              </a:spcAft>
            </a:pPr>
            <a:r>
              <a:rPr lang="en-US" sz="2353" i="1" dirty="0">
                <a:gradFill>
                  <a:gsLst>
                    <a:gs pos="2917">
                      <a:srgbClr val="646464"/>
                    </a:gs>
                    <a:gs pos="30000">
                      <a:srgbClr val="646464"/>
                    </a:gs>
                  </a:gsLst>
                  <a:lin ang="5400000" scaled="0"/>
                </a:gradFill>
                <a:latin typeface="Segoe UI"/>
              </a:rPr>
              <a:t>Oversees global operations </a:t>
            </a:r>
          </a:p>
          <a:p>
            <a:pPr defTabSz="914367">
              <a:spcAft>
                <a:spcPts val="1176"/>
              </a:spcAft>
            </a:pPr>
            <a:r>
              <a:rPr lang="en-US" sz="2353" dirty="0">
                <a:gradFill>
                  <a:gsLst>
                    <a:gs pos="2917">
                      <a:srgbClr val="646464"/>
                    </a:gs>
                    <a:gs pos="30000">
                      <a:srgbClr val="646464"/>
                    </a:gs>
                  </a:gsLst>
                  <a:lin ang="5400000" scaled="0"/>
                </a:gradFill>
                <a:latin typeface="Segoe UI"/>
              </a:rPr>
              <a:t>Receives lots of high-priority email</a:t>
            </a:r>
          </a:p>
          <a:p>
            <a:pPr defTabSz="914367">
              <a:spcAft>
                <a:spcPts val="1176"/>
              </a:spcAft>
            </a:pPr>
            <a:r>
              <a:rPr lang="en-US" sz="2353" dirty="0">
                <a:gradFill>
                  <a:gsLst>
                    <a:gs pos="2917">
                      <a:srgbClr val="646464"/>
                    </a:gs>
                    <a:gs pos="30000">
                      <a:srgbClr val="646464"/>
                    </a:gs>
                  </a:gsLst>
                  <a:lin ang="5400000" scaled="0"/>
                </a:gradFill>
                <a:latin typeface="Segoe UI"/>
              </a:rPr>
              <a:t>Engages and collaborates with suppliers and team</a:t>
            </a:r>
          </a:p>
        </p:txBody>
      </p:sp>
      <p:sp>
        <p:nvSpPr>
          <p:cNvPr id="4" name="Rectangle 3"/>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defTabSz="914367">
              <a:buClr>
                <a:srgbClr val="0078D7"/>
              </a:buClr>
              <a:buSzPct val="70000"/>
            </a:pPr>
            <a:r>
              <a:rPr lang="en-US" sz="1961" dirty="0">
                <a:solidFill>
                  <a:srgbClr val="FFFFFF"/>
                </a:solidFill>
                <a:latin typeface="Segoe UI"/>
                <a:cs typeface="Calibri" pitchFamily="34" charset="0"/>
              </a:rPr>
              <a:t>CORPORATE EXECUTIVE</a:t>
            </a:r>
          </a:p>
        </p:txBody>
      </p:sp>
      <p:sp>
        <p:nvSpPr>
          <p:cNvPr id="26" name="Isosceles Triangle 25"/>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1" name="TextBox 30"/>
          <p:cNvSpPr txBox="1"/>
          <p:nvPr/>
        </p:nvSpPr>
        <p:spPr>
          <a:xfrm>
            <a:off x="4761518" y="3892145"/>
            <a:ext cx="6147972" cy="1805329"/>
          </a:xfrm>
          <a:prstGeom prst="rect">
            <a:avLst/>
          </a:prstGeom>
          <a:noFill/>
        </p:spPr>
        <p:txBody>
          <a:bodyPr wrap="square" lIns="89642" tIns="44821" rIns="89642" bIns="44821" numCol="1" rtlCol="0">
            <a:spAutoFit/>
          </a:bodyPr>
          <a:lstStyle/>
          <a:p>
            <a:pPr defTabSz="914367" fontAlgn="ctr">
              <a:lnSpc>
                <a:spcPts val="2941"/>
              </a:lnSpc>
              <a:spcAft>
                <a:spcPts val="1176"/>
              </a:spcAft>
            </a:pPr>
            <a:r>
              <a:rPr lang="en-US" sz="2745"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Credential Guard</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Stores his user access token credentials away from the operating system in a virtualized environment.</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Protects credentials—even if something happens to his device, his tokens aren’t exposed and he is better protected.</a:t>
            </a:r>
          </a:p>
        </p:txBody>
      </p:sp>
      <p:grpSp>
        <p:nvGrpSpPr>
          <p:cNvPr id="32" name="Group 31"/>
          <p:cNvGrpSpPr/>
          <p:nvPr/>
        </p:nvGrpSpPr>
        <p:grpSpPr>
          <a:xfrm>
            <a:off x="4222302" y="3899021"/>
            <a:ext cx="519071" cy="410408"/>
            <a:chOff x="8247413" y="4058900"/>
            <a:chExt cx="529479" cy="418638"/>
          </a:xfrm>
        </p:grpSpPr>
        <p:sp>
          <p:nvSpPr>
            <p:cNvPr id="33" name="Right Arrow 32"/>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 name="Isosceles Triangle 33"/>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Tree>
    <p:extLst>
      <p:ext uri="{BB962C8B-B14F-4D97-AF65-F5344CB8AC3E}">
        <p14:creationId xmlns:p14="http://schemas.microsoft.com/office/powerpoint/2010/main" val="101298579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Picture 10" descr="C:\Users\Sarah\Documents\_SSD_Business\Client_collateral\MICROSOFT_DVD_ART\MICROSOFT PHOTOS\MSC13_MariaA_06.jpg"/>
          <p:cNvPicPr>
            <a:picLocks noChangeAspect="1" noChangeArrowheads="1"/>
          </p:cNvPicPr>
          <p:nvPr/>
        </p:nvPicPr>
        <p:blipFill rotWithShape="1">
          <a:blip r:embed="rId3" cstate="screen">
            <a:grayscl/>
            <a:extLst>
              <a:ext uri="{28A0092B-C50C-407E-A947-70E740481C1C}">
                <a14:useLocalDpi xmlns:a14="http://schemas.microsoft.com/office/drawing/2010/main" val="0"/>
              </a:ext>
            </a:extLst>
          </a:blip>
          <a:srcRect/>
          <a:stretch/>
        </p:blipFill>
        <p:spPr bwMode="auto">
          <a:xfrm>
            <a:off x="2" y="1565647"/>
            <a:ext cx="4017583" cy="182262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1" name="Rectangle 30"/>
          <p:cNvSpPr/>
          <p:nvPr/>
        </p:nvSpPr>
        <p:spPr bwMode="auto">
          <a:xfrm>
            <a:off x="4380072" y="3729948"/>
            <a:ext cx="7441710" cy="220157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20" name="Straight Connector 19"/>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3" name="Title 1"/>
          <p:cNvSpPr txBox="1">
            <a:spLocks/>
          </p:cNvSpPr>
          <p:nvPr/>
        </p:nvSpPr>
        <p:spPr>
          <a:xfrm>
            <a:off x="1412555" y="289957"/>
            <a:ext cx="9128164"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pPr defTabSz="914367"/>
            <a:r>
              <a:rPr lang="en-US" sz="4705" spc="-100" dirty="0">
                <a:gradFill>
                  <a:gsLst>
                    <a:gs pos="1250">
                      <a:srgbClr val="0078D7"/>
                    </a:gs>
                    <a:gs pos="100000">
                      <a:srgbClr val="0078D7"/>
                    </a:gs>
                  </a:gsLst>
                  <a:lin ang="5400000" scaled="0"/>
                </a:gradFill>
                <a:latin typeface="Segoe UI Light"/>
              </a:rPr>
              <a:t>Enhance threat resistance</a:t>
            </a:r>
          </a:p>
        </p:txBody>
      </p:sp>
      <p:sp>
        <p:nvSpPr>
          <p:cNvPr id="28" name="Rectangle 27"/>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defTabSz="914367">
              <a:buClr>
                <a:srgbClr val="0078D7"/>
              </a:buClr>
              <a:buSzPct val="70000"/>
            </a:pPr>
            <a:r>
              <a:rPr lang="en-US" sz="1961" dirty="0">
                <a:solidFill>
                  <a:srgbClr val="FFFFFF"/>
                </a:solidFill>
                <a:latin typeface="Segoe UI"/>
                <a:cs typeface="Calibri" pitchFamily="34" charset="0"/>
              </a:rPr>
              <a:t>STORE MANAGER</a:t>
            </a:r>
          </a:p>
        </p:txBody>
      </p:sp>
      <p:grpSp>
        <p:nvGrpSpPr>
          <p:cNvPr id="11" name="Group 10"/>
          <p:cNvGrpSpPr/>
          <p:nvPr/>
        </p:nvGrpSpPr>
        <p:grpSpPr>
          <a:xfrm>
            <a:off x="480818" y="278968"/>
            <a:ext cx="892547" cy="892547"/>
            <a:chOff x="5767685" y="3011500"/>
            <a:chExt cx="910444" cy="910444"/>
          </a:xfrm>
        </p:grpSpPr>
        <p:sp>
          <p:nvSpPr>
            <p:cNvPr id="12" name="Oval 11"/>
            <p:cNvSpPr/>
            <p:nvPr/>
          </p:nvSpPr>
          <p:spPr bwMode="auto">
            <a:xfrm>
              <a:off x="5767685"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 name="Group 12"/>
            <p:cNvGrpSpPr/>
            <p:nvPr/>
          </p:nvGrpSpPr>
          <p:grpSpPr>
            <a:xfrm>
              <a:off x="6018056" y="3248536"/>
              <a:ext cx="409701" cy="482477"/>
              <a:chOff x="6056735" y="3589736"/>
              <a:chExt cx="409701" cy="482477"/>
            </a:xfrm>
          </p:grpSpPr>
          <p:sp>
            <p:nvSpPr>
              <p:cNvPr id="14" name="Freeform 79"/>
              <p:cNvSpPr>
                <a:spLocks/>
              </p:cNvSpPr>
              <p:nvPr/>
            </p:nvSpPr>
            <p:spPr bwMode="auto">
              <a:xfrm>
                <a:off x="6056735" y="3589736"/>
                <a:ext cx="409701" cy="482477"/>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sp>
            <p:nvSpPr>
              <p:cNvPr id="15" name="Freeform 80"/>
              <p:cNvSpPr>
                <a:spLocks/>
              </p:cNvSpPr>
              <p:nvPr/>
            </p:nvSpPr>
            <p:spPr bwMode="auto">
              <a:xfrm>
                <a:off x="6107948" y="3638258"/>
                <a:ext cx="261455" cy="250673"/>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sp>
            <p:nvSpPr>
              <p:cNvPr id="16" name="Freeform 81"/>
              <p:cNvSpPr>
                <a:spLocks/>
              </p:cNvSpPr>
              <p:nvPr/>
            </p:nvSpPr>
            <p:spPr bwMode="auto">
              <a:xfrm>
                <a:off x="6172635" y="3689472"/>
                <a:ext cx="242586" cy="312666"/>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grpSp>
      </p:grpSp>
      <p:grpSp>
        <p:nvGrpSpPr>
          <p:cNvPr id="18" name="Group 17"/>
          <p:cNvGrpSpPr/>
          <p:nvPr/>
        </p:nvGrpSpPr>
        <p:grpSpPr>
          <a:xfrm>
            <a:off x="4222302" y="3899021"/>
            <a:ext cx="519071" cy="410408"/>
            <a:chOff x="8247413" y="4058900"/>
            <a:chExt cx="529479" cy="418638"/>
          </a:xfrm>
        </p:grpSpPr>
        <p:sp>
          <p:nvSpPr>
            <p:cNvPr id="19" name="Right Arrow 18"/>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1" name="Isosceles Triangle 20"/>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0" name="TextBox 29"/>
          <p:cNvSpPr txBox="1"/>
          <p:nvPr/>
        </p:nvSpPr>
        <p:spPr>
          <a:xfrm>
            <a:off x="371517" y="3630759"/>
            <a:ext cx="3383795" cy="2673295"/>
          </a:xfrm>
          <a:prstGeom prst="rect">
            <a:avLst/>
          </a:prstGeom>
          <a:noFill/>
        </p:spPr>
        <p:txBody>
          <a:bodyPr wrap="square" lIns="89642" tIns="44821" rIns="89642" bIns="44821" rtlCol="0">
            <a:spAutoFit/>
          </a:bodyPr>
          <a:lstStyle>
            <a:defPPr>
              <a:defRPr lang="en-US"/>
            </a:defPPr>
            <a:lvl1pPr>
              <a:lnSpc>
                <a:spcPct val="90000"/>
              </a:lnSpc>
              <a:spcAft>
                <a:spcPts val="1200"/>
              </a:spcAft>
              <a:defRPr sz="2400">
                <a:gradFill>
                  <a:gsLst>
                    <a:gs pos="2917">
                      <a:schemeClr val="tx1"/>
                    </a:gs>
                    <a:gs pos="30000">
                      <a:schemeClr val="tx1"/>
                    </a:gs>
                  </a:gsLst>
                  <a:lin ang="5400000" scaled="0"/>
                </a:gradFill>
              </a:defRPr>
            </a:lvl1pPr>
          </a:lstStyle>
          <a:p>
            <a:pPr defTabSz="914367">
              <a:spcAft>
                <a:spcPts val="1176"/>
              </a:spcAft>
            </a:pPr>
            <a:r>
              <a:rPr lang="en-US" sz="2353" i="1" dirty="0">
                <a:gradFill>
                  <a:gsLst>
                    <a:gs pos="2917">
                      <a:srgbClr val="646464"/>
                    </a:gs>
                    <a:gs pos="30000">
                      <a:srgbClr val="646464"/>
                    </a:gs>
                  </a:gsLst>
                  <a:lin ang="5400000" scaled="0"/>
                </a:gradFill>
                <a:latin typeface="Segoe UI"/>
              </a:rPr>
              <a:t>Manages staff, inventory, and bottom line</a:t>
            </a:r>
          </a:p>
          <a:p>
            <a:pPr defTabSz="914367">
              <a:spcAft>
                <a:spcPts val="1176"/>
              </a:spcAft>
            </a:pPr>
            <a:r>
              <a:rPr lang="en-US" sz="2353" dirty="0">
                <a:gradFill>
                  <a:gsLst>
                    <a:gs pos="2917">
                      <a:srgbClr val="646464"/>
                    </a:gs>
                    <a:gs pos="30000">
                      <a:srgbClr val="646464"/>
                    </a:gs>
                  </a:gsLst>
                  <a:lin ang="5400000" scaled="0"/>
                </a:gradFill>
                <a:latin typeface="Segoe UI"/>
              </a:rPr>
              <a:t>Uses modernized POS across stores</a:t>
            </a:r>
          </a:p>
          <a:p>
            <a:pPr defTabSz="914367">
              <a:spcAft>
                <a:spcPts val="1176"/>
              </a:spcAft>
            </a:pPr>
            <a:r>
              <a:rPr lang="en-US" sz="2353" dirty="0">
                <a:gradFill>
                  <a:gsLst>
                    <a:gs pos="2917">
                      <a:srgbClr val="646464"/>
                    </a:gs>
                    <a:gs pos="30000">
                      <a:srgbClr val="646464"/>
                    </a:gs>
                  </a:gsLst>
                  <a:lin ang="5400000" scaled="0"/>
                </a:gradFill>
                <a:latin typeface="Segoe UI"/>
              </a:rPr>
              <a:t>Collaborates with store leadership and corporate headquarters</a:t>
            </a:r>
          </a:p>
        </p:txBody>
      </p:sp>
      <p:sp>
        <p:nvSpPr>
          <p:cNvPr id="32" name="TextBox 31"/>
          <p:cNvSpPr txBox="1"/>
          <p:nvPr/>
        </p:nvSpPr>
        <p:spPr>
          <a:xfrm>
            <a:off x="4761518" y="3892145"/>
            <a:ext cx="6647526" cy="1805329"/>
          </a:xfrm>
          <a:prstGeom prst="rect">
            <a:avLst/>
          </a:prstGeom>
          <a:noFill/>
        </p:spPr>
        <p:txBody>
          <a:bodyPr wrap="square" lIns="89642" tIns="44821" rIns="89642" bIns="44821" numCol="1" rtlCol="0">
            <a:spAutoFit/>
          </a:bodyPr>
          <a:lstStyle/>
          <a:p>
            <a:pPr defTabSz="914367" fontAlgn="ctr">
              <a:lnSpc>
                <a:spcPts val="2941"/>
              </a:lnSpc>
              <a:spcAft>
                <a:spcPts val="1176"/>
              </a:spcAft>
            </a:pPr>
            <a:r>
              <a:rPr lang="en-US" sz="2745"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Device Guard</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Restricts what can be installed on the device and allows her to only install apps that are trusted and approved by IT.</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Works behind the scenes to help prevent unauthorized apps from gaining access to the company’s network.</a:t>
            </a:r>
          </a:p>
        </p:txBody>
      </p:sp>
      <p:sp>
        <p:nvSpPr>
          <p:cNvPr id="26" name="Pentagon 25"/>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26"/>
          <p:cNvSpPr/>
          <p:nvPr/>
        </p:nvSpPr>
        <p:spPr>
          <a:xfrm>
            <a:off x="4295854" y="1691223"/>
            <a:ext cx="7590506" cy="1600959"/>
          </a:xfrm>
          <a:prstGeom prst="rect">
            <a:avLst/>
          </a:prstGeom>
        </p:spPr>
        <p:txBody>
          <a:bodyPr wrap="square" lIns="91436" tIns="45717" rIns="91436" bIns="45717" anchor="ctr">
            <a:spAutoFit/>
          </a:bodyPr>
          <a:lstStyle/>
          <a:p>
            <a:pPr defTabSz="933362">
              <a:lnSpc>
                <a:spcPts val="2941"/>
              </a:lnSpc>
              <a:spcBef>
                <a:spcPct val="0"/>
              </a:spcBef>
              <a:buClr>
                <a:srgbClr val="002050"/>
              </a:buClr>
              <a:buSzPct val="105000"/>
            </a:pPr>
            <a:r>
              <a:rPr lang="en-US" sz="2843" dirty="0">
                <a:solidFill>
                  <a:srgbClr val="FFFFFF"/>
                </a:solidFill>
                <a:latin typeface="Segoe UI Light"/>
                <a:cs typeface="Segoe UI Light" panose="020B0502040204020203" pitchFamily="34" charset="0"/>
              </a:rPr>
              <a:t>A store manager is reading reports and receives a genuine-looking email from her corporate IT team. It instructs her to install a new workforce management app to be used in her store.</a:t>
            </a:r>
          </a:p>
        </p:txBody>
      </p:sp>
      <p:sp>
        <p:nvSpPr>
          <p:cNvPr id="33" name="Isosceles Triangle 32"/>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580170966"/>
      </p:ext>
    </p:extLst>
  </p:cSld>
  <p:clrMapOvr>
    <a:masterClrMapping/>
  </p:clrMapOvr>
  <p:transition>
    <p:fade/>
  </p:transition>
</p:sld>
</file>

<file path=ppt/theme/theme1.xml><?xml version="1.0" encoding="utf-8"?>
<a:theme xmlns:a="http://schemas.openxmlformats.org/drawingml/2006/main" name="Surface_theme2016">
  <a:themeElements>
    <a:clrScheme name="Custom 20">
      <a:dk1>
        <a:srgbClr val="505050"/>
      </a:dk1>
      <a:lt1>
        <a:srgbClr val="FFFFFF"/>
      </a:lt1>
      <a:dk2>
        <a:srgbClr val="0078D7"/>
      </a:dk2>
      <a:lt2>
        <a:srgbClr val="737373"/>
      </a:lt2>
      <a:accent1>
        <a:srgbClr val="0078D7"/>
      </a:accent1>
      <a:accent2>
        <a:srgbClr val="EEEEEE"/>
      </a:accent2>
      <a:accent3>
        <a:srgbClr val="737373"/>
      </a:accent3>
      <a:accent4>
        <a:srgbClr val="505050"/>
      </a:accent4>
      <a:accent5>
        <a:srgbClr val="000000"/>
      </a:accent5>
      <a:accent6>
        <a:srgbClr val="0078D7"/>
      </a:accent6>
      <a:hlink>
        <a:srgbClr val="0078D7"/>
      </a:hlink>
      <a:folHlink>
        <a:srgbClr val="0078D7"/>
      </a:folHlink>
    </a:clrScheme>
    <a:fontScheme name="Custom 3">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spPr>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defPPr algn="l" defTabSz="137120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74320" tIns="228600" rIns="274320" bIns="228600"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_theme2016" id="{52C21AD6-BF14-4F0A-BD55-D96D984ADB09}" vid="{25A823C2-93FC-482A-B57F-8C15D3CD584B}"/>
    </a:ext>
  </a:extLst>
</a:theme>
</file>

<file path=ppt/theme/theme2.xml><?xml version="1.0" encoding="utf-8"?>
<a:theme xmlns:a="http://schemas.openxmlformats.org/drawingml/2006/main" name="Theme1">
  <a:themeElements>
    <a:clrScheme name="Custom 1">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Custom 3">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spPr>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defPPr algn="l" defTabSz="137120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74320" tIns="228600" rIns="274320" bIns="228600"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0269F4F5-583C-CE43-8164-68D29293FF18}" vid="{53CFDA38-4EAB-C94D-8919-059F34398C33}"/>
    </a:ext>
  </a:extLst>
</a:theme>
</file>

<file path=ppt/theme/theme3.xml><?xml version="1.0" encoding="utf-8"?>
<a:theme xmlns:a="http://schemas.openxmlformats.org/drawingml/2006/main" name="Surface_White_16x9_2016">
  <a:themeElements>
    <a:clrScheme name="Custom 20">
      <a:dk1>
        <a:srgbClr val="505050"/>
      </a:dk1>
      <a:lt1>
        <a:srgbClr val="FFFFFF"/>
      </a:lt1>
      <a:dk2>
        <a:srgbClr val="0078D7"/>
      </a:dk2>
      <a:lt2>
        <a:srgbClr val="737373"/>
      </a:lt2>
      <a:accent1>
        <a:srgbClr val="0078D7"/>
      </a:accent1>
      <a:accent2>
        <a:srgbClr val="EEEEEE"/>
      </a:accent2>
      <a:accent3>
        <a:srgbClr val="737373"/>
      </a:accent3>
      <a:accent4>
        <a:srgbClr val="505050"/>
      </a:accent4>
      <a:accent5>
        <a:srgbClr val="000000"/>
      </a:accent5>
      <a:accent6>
        <a:srgbClr val="0078D7"/>
      </a:accent6>
      <a:hlink>
        <a:srgbClr val="0078D7"/>
      </a:hlink>
      <a:folHlink>
        <a:srgbClr val="0078D7"/>
      </a:folHlink>
    </a:clrScheme>
    <a:fontScheme name="Custom 3">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spPr>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defPPr algn="l" defTabSz="137120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74320" tIns="228600" rIns="274320" bIns="228600"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Commercial Template 2013.01.04.1659.pptx" id="{EC24E1B7-D1C2-446C-89E1-08E43C8591DB}" vid="{DB04296C-120E-447F-A4DE-78254BB2FEA1}"/>
    </a:ext>
  </a:extLst>
</a:theme>
</file>

<file path=ppt/theme/theme4.xml><?xml version="1.0" encoding="utf-8"?>
<a:theme xmlns:a="http://schemas.openxmlformats.org/drawingml/2006/main" name="Windows10_16-9_WHITE_v05">
  <a:themeElements>
    <a:clrScheme name="Custom 61">
      <a:dk1>
        <a:srgbClr val="646464"/>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5.xml><?xml version="1.0" encoding="utf-8"?>
<a:theme xmlns:a="http://schemas.openxmlformats.org/drawingml/2006/main" name="MSD_PowerPoint Template">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MSD_PowerPoint Template" id="{1EE446A7-CA52-3948-AA2B-B42D8183B05D}" vid="{D5427A2E-7D25-914F-86D3-D30BD6774E29}"/>
    </a:ext>
  </a:extLst>
</a:theme>
</file>

<file path=ppt/theme/theme6.xml><?xml version="1.0" encoding="utf-8"?>
<a:theme xmlns:a="http://schemas.openxmlformats.org/drawingml/2006/main" name="Office Theme">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400007-015_MSD_PowerPoint Template" id="{78A7398C-C207-2E42-AC43-64554EBEFB85}" vid="{6009AD5A-1059-D24B-88A4-44F0FAA850E5}"/>
    </a:ext>
  </a:extLst>
</a:theme>
</file>

<file path=ppt/theme/theme7.xml><?xml version="1.0" encoding="utf-8"?>
<a:theme xmlns:a="http://schemas.openxmlformats.org/drawingml/2006/main" name="3_WINDOWS 10 COLOR TEMPLATE">
  <a:themeElements>
    <a:clrScheme name="Custom 19">
      <a:dk1>
        <a:srgbClr val="505050"/>
      </a:dk1>
      <a:lt1>
        <a:srgbClr val="FFFFFF"/>
      </a:lt1>
      <a:dk2>
        <a:srgbClr val="0078D7"/>
      </a:dk2>
      <a:lt2>
        <a:srgbClr val="CDF4FF"/>
      </a:lt2>
      <a:accent1>
        <a:srgbClr val="002050"/>
      </a:accent1>
      <a:accent2>
        <a:srgbClr val="B4009E"/>
      </a:accent2>
      <a:accent3>
        <a:srgbClr val="107C10"/>
      </a:accent3>
      <a:accent4>
        <a:srgbClr val="5C2D91"/>
      </a:accent4>
      <a:accent5>
        <a:srgbClr val="004B50"/>
      </a:accent5>
      <a:accent6>
        <a:srgbClr val="D83B01"/>
      </a:accent6>
      <a:hlink>
        <a:srgbClr val="1570BC"/>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16 Windows Mobility and Devices for Retail Customer deck_Master_V8_MT Edits" id="{161D8ECD-0F3D-464A-BBC2-53DA0C7E7803}" vid="{BE670B75-AB03-44D9-A36B-567A76EA5CF4}"/>
    </a:ext>
  </a:extLst>
</a:theme>
</file>

<file path=ppt/theme/theme8.xml><?xml version="1.0" encoding="utf-8"?>
<a:theme xmlns:a="http://schemas.openxmlformats.org/drawingml/2006/main" name="1_Theme1">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Theme1" id="{FBB49538-FE2E-A048-B622-7B75F31316FB}" vid="{96F2673C-85AE-B74C-9E54-777157069E8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F99542CA5AAF4D9F3B0466787D57D7" ma:contentTypeVersion="2" ma:contentTypeDescription="Create a new document." ma:contentTypeScope="" ma:versionID="e4cfdb5050df5f6fd372a66708cdc172">
  <xsd:schema xmlns:xsd="http://www.w3.org/2001/XMLSchema" xmlns:xs="http://www.w3.org/2001/XMLSchema" xmlns:p="http://schemas.microsoft.com/office/2006/metadata/properties" xmlns:ns1="http://schemas.microsoft.com/sharepoint/v3" xmlns:ns2="3bbe786d-0cc6-48af-87c2-07f974c9d5a8" xmlns:ns3="8b28f412-f9ec-4bdc-be2c-5869374b0774" targetNamespace="http://schemas.microsoft.com/office/2006/metadata/properties" ma:root="true" ma:fieldsID="d444d6101a911f6ac2196c2e6011964c" ns1:_="" ns2:_="" ns3:_="">
    <xsd:import namespace="http://schemas.microsoft.com/sharepoint/v3"/>
    <xsd:import namespace="3bbe786d-0cc6-48af-87c2-07f974c9d5a8"/>
    <xsd:import namespace="8b28f412-f9ec-4bdc-be2c-5869374b0774"/>
    <xsd:element name="properties">
      <xsd:complexType>
        <xsd:sequence>
          <xsd:element name="documentManagement">
            <xsd:complexType>
              <xsd:all>
                <xsd:element ref="ns1:PublishingStartDate" minOccurs="0"/>
                <xsd:element ref="ns1:PublishingExpirationDate" minOccurs="0"/>
                <xsd:element ref="ns2:SharedWithUsers" minOccurs="0"/>
                <xsd:element ref="ns3:Propagation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be786d-0cc6-48af-87c2-07f974c9d5a8"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28f412-f9ec-4bdc-be2c-5869374b0774" elementFormDefault="qualified">
    <xsd:import namespace="http://schemas.microsoft.com/office/2006/documentManagement/types"/>
    <xsd:import namespace="http://schemas.microsoft.com/office/infopath/2007/PartnerControls"/>
    <xsd:element name="PropagationStatus" ma:index="11" nillable="true" ma:displayName="PropagationStatus" ma:default="no" ma:format="Dropdown" ma:internalName="PropagationStatus">
      <xsd:simpleType>
        <xsd:restriction base="dms:Choice">
          <xsd:enumeration value="no"/>
          <xsd:enumeration value="schedul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3bbe786d-0cc6-48af-87c2-07f974c9d5a8">
      <UserInfo>
        <DisplayName/>
        <AccountId xsi:nil="true"/>
        <AccountType/>
      </UserInfo>
    </SharedWithUsers>
    <PropagationStatus xmlns="8b28f412-f9ec-4bdc-be2c-5869374b0774">no</Propagation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295C2B-B6B6-4915-9D37-F3ED46B57F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bbe786d-0cc6-48af-87c2-07f974c9d5a8"/>
    <ds:schemaRef ds:uri="8b28f412-f9ec-4bdc-be2c-5869374b07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3ED498-362B-4A27-9855-85866300C811}">
  <ds:schemaRefs>
    <ds:schemaRef ds:uri="http://schemas.microsoft.com/office/2006/metadata/properties"/>
    <ds:schemaRef ds:uri="http://schemas.microsoft.com/office/infopath/2007/PartnerControls"/>
    <ds:schemaRef ds:uri="http://schemas.microsoft.com/sharepoint/v3"/>
    <ds:schemaRef ds:uri="3bbe786d-0cc6-48af-87c2-07f974c9d5a8"/>
    <ds:schemaRef ds:uri="8b28f412-f9ec-4bdc-be2c-5869374b0774"/>
  </ds:schemaRefs>
</ds:datastoreItem>
</file>

<file path=customXml/itemProps3.xml><?xml version="1.0" encoding="utf-8"?>
<ds:datastoreItem xmlns:ds="http://schemas.openxmlformats.org/officeDocument/2006/customXml" ds:itemID="{83A63458-BC2C-4CB5-BA09-6301541615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8505</TotalTime>
  <Words>6048</Words>
  <Application>Microsoft Macintosh PowerPoint</Application>
  <PresentationFormat>Widescreen</PresentationFormat>
  <Paragraphs>766</Paragraphs>
  <Slides>38</Slides>
  <Notes>36</Notes>
  <HiddenSlides>6</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38</vt:i4>
      </vt:variant>
    </vt:vector>
  </HeadingPairs>
  <TitlesOfParts>
    <vt:vector size="62" baseType="lpstr">
      <vt:lpstr>Arial Unicode MS</vt:lpstr>
      <vt:lpstr>Calibri</vt:lpstr>
      <vt:lpstr>Calibri Light</vt:lpstr>
      <vt:lpstr>Consolas</vt:lpstr>
      <vt:lpstr>Lucida Grande</vt:lpstr>
      <vt:lpstr>ＭＳ Ｐゴシック</vt:lpstr>
      <vt:lpstr>Segoe Pro</vt:lpstr>
      <vt:lpstr>Segoe Pro SemiLight</vt:lpstr>
      <vt:lpstr>Segoe UI</vt:lpstr>
      <vt:lpstr>Segoe UI Emoji</vt:lpstr>
      <vt:lpstr>Segoe UI Light</vt:lpstr>
      <vt:lpstr>Segoe UI Normal</vt:lpstr>
      <vt:lpstr>Segoe UI Semibold</vt:lpstr>
      <vt:lpstr>Segoe UI Semilight</vt:lpstr>
      <vt:lpstr>Wingdings</vt:lpstr>
      <vt:lpstr>Arial</vt:lpstr>
      <vt:lpstr>Surface_theme2016</vt:lpstr>
      <vt:lpstr>Theme1</vt:lpstr>
      <vt:lpstr>Surface_White_16x9_2016</vt:lpstr>
      <vt:lpstr>Windows10_16-9_WHITE_v05</vt:lpstr>
      <vt:lpstr>MSD_PowerPoint Template</vt:lpstr>
      <vt:lpstr>Office Theme</vt:lpstr>
      <vt:lpstr>3_WINDOWS 10 COLOR TEMPLATE</vt:lpstr>
      <vt:lpstr>1_Theme1</vt:lpstr>
      <vt:lpstr>Read me</vt:lpstr>
      <vt:lpstr>Let’s discuss your current business challenges</vt:lpstr>
      <vt:lpstr>PowerPoint Presentation</vt:lpstr>
      <vt:lpstr>Retail landscape</vt:lpstr>
      <vt:lpstr>PowerPoint Presentation</vt:lpstr>
      <vt:lpstr>PowerPoint Presentation</vt:lpstr>
      <vt:lpstr>Secure your identities </vt:lpstr>
      <vt:lpstr>Secure your identities </vt:lpstr>
      <vt:lpstr>PowerPoint Presentation</vt:lpstr>
      <vt:lpstr>PowerPoint Presentation</vt:lpstr>
      <vt:lpstr>Demo</vt:lpstr>
      <vt:lpstr>PowerPoint Presentation</vt:lpstr>
      <vt:lpstr>PowerPoint Presentation</vt:lpstr>
      <vt:lpstr>Surface mPOS</vt:lpstr>
      <vt:lpstr>Surface for mPOS </vt:lpstr>
      <vt:lpstr>PowerPoint Presentation</vt:lpstr>
      <vt:lpstr>PowerPoint Presentation</vt:lpstr>
      <vt:lpstr>PowerPoint Presentation</vt:lpstr>
      <vt:lpstr>Current challenges in assisted sales</vt:lpstr>
      <vt:lpstr>PowerPoint Presentation</vt:lpstr>
      <vt:lpstr>Surface for assisted sales </vt:lpstr>
      <vt:lpstr>PowerPoint Presentation</vt:lpstr>
      <vt:lpstr>PowerPoint Presentation</vt:lpstr>
      <vt:lpstr>PowerPoint Presentation</vt:lpstr>
      <vt:lpstr>PowerPoint Presentation</vt:lpstr>
      <vt:lpstr>Store operations</vt:lpstr>
      <vt:lpstr>PowerPoint Presentation</vt:lpstr>
      <vt:lpstr>Surface for store operations </vt:lpstr>
      <vt:lpstr>PowerPoint Presentation</vt:lpstr>
      <vt:lpstr>Priorities in  operational efficiencies</vt:lpstr>
      <vt:lpstr>PowerPoint Presentation</vt:lpstr>
      <vt:lpstr>Surface Hub in operational efficiencies</vt:lpstr>
      <vt:lpstr>Surface delivers proven results</vt:lpstr>
      <vt:lpstr>Surface Hub total economic impact</vt:lpstr>
      <vt:lpstr>Surface Hub total economic impact</vt:lpstr>
      <vt:lpstr>PowerPoint Presentation</vt:lpstr>
      <vt:lpstr>PowerPoint Presentation</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MSFT Devices Retail Pitch Deck</dc:title>
  <dc:creator>Jill Larson</dc:creator>
  <cp:keywords/>
  <cp:lastModifiedBy>Microsoft Office User</cp:lastModifiedBy>
  <cp:revision>810</cp:revision>
  <dcterms:created xsi:type="dcterms:W3CDTF">2016-09-28T18:19:50Z</dcterms:created>
  <dcterms:modified xsi:type="dcterms:W3CDTF">2017-10-23T10:30:14Z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1cd454bacc149bfbcfd764edd279de7">
    <vt:lpwstr/>
  </property>
  <property fmtid="{D5CDD505-2E9C-101B-9397-08002B2CF9AE}" pid="3" name="of67e5d4b76f4a9db8769983fda9cec0">
    <vt:lpwstr/>
  </property>
  <property fmtid="{D5CDD505-2E9C-101B-9397-08002B2CF9AE}" pid="4" name="TaxKeyword">
    <vt:lpwstr/>
  </property>
  <property fmtid="{D5CDD505-2E9C-101B-9397-08002B2CF9AE}" pid="5" name="NewsType">
    <vt:lpwstr/>
  </property>
  <property fmtid="{D5CDD505-2E9C-101B-9397-08002B2CF9AE}" pid="6" name="Order">
    <vt:r8>4251800</vt:r8>
  </property>
  <property fmtid="{D5CDD505-2E9C-101B-9397-08002B2CF9AE}" pid="7" name="_dlc_policyId">
    <vt:lpwstr/>
  </property>
  <property fmtid="{D5CDD505-2E9C-101B-9397-08002B2CF9AE}" pid="8" name="Region">
    <vt:lpwstr/>
  </property>
  <property fmtid="{D5CDD505-2E9C-101B-9397-08002B2CF9AE}" pid="9" name="Confidentiality">
    <vt:lpwstr>30;#customer ready|8986c41d-21c5-4f8f-8a12-ea4625b46858</vt:lpwstr>
  </property>
  <property fmtid="{D5CDD505-2E9C-101B-9397-08002B2CF9AE}" pid="10" name="ItemType">
    <vt:lpwstr>54;#presentations|317da5a4-398e-4c38-b265-afd519770055;#200;#feedback requests|00ce1828-98a3-430e-af54-eda270e1be04</vt:lpwstr>
  </property>
  <property fmtid="{D5CDD505-2E9C-101B-9397-08002B2CF9AE}" pid="11" name="ContentTypeId">
    <vt:lpwstr>0x01010043F99542CA5AAF4D9F3B0466787D57D7</vt:lpwstr>
  </property>
  <property fmtid="{D5CDD505-2E9C-101B-9397-08002B2CF9AE}" pid="12" name="bc28b5f076654a3b96073bbbebfeb8c9">
    <vt:lpwstr/>
  </property>
  <property fmtid="{D5CDD505-2E9C-101B-9397-08002B2CF9AE}" pid="13" name="ga0c0bf70a6644469c61b3efa7025301">
    <vt:lpwstr/>
  </property>
  <property fmtid="{D5CDD505-2E9C-101B-9397-08002B2CF9AE}" pid="14" name="Industries">
    <vt:lpwstr>275;#retail and consumer goods industry|27afda12-6108-4c32-ad35-0d5fe4178a48;#52;#industries|3e19349d-0f97-4bdd-98f7-34f9b5ced943</vt:lpwstr>
  </property>
  <property fmtid="{D5CDD505-2E9C-101B-9397-08002B2CF9AE}" pid="15" name="MSProducts">
    <vt:lpwstr/>
  </property>
  <property fmtid="{D5CDD505-2E9C-101B-9397-08002B2CF9AE}" pid="16" name="j4d667fb28274e85b2214f6e751c8d1f">
    <vt:lpwstr/>
  </property>
  <property fmtid="{D5CDD505-2E9C-101B-9397-08002B2CF9AE}" pid="17" name="Competitors">
    <vt:lpwstr/>
  </property>
  <property fmtid="{D5CDD505-2E9C-101B-9397-08002B2CF9AE}" pid="18" name="SMSGDomain">
    <vt:lpwstr>462;#Microsoft Devices Group|d7c4e1f9-b2f3-41ba-96b2-6c23550a87c0;#1249;#Devices Product Domain|cca9af63-57ee-4c13-abf6-06c5fdfa2991</vt:lpwstr>
  </property>
  <property fmtid="{D5CDD505-2E9C-101B-9397-08002B2CF9AE}" pid="19" name="ExperienceContentType">
    <vt:lpwstr/>
  </property>
  <property fmtid="{D5CDD505-2E9C-101B-9397-08002B2CF9AE}" pid="20" name="BusinessArchitecture">
    <vt:lpwstr/>
  </property>
  <property fmtid="{D5CDD505-2E9C-101B-9397-08002B2CF9AE}" pid="21" name="j031aa32f4154c8c9a646efae715ebde">
    <vt:lpwstr/>
  </property>
  <property fmtid="{D5CDD505-2E9C-101B-9397-08002B2CF9AE}" pid="22" name="Products">
    <vt:lpwstr>174;#Surface|3ac86239-21b1-4d44-addc-59139e71a10b;#1052;#Surface 3|7a960f37-a080-4084-8207-96459d72f839;#1251;#devices|75487e81-4f9e-4e21-9d37-e3f5809da4b8;#1044;#Surface Pro 4|34d1c436-4cee-42d6-b769-4aaa69279e4c;#1045;#Surface Book|46dc87d9-61f2-438c-9f</vt:lpwstr>
  </property>
  <property fmtid="{D5CDD505-2E9C-101B-9397-08002B2CF9AE}" pid="23" name="ContentExtensions">
    <vt:lpwstr/>
  </property>
  <property fmtid="{D5CDD505-2E9C-101B-9397-08002B2CF9AE}" pid="24" name="WorkflowChangePath">
    <vt:lpwstr>68c6b691-2a27-4a31-bed8-0a6c5ed1731b,12;f1beec5e-7963-4164-a9b4-91f892330430,20;e929cdc8-ef5a-4aed-ad88-a2076c847023,35;e929cdc8-ef5a-4aed-ad88-a2076c847023,39;e929cdc8-ef5a-4aed-ad88-a2076c847023,43;4c942473-d120-4286-a51a-b65ad3d92ffb,62;4c942473-d120-4</vt:lpwstr>
  </property>
  <property fmtid="{D5CDD505-2E9C-101B-9397-08002B2CF9AE}" pid="25" name="l6f004f21209409da86a713c0f24627d">
    <vt:lpwstr/>
  </property>
  <property fmtid="{D5CDD505-2E9C-101B-9397-08002B2CF9AE}" pid="26" name="MSProductsTaxHTField0">
    <vt:lpwstr/>
  </property>
  <property fmtid="{D5CDD505-2E9C-101B-9397-08002B2CF9AE}" pid="27" name="Topics">
    <vt:lpwstr/>
  </property>
  <property fmtid="{D5CDD505-2E9C-101B-9397-08002B2CF9AE}" pid="28" name="Groups">
    <vt:lpwstr/>
  </property>
  <property fmtid="{D5CDD505-2E9C-101B-9397-08002B2CF9AE}" pid="29" name="_docset_NoMedatataSyncRequired">
    <vt:lpwstr>False</vt:lpwstr>
  </property>
  <property fmtid="{D5CDD505-2E9C-101B-9397-08002B2CF9AE}" pid="30" name="MSLanguage">
    <vt:lpwstr/>
  </property>
  <property fmtid="{D5CDD505-2E9C-101B-9397-08002B2CF9AE}" pid="31" name="e8080b0481964c759b2c36ae49591b31">
    <vt:lpwstr/>
  </property>
  <property fmtid="{D5CDD505-2E9C-101B-9397-08002B2CF9AE}" pid="32" name="Languages">
    <vt:lpwstr/>
  </property>
  <property fmtid="{D5CDD505-2E9C-101B-9397-08002B2CF9AE}" pid="33" name="messageframeworktype">
    <vt:lpwstr/>
  </property>
  <property fmtid="{D5CDD505-2E9C-101B-9397-08002B2CF9AE}" pid="34" name="cb7870d3641f4a52807a63577a9c1b08">
    <vt:lpwstr/>
  </property>
  <property fmtid="{D5CDD505-2E9C-101B-9397-08002B2CF9AE}" pid="35" name="LastUpdatedByBatchTagging">
    <vt:bool>true</vt:bool>
  </property>
  <property fmtid="{D5CDD505-2E9C-101B-9397-08002B2CF9AE}" pid="36" name="TechnicalLevel">
    <vt:lpwstr/>
  </property>
  <property fmtid="{D5CDD505-2E9C-101B-9397-08002B2CF9AE}" pid="37" name="Audiences">
    <vt:lpwstr>1020;#enterprise|7be59b63-9a97-4305-8844-189a14408896</vt:lpwstr>
  </property>
  <property fmtid="{D5CDD505-2E9C-101B-9397-08002B2CF9AE}" pid="38" name="IsMyDocuments">
    <vt:bool>true</vt:bool>
  </property>
  <property fmtid="{D5CDD505-2E9C-101B-9397-08002B2CF9AE}" pid="39" name="LearningOrganization">
    <vt:lpwstr/>
  </property>
  <property fmtid="{D5CDD505-2E9C-101B-9397-08002B2CF9AE}" pid="40" name="ldac8aee9d1f469e8cd8c3f8d6a615f2">
    <vt:lpwstr/>
  </property>
  <property fmtid="{D5CDD505-2E9C-101B-9397-08002B2CF9AE}" pid="41" name="EmployeeRole">
    <vt:lpwstr/>
  </property>
  <property fmtid="{D5CDD505-2E9C-101B-9397-08002B2CF9AE}" pid="42" name="NewsTopic">
    <vt:lpwstr/>
  </property>
  <property fmtid="{D5CDD505-2E9C-101B-9397-08002B2CF9AE}" pid="43" name="LearningDeliveryMethod">
    <vt:lpwstr/>
  </property>
  <property fmtid="{D5CDD505-2E9C-101B-9397-08002B2CF9AE}" pid="44" name="SalesGeography">
    <vt:lpwstr/>
  </property>
  <property fmtid="{D5CDD505-2E9C-101B-9397-08002B2CF9AE}" pid="45" name="Roles">
    <vt:lpwstr/>
  </property>
  <property fmtid="{D5CDD505-2E9C-101B-9397-08002B2CF9AE}" pid="46" name="ItemRetentionFormula">
    <vt:lpwstr/>
  </property>
  <property fmtid="{D5CDD505-2E9C-101B-9397-08002B2CF9AE}" pid="47" name="NewsSource">
    <vt:lpwstr/>
  </property>
  <property fmtid="{D5CDD505-2E9C-101B-9397-08002B2CF9AE}" pid="48" name="SMSGTags">
    <vt:lpwstr/>
  </property>
  <property fmtid="{D5CDD505-2E9C-101B-9397-08002B2CF9AE}" pid="49" name="_dlc_DocIdItemGuid">
    <vt:lpwstr>e657db42-c4eb-4658-9c6d-4813440d70ea</vt:lpwstr>
  </property>
  <property fmtid="{D5CDD505-2E9C-101B-9397-08002B2CF9AE}" pid="50" name="MSPhysicalGeography">
    <vt:lpwstr/>
  </property>
  <property fmtid="{D5CDD505-2E9C-101B-9397-08002B2CF9AE}" pid="51" name="l311460e3fdf46688abc31ddb7bdc05a">
    <vt:lpwstr/>
  </property>
  <property fmtid="{D5CDD505-2E9C-101B-9397-08002B2CF9AE}" pid="52" name="EnterpriseDomainTags">
    <vt:lpwstr/>
  </property>
  <property fmtid="{D5CDD505-2E9C-101B-9397-08002B2CF9AE}" pid="53" name="j3562c58ee414e028925bc902cfc01a1">
    <vt:lpwstr/>
  </property>
  <property fmtid="{D5CDD505-2E9C-101B-9397-08002B2CF9AE}" pid="54" name="ActivitiesAndPrograms">
    <vt:lpwstr/>
  </property>
  <property fmtid="{D5CDD505-2E9C-101B-9397-08002B2CF9AE}" pid="55" name="Segments">
    <vt:lpwstr/>
  </property>
  <property fmtid="{D5CDD505-2E9C-101B-9397-08002B2CF9AE}" pid="56" name="Partners">
    <vt:lpwstr/>
  </property>
  <property fmtid="{D5CDD505-2E9C-101B-9397-08002B2CF9AE}" pid="57" name="la4444b61d19467597d63190b69ac227">
    <vt:lpwstr/>
  </property>
  <property fmtid="{D5CDD505-2E9C-101B-9397-08002B2CF9AE}" pid="58" name="xd_ProgID">
    <vt:lpwstr/>
  </property>
  <property fmtid="{D5CDD505-2E9C-101B-9397-08002B2CF9AE}" pid="59" name="_SourceUrl">
    <vt:lpwstr/>
  </property>
  <property fmtid="{D5CDD505-2E9C-101B-9397-08002B2CF9AE}" pid="60" name="_SharedFileIndex">
    <vt:lpwstr/>
  </property>
  <property fmtid="{D5CDD505-2E9C-101B-9397-08002B2CF9AE}" pid="61" name="TemplateUrl">
    <vt:lpwstr/>
  </property>
  <property fmtid="{D5CDD505-2E9C-101B-9397-08002B2CF9AE}" pid="62" name="xd_Signature">
    <vt:bool>false</vt:bool>
  </property>
</Properties>
</file>