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10058400" cy="7772400"/>
  <p:embeddedFontLst>
    <p:embeddedFont>
      <p:font typeface="Segoe Pro Light" panose="020B0604020202020204" charset="0"/>
      <p:regular r:id="rId5"/>
      <p:italic r:id="rId6"/>
    </p:embeddedFont>
    <p:embeddedFont>
      <p:font typeface="Segoe Pro Semibold" panose="020B0604020202020204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Pro" panose="020B0604020202020204" charset="0"/>
      <p:regular r:id="rId13"/>
      <p:bold r:id="rId14"/>
      <p:italic r:id="rId15"/>
      <p:boldItalic r:id="rId16"/>
    </p:embeddedFont>
    <p:embeddedFont>
      <p:font typeface="Segoe Pro SemiLight" panose="020B0402040204020203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0"/>
    <p:restoredTop sz="91432"/>
  </p:normalViewPr>
  <p:slideViewPr>
    <p:cSldViewPr>
      <p:cViewPr varScale="1">
        <p:scale>
          <a:sx n="81" d="100"/>
          <a:sy n="81" d="100"/>
        </p:scale>
        <p:origin x="1203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28" Type="http://schemas.openxmlformats.org/officeDocument/2006/relationships/customXml" Target="../customXml/item5.xml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AC38-D7E8-4852-BF7D-CEAAD1FFACB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94CE-1DC0-4D84-AFED-51BA5675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94CE-1DC0-4D84-AFED-51BA56751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3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94CE-1DC0-4D84-AFED-51BA56751E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9601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14042"/>
                </a:solidFill>
                <a:latin typeface="SegoePro-Light"/>
                <a:cs typeface="Segoe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14042"/>
                </a:solidFill>
                <a:latin typeface="SegoePro-Light"/>
                <a:cs typeface="Segoe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14042"/>
                </a:solidFill>
                <a:latin typeface="SegoePro-Light"/>
                <a:cs typeface="Segoe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81400" y="5124196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0" y="1600199"/>
                </a:moveTo>
                <a:lnTo>
                  <a:pt x="2895600" y="1600199"/>
                </a:lnTo>
                <a:lnTo>
                  <a:pt x="2895600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05600" y="228600"/>
            <a:ext cx="3126727" cy="3584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3813047"/>
            <a:ext cx="3126740" cy="3730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05600" y="4094746"/>
            <a:ext cx="3126727" cy="2209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44" y="1374394"/>
            <a:ext cx="9151111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14042"/>
                </a:solidFill>
                <a:latin typeface="SegoePro-Light"/>
                <a:cs typeface="Segoe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788953"/>
            <a:ext cx="2165350" cy="220380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Highest</a:t>
            </a:r>
            <a:r>
              <a:rPr sz="1400" spc="-90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 </a:t>
            </a:r>
            <a:r>
              <a:rPr sz="1400" spc="-20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performance</a:t>
            </a:r>
            <a:endParaRPr sz="1400" dirty="0">
              <a:latin typeface="Segoe Pro SemiLight" panose="020B0402040204020203" pitchFamily="34" charset="0"/>
              <a:cs typeface="SegoePro-SemiLight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Power professional-grade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software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all day 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and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speed through intensive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tasks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with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 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device that helps you do</a:t>
            </a:r>
            <a:r>
              <a:rPr sz="900" b="1" spc="-12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more</a:t>
            </a:r>
            <a:endParaRPr sz="900" dirty="0">
              <a:latin typeface="Segoe Pro Semibold" panose="020B0702040504020203" pitchFamily="34" charset="0"/>
              <a:cs typeface="SegoePro-Semibold"/>
            </a:endParaRPr>
          </a:p>
          <a:p>
            <a:pPr marL="127000" marR="7937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Do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more, faster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the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latest generation  quad-core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Intel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® </a:t>
            </a:r>
            <a:r>
              <a:rPr sz="900" spc="-2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Core™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i7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processors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 up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to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16GB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of</a:t>
            </a:r>
            <a:r>
              <a:rPr sz="900" spc="-14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RAM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1841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Render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graphics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quickly with the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latest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NVIDIA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®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GeForce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®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GPUs,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best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graphics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performance on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any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Surface</a:t>
            </a:r>
            <a:r>
              <a:rPr sz="900" spc="-9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laptop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59690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Leave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power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cord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behind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up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to</a:t>
            </a:r>
            <a:r>
              <a:rPr sz="9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17  hours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of 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battery</a:t>
            </a:r>
            <a:r>
              <a:rPr sz="900" spc="-1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life</a:t>
            </a:r>
            <a:r>
              <a:rPr sz="750" spc="-22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1</a:t>
            </a:r>
            <a:endParaRPr sz="750" baseline="33333" dirty="0">
              <a:latin typeface="Segoe Pro SemiLight" panose="020B0402040204020203" pitchFamily="34" charset="0"/>
              <a:cs typeface="SegoePro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0500" y="4788952"/>
            <a:ext cx="2101215" cy="206530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1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Most</a:t>
            </a:r>
            <a:r>
              <a:rPr sz="1400" spc="-10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 </a:t>
            </a:r>
            <a:r>
              <a:rPr sz="14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versatile</a:t>
            </a:r>
            <a:endParaRPr sz="1400" dirty="0">
              <a:latin typeface="Segoe Pro SemiLight" panose="020B0402040204020203" pitchFamily="34" charset="0"/>
              <a:cs typeface="SegoePro-SemiLight"/>
            </a:endParaRPr>
          </a:p>
          <a:p>
            <a:pPr marL="12700" marR="117475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Engineered for maximum adaptability,  Surface Book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2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frees you to create  however you</a:t>
            </a:r>
            <a:r>
              <a:rPr sz="900" b="1" spc="-12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want</a:t>
            </a:r>
            <a:endParaRPr sz="900" dirty="0">
              <a:latin typeface="Segoe Pro Semibold" panose="020B0702040504020203" pitchFamily="34" charset="0"/>
              <a:cs typeface="SegoePro-Semibold"/>
            </a:endParaRPr>
          </a:p>
          <a:p>
            <a:pPr marL="127000" marR="19621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Choose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from four different modes 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(Laptop,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Tablet,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Studio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View) to </a:t>
            </a:r>
            <a:r>
              <a:rPr sz="900" spc="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fit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task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at</a:t>
            </a:r>
            <a:r>
              <a:rPr sz="900" spc="-1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hand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5080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Connect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to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all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your devices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USB</a:t>
            </a:r>
            <a:r>
              <a:rPr sz="900" spc="-15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3.0, 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full-size SD card,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now the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first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USB-C  </a:t>
            </a:r>
            <a:r>
              <a:rPr sz="900" spc="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port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in the Surface</a:t>
            </a:r>
            <a:r>
              <a:rPr sz="900" spc="-15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family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30670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Streamline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creative process</a:t>
            </a:r>
            <a:r>
              <a:rPr sz="900" spc="-10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 Surface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Pen</a:t>
            </a:r>
            <a:r>
              <a:rPr sz="750" spc="-15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Surface</a:t>
            </a:r>
            <a:r>
              <a:rPr sz="900" spc="-7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Dial</a:t>
            </a:r>
            <a:r>
              <a:rPr sz="750" spc="-15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</a:t>
            </a:r>
            <a:endParaRPr sz="750" baseline="33333" dirty="0">
              <a:latin typeface="Segoe Pro SemiLight" panose="020B0402040204020203" pitchFamily="34" charset="0"/>
              <a:cs typeface="SegoePro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0" y="4788952"/>
            <a:ext cx="2149475" cy="220380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Beautifully</a:t>
            </a:r>
            <a:r>
              <a:rPr sz="1400" spc="-80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 </a:t>
            </a:r>
            <a:r>
              <a:rPr sz="14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designed</a:t>
            </a:r>
            <a:endParaRPr sz="1400" dirty="0">
              <a:latin typeface="Segoe Pro SemiLight" panose="020B0402040204020203" pitchFamily="34" charset="0"/>
              <a:cs typeface="SegoePro-SemiLight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Premium materials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are perfectly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balanced  for unprecedented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performance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in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 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laptop this</a:t>
            </a:r>
            <a:r>
              <a:rPr sz="900" b="1" spc="-11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size</a:t>
            </a:r>
            <a:endParaRPr sz="900" dirty="0">
              <a:latin typeface="Segoe Pro Semibold" panose="020B0702040504020203" pitchFamily="34" charset="0"/>
              <a:cs typeface="SegoePro-Semibold"/>
            </a:endParaRPr>
          </a:p>
          <a:p>
            <a:pPr marL="127000" marR="135890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Feel the difference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of premium</a:t>
            </a:r>
            <a:r>
              <a:rPr sz="900" spc="-114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materials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innovative features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like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Dynamic 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Fulcrum</a:t>
            </a:r>
            <a:r>
              <a:rPr sz="900" spc="-1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Hinge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458470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See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more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detachable </a:t>
            </a:r>
            <a:r>
              <a:rPr sz="900" spc="-2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13.5”  </a:t>
            </a:r>
            <a:r>
              <a:rPr sz="900" spc="-2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PixelSense™ display,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6</a:t>
            </a:r>
            <a:r>
              <a:rPr lang="en-US"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million  pixels of breathtaking</a:t>
            </a:r>
            <a:r>
              <a:rPr sz="900" spc="-5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clarity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Enjoy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comfort and</a:t>
            </a:r>
            <a:r>
              <a:rPr sz="900" spc="-8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accuracy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>
              <a:lnSpc>
                <a:spcPct val="100000"/>
              </a:lnSpc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of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the new Surface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Precision</a:t>
            </a:r>
            <a:r>
              <a:rPr sz="900" spc="-14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Mouse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</a:t>
            </a:r>
            <a:endParaRPr sz="750" baseline="33333" dirty="0">
              <a:latin typeface="Segoe Pro SemiLight" panose="020B0402040204020203" pitchFamily="34" charset="0"/>
              <a:cs typeface="SegoePro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644" y="1374394"/>
            <a:ext cx="4727956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Segoe Pro Light" panose="020B0302040504020203" pitchFamily="34" charset="0"/>
              </a:rPr>
              <a:t>Meet the </a:t>
            </a:r>
            <a:r>
              <a:rPr spc="-45" dirty="0">
                <a:latin typeface="Segoe Pro Light" panose="020B0302040504020203" pitchFamily="34" charset="0"/>
              </a:rPr>
              <a:t>new </a:t>
            </a:r>
            <a:r>
              <a:rPr spc="-55" dirty="0">
                <a:latin typeface="Segoe Pro Light" panose="020B0302040504020203" pitchFamily="34" charset="0"/>
              </a:rPr>
              <a:t>Surface </a:t>
            </a:r>
            <a:r>
              <a:rPr spc="-40" dirty="0">
                <a:latin typeface="Segoe Pro Light" panose="020B0302040504020203" pitchFamily="34" charset="0"/>
              </a:rPr>
              <a:t>Book</a:t>
            </a:r>
            <a:r>
              <a:rPr spc="-155" dirty="0">
                <a:latin typeface="Segoe Pro Light" panose="020B0302040504020203" pitchFamily="34" charset="0"/>
              </a:rPr>
              <a:t> </a:t>
            </a:r>
            <a:r>
              <a:rPr dirty="0">
                <a:latin typeface="Segoe Pro Light" panose="020B0302040504020203" pitchFamily="34" charset="0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25" dirty="0">
                <a:latin typeface="Segoe Pro SemiLight" panose="020B0402040204020203" pitchFamily="34" charset="0"/>
              </a:rPr>
              <a:t>The most powerful </a:t>
            </a:r>
            <a:r>
              <a:rPr sz="1800" spc="-30" dirty="0">
                <a:latin typeface="Segoe Pro SemiLight" panose="020B0402040204020203" pitchFamily="34" charset="0"/>
              </a:rPr>
              <a:t>Surface </a:t>
            </a:r>
            <a:r>
              <a:rPr sz="1800" spc="-25" dirty="0">
                <a:latin typeface="Segoe Pro SemiLight" panose="020B0402040204020203" pitchFamily="34" charset="0"/>
              </a:rPr>
              <a:t>Book</a:t>
            </a:r>
            <a:r>
              <a:rPr sz="1800" spc="-105" dirty="0">
                <a:latin typeface="Segoe Pro SemiLight" panose="020B0402040204020203" pitchFamily="34" charset="0"/>
              </a:rPr>
              <a:t> </a:t>
            </a:r>
            <a:r>
              <a:rPr sz="1800" spc="-40" dirty="0">
                <a:latin typeface="Segoe Pro SemiLight" panose="020B0402040204020203" pitchFamily="34" charset="0"/>
              </a:rPr>
              <a:t>available</a:t>
            </a:r>
            <a:endParaRPr sz="1800" dirty="0">
              <a:latin typeface="Segoe Pro SemiLight" panose="020B04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1100" y="4788952"/>
            <a:ext cx="1873885" cy="206530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1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Best </a:t>
            </a:r>
            <a:r>
              <a:rPr sz="1400" spc="-20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of</a:t>
            </a:r>
            <a:r>
              <a:rPr sz="1400" spc="-9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 </a:t>
            </a:r>
            <a:r>
              <a:rPr sz="14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SemiLight"/>
              </a:rPr>
              <a:t>Microsoft</a:t>
            </a:r>
            <a:endParaRPr sz="1400" dirty="0">
              <a:latin typeface="Segoe Pro SemiLight" panose="020B0402040204020203" pitchFamily="34" charset="0"/>
              <a:cs typeface="SegoePro-SemiLight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Seamless </a:t>
            </a:r>
            <a:r>
              <a:rPr sz="900" b="1" spc="-1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integration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of Microsoft  hardware </a:t>
            </a:r>
            <a:r>
              <a:rPr sz="900" b="1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and software,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the </a:t>
            </a:r>
            <a:r>
              <a:rPr sz="900" b="1" spc="-1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ultimate 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device for the modern</a:t>
            </a:r>
            <a:r>
              <a:rPr sz="900" b="1" spc="-90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 </a:t>
            </a:r>
            <a:r>
              <a:rPr sz="900" b="1" spc="-5" dirty="0">
                <a:solidFill>
                  <a:srgbClr val="414042"/>
                </a:solidFill>
                <a:latin typeface="Segoe Pro Semibold" panose="020B0702040504020203" pitchFamily="34" charset="0"/>
                <a:cs typeface="SegoePro-Semibold"/>
              </a:rPr>
              <a:t>workplace</a:t>
            </a:r>
            <a:endParaRPr sz="900" dirty="0">
              <a:latin typeface="Segoe Pro Semibold" panose="020B0702040504020203" pitchFamily="34" charset="0"/>
              <a:cs typeface="SegoePro-Semibold"/>
            </a:endParaRPr>
          </a:p>
          <a:p>
            <a:pPr marL="127000" marR="26987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Work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smarter with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your</a:t>
            </a:r>
            <a:r>
              <a:rPr sz="900" spc="-10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favorite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Microsoft </a:t>
            </a:r>
            <a:r>
              <a:rPr sz="900" spc="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Office</a:t>
            </a:r>
            <a:r>
              <a:rPr sz="900" spc="-9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apps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</a:t>
            </a:r>
            <a:endParaRPr sz="750" baseline="33333" dirty="0">
              <a:latin typeface="Segoe Pro SemiLight" panose="020B0402040204020203" pitchFamily="34" charset="0"/>
              <a:cs typeface="SegoePro-Light"/>
            </a:endParaRPr>
          </a:p>
          <a:p>
            <a:pPr marL="127000" marR="3746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Simplify</a:t>
            </a:r>
            <a:r>
              <a:rPr lang="en-US"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manageability practices</a:t>
            </a:r>
            <a:r>
              <a:rPr sz="900" spc="-1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 protect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company data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the</a:t>
            </a:r>
            <a:r>
              <a:rPr sz="900" spc="-1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latest 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Windows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10</a:t>
            </a:r>
            <a:r>
              <a:rPr sz="900" spc="-1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features</a:t>
            </a:r>
            <a:endParaRPr sz="900" dirty="0">
              <a:latin typeface="Segoe Pro SemiLight" panose="020B0402040204020203" pitchFamily="34" charset="0"/>
              <a:cs typeface="SegoePro-Light"/>
            </a:endParaRPr>
          </a:p>
          <a:p>
            <a:pPr marL="127000" marR="93345" indent="-114300">
              <a:lnSpc>
                <a:spcPct val="1000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Power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Windows Mixed Reality</a:t>
            </a:r>
            <a:r>
              <a:rPr sz="900" spc="-1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Ultra  </a:t>
            </a:r>
            <a:r>
              <a:rPr sz="900" spc="-1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experiences,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with </a:t>
            </a:r>
            <a:r>
              <a:rPr sz="90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headset</a:t>
            </a:r>
            <a:r>
              <a:rPr sz="750" spc="-7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 </a:t>
            </a:r>
            <a:r>
              <a:rPr sz="900" spc="-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  motion</a:t>
            </a:r>
            <a:r>
              <a:rPr sz="900" spc="-9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controller</a:t>
            </a:r>
            <a:r>
              <a:rPr sz="750" spc="-22" baseline="33333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2</a:t>
            </a:r>
            <a:endParaRPr sz="750" baseline="33333" dirty="0">
              <a:latin typeface="Segoe Pro SemiLight" panose="020B0402040204020203" pitchFamily="34" charset="0"/>
              <a:cs typeface="SegoePro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619" y="515266"/>
            <a:ext cx="1610497" cy="17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500" y="475487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148" y="122148"/>
                </a:moveTo>
                <a:lnTo>
                  <a:pt x="0" y="122148"/>
                </a:lnTo>
                <a:lnTo>
                  <a:pt x="0" y="0"/>
                </a:lnTo>
                <a:lnTo>
                  <a:pt x="122148" y="0"/>
                </a:lnTo>
                <a:lnTo>
                  <a:pt x="122148" y="122148"/>
                </a:lnTo>
                <a:close/>
              </a:path>
            </a:pathLst>
          </a:custGeom>
          <a:solidFill>
            <a:srgbClr val="F15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362" y="475487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148" y="122148"/>
                </a:moveTo>
                <a:lnTo>
                  <a:pt x="0" y="122148"/>
                </a:lnTo>
                <a:lnTo>
                  <a:pt x="0" y="0"/>
                </a:lnTo>
                <a:lnTo>
                  <a:pt x="122148" y="0"/>
                </a:lnTo>
                <a:lnTo>
                  <a:pt x="122148" y="122148"/>
                </a:lnTo>
                <a:close/>
              </a:path>
            </a:pathLst>
          </a:custGeom>
          <a:solidFill>
            <a:srgbClr val="5E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87" y="610412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148" y="122148"/>
                </a:moveTo>
                <a:lnTo>
                  <a:pt x="0" y="122148"/>
                </a:lnTo>
                <a:lnTo>
                  <a:pt x="0" y="0"/>
                </a:lnTo>
                <a:lnTo>
                  <a:pt x="122148" y="0"/>
                </a:lnTo>
                <a:lnTo>
                  <a:pt x="122148" y="122148"/>
                </a:lnTo>
                <a:close/>
              </a:path>
            </a:pathLst>
          </a:custGeom>
          <a:solidFill>
            <a:srgbClr val="009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362" y="610412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148" y="122148"/>
                </a:moveTo>
                <a:lnTo>
                  <a:pt x="0" y="122148"/>
                </a:lnTo>
                <a:lnTo>
                  <a:pt x="0" y="0"/>
                </a:lnTo>
                <a:lnTo>
                  <a:pt x="122148" y="0"/>
                </a:lnTo>
                <a:lnTo>
                  <a:pt x="122148" y="122148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454" y="241300"/>
            <a:ext cx="25223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Technical</a:t>
            </a:r>
            <a:r>
              <a:rPr sz="1600" spc="-6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16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specifications</a:t>
            </a:r>
            <a:endParaRPr sz="1600" dirty="0">
              <a:latin typeface="Segoe Pro SemiLight" panose="020B0402040204020203" pitchFamily="34" charset="0"/>
              <a:cs typeface="SegoePro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5700" y="5693727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5700" y="6379527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5700" y="6608127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5700" y="5727700"/>
            <a:ext cx="26238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80465" algn="l"/>
                <a:tab pos="1739264" algn="l"/>
              </a:tabLst>
            </a:pP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Intel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®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Core™ i5</a:t>
            </a: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dual-core	8</a:t>
            </a:r>
            <a:r>
              <a:rPr sz="700" spc="-1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GB	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256 GB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3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iGPU   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$1,499</a:t>
            </a:r>
            <a:endParaRPr sz="700">
              <a:latin typeface="Segoe Pro"/>
              <a:cs typeface="Segoe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1180465" algn="l"/>
              </a:tabLst>
            </a:pP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Intel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®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Core™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i7</a:t>
            </a: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quad-core	8</a:t>
            </a:r>
            <a:r>
              <a:rPr sz="700" spc="-11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GB</a:t>
            </a:r>
            <a:endParaRPr sz="700">
              <a:latin typeface="Segoe Pro"/>
              <a:cs typeface="Segoe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5627" y="5956300"/>
            <a:ext cx="882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256 GB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3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dGPU  </a:t>
            </a:r>
            <a:r>
              <a:rPr sz="700" spc="7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$1,999</a:t>
            </a:r>
            <a:endParaRPr sz="700">
              <a:latin typeface="Segoe Pro"/>
              <a:cs typeface="Segoe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5627" y="6184900"/>
            <a:ext cx="8978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512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GB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3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dGPU   </a:t>
            </a:r>
            <a:r>
              <a:rPr sz="700" spc="5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$2,499</a:t>
            </a:r>
            <a:endParaRPr sz="700">
              <a:latin typeface="Segoe Pro"/>
              <a:cs typeface="Segoe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5700" y="6413500"/>
            <a:ext cx="2636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80465" algn="l"/>
                <a:tab pos="1739264" algn="l"/>
                <a:tab pos="2361565" algn="l"/>
              </a:tabLst>
            </a:pP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Intel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®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Core™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i7</a:t>
            </a: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quad-core	16</a:t>
            </a:r>
            <a:r>
              <a:rPr sz="700" spc="-1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GB	1</a:t>
            </a: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TB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3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dGPU	$2,999</a:t>
            </a:r>
            <a:endParaRPr sz="700">
              <a:latin typeface="Segoe Pro"/>
              <a:cs typeface="Segoe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5700" y="5193284"/>
            <a:ext cx="267144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Configurations </a:t>
            </a:r>
            <a:r>
              <a:rPr sz="1400" spc="-2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and</a:t>
            </a:r>
            <a:r>
              <a:rPr sz="1400" spc="-90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1400" spc="-25" dirty="0">
                <a:solidFill>
                  <a:srgbClr val="414042"/>
                </a:solidFill>
                <a:latin typeface="Segoe Pro SemiLight" panose="020B0402040204020203" pitchFamily="34" charset="0"/>
                <a:cs typeface="SegoePro-Light"/>
              </a:rPr>
              <a:t>pricing</a:t>
            </a:r>
            <a:endParaRPr sz="1400" dirty="0">
              <a:latin typeface="Segoe Pro SemiLight" panose="020B0402040204020203" pitchFamily="34" charset="0"/>
              <a:cs typeface="SegoePro-Light"/>
            </a:endParaRPr>
          </a:p>
          <a:p>
            <a:pPr>
              <a:lnSpc>
                <a:spcPct val="100000"/>
              </a:lnSpc>
              <a:spcBef>
                <a:spcPts val="625"/>
              </a:spcBef>
              <a:tabLst>
                <a:tab pos="1180465" algn="l"/>
                <a:tab pos="1739264" algn="l"/>
                <a:tab pos="2361565" algn="l"/>
              </a:tabLst>
            </a:pPr>
            <a:r>
              <a:rPr sz="800" b="1" spc="-5" dirty="0">
                <a:solidFill>
                  <a:srgbClr val="414042"/>
                </a:solidFill>
                <a:latin typeface="Segoe Pro"/>
                <a:cs typeface="Segoe Pro"/>
              </a:rPr>
              <a:t>P</a:t>
            </a:r>
            <a:r>
              <a:rPr sz="800" b="1" spc="0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o</a:t>
            </a:r>
            <a:r>
              <a:rPr sz="800" b="1" spc="0" dirty="0">
                <a:solidFill>
                  <a:srgbClr val="414042"/>
                </a:solidFill>
                <a:latin typeface="Segoe Pro"/>
                <a:cs typeface="Segoe Pro"/>
              </a:rPr>
              <a:t>ces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sor	</a:t>
            </a:r>
            <a:r>
              <a:rPr sz="800" b="1" spc="15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800" b="1" spc="-5" dirty="0">
                <a:solidFill>
                  <a:srgbClr val="414042"/>
                </a:solidFill>
                <a:latin typeface="Segoe Pro"/>
                <a:cs typeface="Segoe Pro"/>
              </a:rPr>
              <a:t>A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M	</a:t>
            </a:r>
            <a:r>
              <a:rPr sz="800" b="1" spc="-10" dirty="0">
                <a:solidFill>
                  <a:srgbClr val="414042"/>
                </a:solidFill>
                <a:latin typeface="Segoe Pro"/>
                <a:cs typeface="Segoe Pro"/>
              </a:rPr>
              <a:t>S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to</a:t>
            </a:r>
            <a:r>
              <a:rPr sz="800" b="1" spc="-5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800" b="1" spc="0" dirty="0">
                <a:solidFill>
                  <a:srgbClr val="414042"/>
                </a:solidFill>
                <a:latin typeface="Segoe Pro"/>
                <a:cs typeface="Segoe Pro"/>
              </a:rPr>
              <a:t>ag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e	</a:t>
            </a:r>
            <a:r>
              <a:rPr sz="800" b="1" spc="-60" dirty="0">
                <a:solidFill>
                  <a:srgbClr val="414042"/>
                </a:solidFill>
                <a:latin typeface="Segoe Pro"/>
                <a:cs typeface="Segoe Pro"/>
              </a:rPr>
              <a:t>U</a:t>
            </a:r>
            <a:r>
              <a:rPr sz="800" b="1" spc="50" dirty="0">
                <a:solidFill>
                  <a:srgbClr val="414042"/>
                </a:solidFill>
                <a:latin typeface="Segoe Pro"/>
                <a:cs typeface="Segoe Pro"/>
              </a:rPr>
              <a:t>S</a:t>
            </a:r>
            <a:r>
              <a:rPr sz="800" b="1" spc="-50" dirty="0">
                <a:solidFill>
                  <a:srgbClr val="414042"/>
                </a:solidFill>
                <a:latin typeface="Segoe Pro"/>
                <a:cs typeface="Segoe Pro"/>
              </a:rPr>
              <a:t>E</a:t>
            </a:r>
            <a:r>
              <a:rPr sz="800" b="1" spc="-55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800" b="1" dirty="0">
                <a:solidFill>
                  <a:srgbClr val="414042"/>
                </a:solidFill>
                <a:latin typeface="Segoe Pro"/>
                <a:cs typeface="Segoe Pro"/>
              </a:rPr>
              <a:t>P</a:t>
            </a:r>
            <a:endParaRPr sz="800" dirty="0">
              <a:latin typeface="Segoe Pro"/>
              <a:cs typeface="Segoe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700" y="6781698"/>
            <a:ext cx="2859405" cy="78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buFontTx/>
              <a:buAutoNum type="arabicPeriod"/>
              <a:tabLst>
                <a:tab pos="64135" algn="l"/>
              </a:tabLst>
            </a:pPr>
            <a:r>
              <a:rPr lang="en-US"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Up to 17 hours of video playback. Testing conducted by Microsoft in October 2017 using preproduction Intel</a:t>
            </a:r>
            <a:r>
              <a:rPr lang="en-US" sz="500" baseline="300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®</a:t>
            </a:r>
            <a:r>
              <a:rPr lang="en-US"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Core™ i5, 256GB, 8 GB RAM &amp; Intel</a:t>
            </a:r>
            <a:r>
              <a:rPr lang="en-US" sz="500" baseline="300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®</a:t>
            </a:r>
            <a:r>
              <a:rPr lang="en-US"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Core™ i7, 512GB, 16 GB RAM </a:t>
            </a:r>
            <a:r>
              <a:rPr lang="en-US" sz="500" dirty="0" err="1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dGPU</a:t>
            </a:r>
            <a:r>
              <a:rPr lang="en-US"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devices. Testing consisted of full battery discharge during video playback. All settings were default except: Wi-Fi was associated with a network and Auto-Brightness disabled. Battery life varies significantly with settings, usage and other factors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.</a:t>
            </a:r>
            <a:endParaRPr sz="500" dirty="0">
              <a:latin typeface="Segoe Pro Light" panose="020B0302040504020203" pitchFamily="34" charset="0"/>
              <a:cs typeface="SegoePro-Light"/>
            </a:endParaRPr>
          </a:p>
          <a:p>
            <a:pPr marL="73025" indent="-6032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73660" algn="l"/>
              </a:tabLst>
            </a:pP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Sold</a:t>
            </a:r>
            <a:r>
              <a:rPr sz="500" spc="-8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separately</a:t>
            </a:r>
            <a:endParaRPr sz="500" dirty="0">
              <a:latin typeface="Segoe Pro Light" panose="020B0302040504020203" pitchFamily="34" charset="0"/>
              <a:cs typeface="SegoePro-Light"/>
            </a:endParaRPr>
          </a:p>
          <a:p>
            <a:pPr marL="12700" marR="65405">
              <a:lnSpc>
                <a:spcPct val="108300"/>
              </a:lnSpc>
              <a:buAutoNum type="arabicPeriod"/>
              <a:tabLst>
                <a:tab pos="73660" algn="l"/>
              </a:tabLst>
            </a:pP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System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software uses significant storage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space. Available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storage is subject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to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change based on system  software updates and apps usage. 1 </a:t>
            </a:r>
            <a:r>
              <a:rPr sz="500" spc="-1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GB=1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billion bytes. See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Surface.com/Storage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for more</a:t>
            </a:r>
            <a:r>
              <a:rPr sz="500" spc="4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details.</a:t>
            </a:r>
            <a:endParaRPr sz="500" dirty="0">
              <a:latin typeface="Segoe Pro Light" panose="020B0302040504020203" pitchFamily="34" charset="0"/>
              <a:cs typeface="SegoePro-Light"/>
            </a:endParaRPr>
          </a:p>
          <a:p>
            <a:pPr marL="74930" indent="-6223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75565" algn="l"/>
              </a:tabLst>
            </a:pP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Weights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including</a:t>
            </a:r>
            <a:r>
              <a:rPr sz="500" spc="-3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keyboard</a:t>
            </a:r>
            <a:endParaRPr sz="500" dirty="0">
              <a:latin typeface="Segoe Pro Light" panose="020B0302040504020203" pitchFamily="34" charset="0"/>
              <a:cs typeface="SegoePro-Light"/>
            </a:endParaRPr>
          </a:p>
          <a:p>
            <a:pPr marL="73660" indent="-6096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74295" algn="l"/>
              </a:tabLst>
            </a:pP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Requires an additional one-time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purchase via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the Windows </a:t>
            </a:r>
            <a:r>
              <a:rPr sz="500" spc="-5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Store to</a:t>
            </a:r>
            <a:r>
              <a:rPr sz="500" spc="-3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 </a:t>
            </a:r>
            <a:r>
              <a:rPr sz="500" dirty="0">
                <a:solidFill>
                  <a:srgbClr val="414042"/>
                </a:solidFill>
                <a:latin typeface="Segoe Pro Light" panose="020B0302040504020203" pitchFamily="34" charset="0"/>
                <a:cs typeface="SegoePro-Light"/>
              </a:rPr>
              <a:t>unlock</a:t>
            </a:r>
            <a:endParaRPr sz="500" dirty="0">
              <a:latin typeface="Segoe Pro Light" panose="020B0302040504020203" pitchFamily="34" charset="0"/>
              <a:cs typeface="SegoePr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1500" y="6591300"/>
            <a:ext cx="2470785" cy="754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90500">
              <a:lnSpc>
                <a:spcPts val="1800"/>
              </a:lnSpc>
              <a:spcBef>
                <a:spcPts val="260"/>
              </a:spcBef>
            </a:pPr>
            <a:r>
              <a:rPr sz="16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For </a:t>
            </a:r>
            <a:r>
              <a:rPr sz="1600" spc="-30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more </a:t>
            </a:r>
            <a:r>
              <a:rPr sz="1600" spc="-35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information </a:t>
            </a:r>
            <a:r>
              <a:rPr sz="1600" spc="-25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about  Surface </a:t>
            </a:r>
            <a:r>
              <a:rPr sz="1600" spc="-20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for</a:t>
            </a:r>
            <a:r>
              <a:rPr sz="1600" spc="-110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 </a:t>
            </a:r>
            <a:r>
              <a:rPr sz="1600" spc="-35" dirty="0">
                <a:solidFill>
                  <a:srgbClr val="0078D6"/>
                </a:solidFill>
                <a:latin typeface="Segoe Pro SemiLight" panose="020B0402040204020203" pitchFamily="34" charset="0"/>
                <a:cs typeface="SegoePro-Light"/>
              </a:rPr>
              <a:t>Business</a:t>
            </a:r>
            <a:endParaRPr sz="1600" dirty="0">
              <a:latin typeface="Segoe Pro SemiLight" panose="020B0402040204020203" pitchFamily="34" charset="0"/>
              <a:cs typeface="SegoePro-Ligh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spc="-25" dirty="0">
                <a:solidFill>
                  <a:srgbClr val="414042"/>
                </a:solidFill>
                <a:latin typeface="Segoe Pro"/>
                <a:cs typeface="Segoe Pro"/>
              </a:rPr>
              <a:t>microsoft.com/en-us/devices/business</a:t>
            </a:r>
            <a:endParaRPr sz="1200" dirty="0">
              <a:latin typeface="Segoe Pro"/>
              <a:cs typeface="Segoe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5700" y="5813606"/>
            <a:ext cx="26797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66365" algn="l"/>
              </a:tabLst>
            </a:pPr>
            <a:r>
              <a:rPr sz="700" u="sng" dirty="0">
                <a:solidFill>
                  <a:srgbClr val="414042"/>
                </a:solidFill>
                <a:latin typeface="Segoe Pro"/>
                <a:cs typeface="Segoe Pro"/>
              </a:rPr>
              <a:t> 	</a:t>
            </a:r>
            <a:endParaRPr sz="700" dirty="0">
              <a:latin typeface="Segoe Pro"/>
              <a:cs typeface="Segoe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5700" y="6048451"/>
            <a:ext cx="2679700" cy="26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3999"/>
              </a:lnSpc>
              <a:spcBef>
                <a:spcPts val="100"/>
              </a:spcBef>
              <a:tabLst>
                <a:tab pos="1180465" algn="l"/>
                <a:tab pos="2666365" algn="l"/>
              </a:tabLst>
            </a:pPr>
            <a:r>
              <a:rPr sz="700" u="sng" dirty="0">
                <a:solidFill>
                  <a:srgbClr val="414042"/>
                </a:solidFill>
                <a:latin typeface="Segoe Pro"/>
                <a:cs typeface="Segoe Pro"/>
              </a:rPr>
              <a:t> 		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 Int</a:t>
            </a:r>
            <a:r>
              <a:rPr sz="700" spc="0" dirty="0">
                <a:solidFill>
                  <a:srgbClr val="414042"/>
                </a:solidFill>
                <a:latin typeface="Segoe Pro"/>
                <a:cs typeface="Segoe Pro"/>
              </a:rPr>
              <a:t>e</a:t>
            </a:r>
            <a:r>
              <a:rPr sz="700" spc="-10" dirty="0">
                <a:solidFill>
                  <a:srgbClr val="414042"/>
                </a:solidFill>
                <a:latin typeface="Segoe Pro"/>
                <a:cs typeface="Segoe Pro"/>
              </a:rPr>
              <a:t>l</a:t>
            </a:r>
            <a:r>
              <a:rPr sz="600" spc="0" baseline="34722" dirty="0">
                <a:solidFill>
                  <a:srgbClr val="414042"/>
                </a:solidFill>
                <a:latin typeface="Segoe Pro"/>
                <a:cs typeface="Segoe Pro"/>
              </a:rPr>
              <a:t>®</a:t>
            </a:r>
            <a:r>
              <a:rPr sz="600" spc="-7" baseline="34722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C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o</a:t>
            </a:r>
            <a:r>
              <a:rPr sz="700" spc="0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700" spc="-20" dirty="0">
                <a:solidFill>
                  <a:srgbClr val="414042"/>
                </a:solidFill>
                <a:latin typeface="Segoe Pro"/>
                <a:cs typeface="Segoe Pro"/>
              </a:rPr>
              <a:t>e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™</a:t>
            </a:r>
            <a:r>
              <a:rPr sz="700" spc="-1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i7</a:t>
            </a:r>
            <a:r>
              <a:rPr sz="700" spc="-1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qu</a:t>
            </a:r>
            <a:r>
              <a:rPr sz="700" spc="0" dirty="0">
                <a:solidFill>
                  <a:srgbClr val="414042"/>
                </a:solidFill>
                <a:latin typeface="Segoe Pro"/>
                <a:cs typeface="Segoe Pro"/>
              </a:rPr>
              <a:t>a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d</a:t>
            </a:r>
            <a:r>
              <a:rPr sz="700" spc="5" dirty="0">
                <a:solidFill>
                  <a:srgbClr val="414042"/>
                </a:solidFill>
                <a:latin typeface="Segoe Pro"/>
                <a:cs typeface="Segoe Pro"/>
              </a:rPr>
              <a:t>-</a:t>
            </a:r>
            <a:r>
              <a:rPr sz="700" spc="-5" dirty="0">
                <a:solidFill>
                  <a:srgbClr val="414042"/>
                </a:solidFill>
                <a:latin typeface="Segoe Pro"/>
                <a:cs typeface="Segoe Pro"/>
              </a:rPr>
              <a:t>c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o</a:t>
            </a:r>
            <a:r>
              <a:rPr sz="700" spc="0" dirty="0">
                <a:solidFill>
                  <a:srgbClr val="414042"/>
                </a:solidFill>
                <a:latin typeface="Segoe Pro"/>
                <a:cs typeface="Segoe Pro"/>
              </a:rPr>
              <a:t>r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e	16</a:t>
            </a:r>
            <a:r>
              <a:rPr sz="700" spc="-15" dirty="0">
                <a:solidFill>
                  <a:srgbClr val="414042"/>
                </a:solidFill>
                <a:latin typeface="Segoe Pro"/>
                <a:cs typeface="Segoe Pro"/>
              </a:rPr>
              <a:t> </a:t>
            </a:r>
            <a:r>
              <a:rPr sz="700" spc="0" dirty="0">
                <a:solidFill>
                  <a:srgbClr val="414042"/>
                </a:solidFill>
                <a:latin typeface="Segoe Pro"/>
                <a:cs typeface="Segoe Pro"/>
              </a:rPr>
              <a:t>G</a:t>
            </a:r>
            <a:r>
              <a:rPr sz="700" dirty="0">
                <a:solidFill>
                  <a:srgbClr val="414042"/>
                </a:solidFill>
                <a:latin typeface="Segoe Pro"/>
                <a:cs typeface="Segoe Pro"/>
              </a:rPr>
              <a:t>B</a:t>
            </a:r>
            <a:endParaRPr sz="700">
              <a:latin typeface="Segoe Pro"/>
              <a:cs typeface="Segoe Pro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95230"/>
              </p:ext>
            </p:extLst>
          </p:nvPr>
        </p:nvGraphicFramePr>
        <p:xfrm>
          <a:off x="457200" y="663652"/>
          <a:ext cx="2895599" cy="666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Display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350" marB="0"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516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13.5”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PixelSense™ Display,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3000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2000,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(267 PPI)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10-point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multi-touch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G5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9525" marB="0"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R="1016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Processor/  </a:t>
                      </a:r>
                      <a:r>
                        <a:rPr sz="800" b="1" spc="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AM/S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</a:t>
                      </a:r>
                      <a:r>
                        <a:rPr sz="800" b="1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ag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384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spc="-5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7th </a:t>
                      </a:r>
                      <a:r>
                        <a:rPr sz="700" b="1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Gen </a:t>
                      </a:r>
                      <a:r>
                        <a:rPr sz="700" b="1" spc="-5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Intel</a:t>
                      </a:r>
                      <a:r>
                        <a:rPr sz="600" b="1" spc="-7" baseline="34722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® </a:t>
                      </a:r>
                      <a:r>
                        <a:rPr sz="700" b="1" spc="-5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Core™ </a:t>
                      </a:r>
                      <a:r>
                        <a:rPr sz="700" b="1" spc="-10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i5-7300U </a:t>
                      </a:r>
                      <a:r>
                        <a:rPr sz="700" b="1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dual-core  processor:</a:t>
                      </a:r>
                      <a:endParaRPr sz="700" dirty="0">
                        <a:latin typeface="SegoePro-Semibold"/>
                        <a:cs typeface="SegoePro-Semibold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8GB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RAM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1866Mhz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LPDDR3, 256GB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SSD3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 marR="3511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700" b="1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8th Gen </a:t>
                      </a:r>
                      <a:r>
                        <a:rPr sz="700" b="1" spc="-5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Intel</a:t>
                      </a:r>
                      <a:r>
                        <a:rPr sz="600" b="1" spc="-7" baseline="34722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® </a:t>
                      </a:r>
                      <a:r>
                        <a:rPr sz="700" b="1" spc="-5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Core™ i7-8650U </a:t>
                      </a:r>
                      <a:r>
                        <a:rPr sz="700" b="1" dirty="0">
                          <a:solidFill>
                            <a:srgbClr val="414042"/>
                          </a:solidFill>
                          <a:latin typeface="SegoePro-Semibold"/>
                          <a:cs typeface="SegoePro-Semibold"/>
                        </a:rPr>
                        <a:t>quad-core  processor:</a:t>
                      </a:r>
                      <a:endParaRPr sz="700" dirty="0">
                        <a:latin typeface="SegoePro-Semibold"/>
                        <a:cs typeface="SegoePro-Semibold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8GB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RAM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1866Mhz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LPDDR3, 256GB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SSD3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16GB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RAM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1866Mhz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LPDDR3,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512GB</a:t>
                      </a:r>
                      <a:r>
                        <a:rPr sz="700" spc="-7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SSD3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16GB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RAM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1866Mhz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LPDDR3, 1TB</a:t>
                      </a:r>
                      <a:r>
                        <a:rPr sz="700" spc="-8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SSD3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Graphics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7918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i5: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HD Graphics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620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integrated</a:t>
                      </a:r>
                      <a:r>
                        <a:rPr sz="700" spc="-8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GPU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 marR="572135" indent="-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i7: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NVIDIA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GeForce</a:t>
                      </a:r>
                      <a:r>
                        <a:rPr sz="600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GTX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1050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discrete GPU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w/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2GB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GDDR5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graphics</a:t>
                      </a:r>
                      <a:r>
                        <a:rPr sz="700" spc="-3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memory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OS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7327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Ships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with 64-bit Windows 10</a:t>
                      </a:r>
                      <a:r>
                        <a:rPr sz="700" spc="-9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Pro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(Windows Creators</a:t>
                      </a:r>
                      <a:r>
                        <a:rPr sz="700" spc="-4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Update)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Dimensions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i5: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12.3” x 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9.14”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10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0.51”-0.90”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(312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232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13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mm-23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i7: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12.3” x 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9.14”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1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0.59”-0.90”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(312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232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15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mm-23</a:t>
                      </a:r>
                      <a:r>
                        <a:rPr sz="700" spc="-2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mm)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Weight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584835">
                        <a:lnSpc>
                          <a:spcPct val="142900"/>
                        </a:lnSpc>
                        <a:spcBef>
                          <a:spcPts val="17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i5: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Starting at 3.38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lbs (1,534 g)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4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Intel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i7: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Starting at 3.62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lbs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(1,642</a:t>
                      </a:r>
                      <a:r>
                        <a:rPr sz="700" spc="-5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g)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600" baseline="34722">
                        <a:latin typeface="Segoe Pro"/>
                        <a:cs typeface="Segoe Pro"/>
                      </a:endParaRPr>
                    </a:p>
                  </a:txBody>
                  <a:tcPr marL="0" marR="0" marT="2159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Battery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Up to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17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hours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of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video</a:t>
                      </a:r>
                      <a:r>
                        <a:rPr sz="700" spc="-8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playback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600" baseline="34722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Wireless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425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Wi-Fi: IEEE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802.11 a/b/g/n/ac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compatible,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Bluetooth  Wireless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4.1</a:t>
                      </a:r>
                      <a:r>
                        <a:rPr sz="700" spc="-8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technology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Connections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 x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full-size USB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3.1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Gen</a:t>
                      </a:r>
                      <a:r>
                        <a:rPr sz="700" spc="-10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70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buAutoNum type="arabicPlain"/>
                        <a:tabLst>
                          <a:tab pos="163195" algn="l"/>
                        </a:tabLst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</a:t>
                      </a:r>
                      <a:r>
                        <a:rPr sz="700" spc="-1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USB-C</a:t>
                      </a:r>
                      <a:endParaRPr sz="700">
                        <a:latin typeface="Segoe Pro"/>
                        <a:cs typeface="Segoe Pro"/>
                      </a:endParaRPr>
                    </a:p>
                    <a:p>
                      <a:pPr marL="109220" marR="361950">
                        <a:lnSpc>
                          <a:spcPct val="100000"/>
                        </a:lnSpc>
                        <a:buAutoNum type="arabicPlain"/>
                        <a:tabLst>
                          <a:tab pos="176530" algn="l"/>
                        </a:tabLst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x Surface Connect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ports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(base and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tablet)  Full-size SD™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card</a:t>
                      </a:r>
                      <a:r>
                        <a:rPr sz="700" spc="-8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reader</a:t>
                      </a:r>
                      <a:endParaRPr sz="700">
                        <a:latin typeface="Segoe Pro"/>
                        <a:cs typeface="Segoe Pro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3.5mm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headphone</a:t>
                      </a:r>
                      <a:r>
                        <a:rPr sz="700" spc="-4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jack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Storage</a:t>
                      </a:r>
                      <a:r>
                        <a:rPr sz="800" b="1" spc="-6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type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PCIe</a:t>
                      </a:r>
                      <a:r>
                        <a:rPr sz="700" spc="-9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SSD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600" baseline="34722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Security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25907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TPM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2.0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chip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for enterprise security,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Common  Criteria (CC)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EAL4+,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FIPS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140-2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level</a:t>
                      </a:r>
                      <a:r>
                        <a:rPr sz="700" spc="-3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Biometrics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Enterprise-grade protection with Windows</a:t>
                      </a:r>
                      <a:r>
                        <a:rPr sz="700" spc="-4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Hello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Sensors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2153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Ambient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light</a:t>
                      </a:r>
                      <a:r>
                        <a:rPr sz="700" spc="-8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sensor  Proximity sensor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Accelerometer  Gyroscope  Magnetometer</a:t>
                      </a:r>
                      <a:endParaRPr sz="70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Camera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220" marR="241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5.0MP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front-facing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camera with 1080p HD video,  8.0MP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rear-facing autofocus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camera with 1080p HD  video, Windows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Hello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face authentication camera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(front-facing)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39398"/>
              </p:ext>
            </p:extLst>
          </p:nvPr>
        </p:nvGraphicFramePr>
        <p:xfrm>
          <a:off x="3581400" y="663652"/>
          <a:ext cx="2895599" cy="424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Audio</a:t>
                      </a:r>
                      <a:endParaRPr sz="800">
                        <a:latin typeface="Segoe Pro"/>
                        <a:cs typeface="Segoe Pro"/>
                      </a:endParaRPr>
                    </a:p>
                  </a:txBody>
                  <a:tcPr marL="0" marR="0" marT="6350" marB="0"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Dual microphones,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Front-facing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stereo speakers  with Dolby</a:t>
                      </a:r>
                      <a:r>
                        <a:rPr sz="600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Audio™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Premium,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 for Windows  Sonic for Headphones, Support for Dolby</a:t>
                      </a:r>
                      <a:r>
                        <a:rPr sz="600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®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Atmos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for</a:t>
                      </a:r>
                      <a:r>
                        <a:rPr sz="700" spc="-4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Headphones</a:t>
                      </a:r>
                      <a:r>
                        <a:rPr sz="600" spc="-7" baseline="34722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600" baseline="34722" dirty="0">
                        <a:latin typeface="Segoe Pro"/>
                        <a:cs typeface="Segoe Pro"/>
                      </a:endParaRPr>
                    </a:p>
                  </a:txBody>
                  <a:tcPr marL="0" marR="0" marT="9525" marB="0">
                    <a:lnB w="3175">
                      <a:solidFill>
                        <a:srgbClr val="4140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Modes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marR="3613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Can be used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Laptop Mode,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Tablet</a:t>
                      </a:r>
                      <a:r>
                        <a:rPr sz="700" spc="-1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Mode,  View Mode or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Studio</a:t>
                      </a:r>
                      <a:r>
                        <a:rPr sz="700" spc="-10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Mode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>
                      <a:solidFill>
                        <a:srgbClr val="414042"/>
                      </a:solidFill>
                      <a:prstDash val="soli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Starting</a:t>
                      </a:r>
                      <a:r>
                        <a:rPr sz="800" b="1" spc="-8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price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Surface Book 2 </a:t>
                      </a:r>
                      <a:r>
                        <a:rPr lang="en-US"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13”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starts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at 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</a:t>
                      </a:r>
                      <a:r>
                        <a:rPr sz="700" spc="-9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$1,499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R="3905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What’s</a:t>
                      </a:r>
                      <a:r>
                        <a:rPr sz="800" b="1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in  the</a:t>
                      </a:r>
                      <a:r>
                        <a:rPr sz="800" b="1" spc="-9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box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marR="2006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Surface Book 2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13.5”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PixelSense™ Display,39W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(iGPU) or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95W (dGPU)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Surface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Power Supply </a:t>
                      </a:r>
                      <a:r>
                        <a:rPr sz="700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w/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USB-A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(5W)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charging </a:t>
                      </a:r>
                      <a:r>
                        <a:rPr sz="700" spc="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port,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Quick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Start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Guide,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Safety and warranty</a:t>
                      </a:r>
                      <a:r>
                        <a:rPr sz="700" spc="-5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documents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R="2152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Supports  NEW</a:t>
                      </a:r>
                      <a:r>
                        <a:rPr sz="800" b="1" spc="-9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Surface</a:t>
                      </a:r>
                      <a:endParaRPr sz="800" dirty="0">
                        <a:latin typeface="Segoe Pro"/>
                        <a:cs typeface="Segoe Pr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Precision</a:t>
                      </a:r>
                      <a:r>
                        <a:rPr sz="800" b="1" spc="-8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Mouse</a:t>
                      </a:r>
                      <a:r>
                        <a:rPr sz="675" b="1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675" baseline="30864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marR="1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New Surface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Precision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Mouse for precise and careful 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manipulation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27940" marR="1282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Use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with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up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three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computers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at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the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same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time, 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customizable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thumb</a:t>
                      </a:r>
                      <a:r>
                        <a:rPr sz="700" spc="-6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buttons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 $99.99 (availability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varies by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market)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R="285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Supports NEW  Surface USB-C</a:t>
                      </a:r>
                      <a:r>
                        <a:rPr sz="800" b="1" spc="-9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to  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HDMI Adapter</a:t>
                      </a:r>
                      <a:r>
                        <a:rPr sz="675" b="1" spc="-7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 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&amp; Surface USB-C  to </a:t>
                      </a:r>
                      <a:r>
                        <a:rPr sz="800" b="1" spc="-1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VGA</a:t>
                      </a:r>
                      <a:r>
                        <a:rPr sz="800" b="1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Adapter</a:t>
                      </a:r>
                      <a:r>
                        <a:rPr sz="675" b="1" spc="-7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400" dirty="0">
                        <a:latin typeface="Segoe Pro"/>
                        <a:cs typeface="Segoe Pro"/>
                      </a:endParaRPr>
                    </a:p>
                  </a:txBody>
                  <a:tcPr marL="0" marR="0" marT="64769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marR="131445">
                        <a:lnSpc>
                          <a:spcPct val="142900"/>
                        </a:lnSpc>
                        <a:spcBef>
                          <a:spcPts val="17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New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USB-C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VGA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USB-C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HDMI</a:t>
                      </a:r>
                      <a:r>
                        <a:rPr sz="700" spc="-2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adapters  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 $39.99 each (availability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varies by</a:t>
                      </a:r>
                      <a:r>
                        <a:rPr sz="700" spc="-6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market)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2159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2393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Supports  Surface</a:t>
                      </a:r>
                      <a:r>
                        <a:rPr sz="800" b="1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Pen</a:t>
                      </a:r>
                      <a:r>
                        <a:rPr sz="675" b="1" spc="-7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4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 $99.99 (availability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varies by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market)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Supports  Surface</a:t>
                      </a:r>
                      <a:r>
                        <a:rPr sz="800" b="1" spc="-9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Dial</a:t>
                      </a:r>
                      <a:r>
                        <a:rPr sz="675" b="1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 $99.99 (availability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varies by</a:t>
                      </a:r>
                      <a:r>
                        <a:rPr sz="700" spc="-7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market)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R="1714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Supports  Surface</a:t>
                      </a:r>
                      <a:r>
                        <a:rPr sz="800" b="1" spc="-5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800" b="1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Dock</a:t>
                      </a:r>
                      <a:r>
                        <a:rPr sz="675" b="1" baseline="30864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675" baseline="30864" dirty="0">
                        <a:latin typeface="Segoe Pro"/>
                        <a:cs typeface="Segoe Pro"/>
                      </a:endParaRPr>
                    </a:p>
                  </a:txBody>
                  <a:tcPr marL="0" marR="0" marT="67310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US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ERP $199.99 (availability 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varies by</a:t>
                      </a:r>
                      <a:r>
                        <a:rPr sz="700" spc="-6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700" spc="-5" dirty="0">
                          <a:solidFill>
                            <a:srgbClr val="414042"/>
                          </a:solidFill>
                          <a:latin typeface="Segoe Pro"/>
                          <a:cs typeface="Segoe Pro"/>
                        </a:rPr>
                        <a:t>market)</a:t>
                      </a:r>
                      <a:endParaRPr sz="700" dirty="0">
                        <a:latin typeface="Segoe Pro"/>
                        <a:cs typeface="Segoe Pro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EFAC1F234064496A174F020B04FBA" ma:contentTypeVersion="11" ma:contentTypeDescription="Create a new document." ma:contentTypeScope="" ma:versionID="806caa93b2fe2821f64c0d3946f73f7f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55e1e0f8-9b69-414a-8d9d-0d33b0b780af" xmlns:ns4="0517d0db-0545-4137-bf35-cf503b3fa113" targetNamespace="http://schemas.microsoft.com/office/2006/metadata/properties" ma:root="true" ma:fieldsID="7ee976a57883325bc015351897f688a9" ns1:_="" ns2:_="" ns3:_="" ns4:_="">
    <xsd:import namespace="http://schemas.microsoft.com/sharepoint/v3"/>
    <xsd:import namespace="230e9df3-be65-4c73-a93b-d1236ebd677e"/>
    <xsd:import namespace="55e1e0f8-9b69-414a-8d9d-0d33b0b780af"/>
    <xsd:import namespace="0517d0db-0545-4137-bf35-cf503b3fa1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/>
                <xsd:element ref="ns3:Team"/>
                <xsd:element ref="ns3:Phase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1e0f8-9b69-414a-8d9d-0d33b0b780a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ma:displayName="Document Type" ma:list="{ec4ba923-be73-4fc6-bf55-6ef02e67b4b1}" ma:internalName="Document_x0020_Type" ma:showField="Title" ma:web="55e1e0f8-9b69-414a-8d9d-0d33b0b780af">
      <xsd:simpleType>
        <xsd:restriction base="dms:Lookup"/>
      </xsd:simpleType>
    </xsd:element>
    <xsd:element name="Team" ma:index="12" ma:displayName="Team" ma:description="Team responsible for creating the document/artifact" ma:list="{77b8860e-ca46-4498-885b-a9beaf57024f}" ma:internalName="Team" ma:showField="Title" ma:web="55e1e0f8-9b69-414a-8d9d-0d33b0b780af">
      <xsd:simpleType>
        <xsd:restriction base="dms:Lookup"/>
      </xsd:simpleType>
    </xsd:element>
    <xsd:element name="Phase" ma:index="13" nillable="true" ma:displayName="Phase" ma:list="{01f520a4-dc65-44ea-bae6-7c3c2136ed39}" ma:internalName="Phase" ma:showField="Title" ma:web="55e1e0f8-9b69-414a-8d9d-0d33b0b780af">
      <xsd:simpleType>
        <xsd:restriction base="dms:Lookup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7d0db-0545-4137-bf35-cf503b3fa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4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30e9df3-be65-4c73-a93b-d1236ebd677e">GSMS-1533151111-5852</_dlc_DocId>
    <_dlc_DocIdUrl xmlns="230e9df3-be65-4c73-a93b-d1236ebd677e">
      <Url>https://microsoft.sharepoint.com/teams/gsmsportalservices/_layouts/15/DocIdRedir.aspx?ID=GSMS-1533151111-5852</Url>
      <Description>GSMS-1533151111-5852</Description>
    </_dlc_DocIdUrl>
    <Phase xmlns="55e1e0f8-9b69-414a-8d9d-0d33b0b780af" xsi:nil="true"/>
    <_ip_UnifiedCompliancePolicyUIAction xmlns="http://schemas.microsoft.com/sharepoint/v3" xsi:nil="true"/>
    <_ip_UnifiedCompliancePolicyProperties xmlns="http://schemas.microsoft.com/sharepoint/v3" xsi:nil="true"/>
    <Team xmlns="55e1e0f8-9b69-414a-8d9d-0d33b0b780af"/>
    <Document_x0020_Type xmlns="55e1e0f8-9b69-414a-8d9d-0d33b0b780af"/>
  </documentManagement>
</p:properties>
</file>

<file path=customXml/item4.xml><?xml version="1.0" encoding="utf-8"?>
<?mso-contentType ?>
<SharedContentType xmlns="Microsoft.SharePoint.Taxonomy.ContentTypeSync" SourceId="e385fb40-52d4-4fae-9c5b-3e8ff8a5878e" ContentTypeId="0x0101000E4CB7077FEE4FF7AE86D4A500EEC780030016C849C62B10EB41ACA8C7EEDEF40BB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AABD4D0-E4FE-4856-B948-22425519D33A}"/>
</file>

<file path=customXml/itemProps2.xml><?xml version="1.0" encoding="utf-8"?>
<ds:datastoreItem xmlns:ds="http://schemas.openxmlformats.org/officeDocument/2006/customXml" ds:itemID="{5F07B90F-7542-4EF5-9211-56119BEBCE86}"/>
</file>

<file path=customXml/itemProps3.xml><?xml version="1.0" encoding="utf-8"?>
<ds:datastoreItem xmlns:ds="http://schemas.openxmlformats.org/officeDocument/2006/customXml" ds:itemID="{7950DE4A-116C-4689-9F88-05D405994EAD}"/>
</file>

<file path=customXml/itemProps4.xml><?xml version="1.0" encoding="utf-8"?>
<ds:datastoreItem xmlns:ds="http://schemas.openxmlformats.org/officeDocument/2006/customXml" ds:itemID="{9BC4EB0C-0A5D-45E3-A183-364E82FB1149}"/>
</file>

<file path=customXml/itemProps5.xml><?xml version="1.0" encoding="utf-8"?>
<ds:datastoreItem xmlns:ds="http://schemas.openxmlformats.org/officeDocument/2006/customXml" ds:itemID="{7E5583EB-6D09-4716-A170-D63B6E634A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970</Words>
  <Application>Microsoft Office PowerPoint</Application>
  <PresentationFormat>Custom</PresentationFormat>
  <Paragraphs>104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SegoePro-Light</vt:lpstr>
      <vt:lpstr>SegoePro-SemiLight</vt:lpstr>
      <vt:lpstr>Segoe Pro Light</vt:lpstr>
      <vt:lpstr>Segoe Pro Semibold</vt:lpstr>
      <vt:lpstr>SegoePro-Semibold</vt:lpstr>
      <vt:lpstr>Arial</vt:lpstr>
      <vt:lpstr>Calibri</vt:lpstr>
      <vt:lpstr>Segoe Pro</vt:lpstr>
      <vt:lpstr>Segoe Pro SemiLight</vt:lpstr>
      <vt:lpstr>Office Theme</vt:lpstr>
      <vt:lpstr>Meet the new Surface Book 2 The most powerful Surface Book available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- Surface Book 2 13-in External Facing Fact Sheet</dc:title>
  <dc:creator>Nina Newsome</dc:creator>
  <cp:lastModifiedBy>Adrienne Brewbaker</cp:lastModifiedBy>
  <cp:revision>12</cp:revision>
  <dcterms:created xsi:type="dcterms:W3CDTF">2017-10-09T16:27:31Z</dcterms:created>
  <dcterms:modified xsi:type="dcterms:W3CDTF">2017-10-17T02:33:11Z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2017-10-09T00:00:00Z</vt:filetime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Ref">
    <vt:lpwstr>https://api.informationprotection.azure.com/api/72f988bf-86f1-41af-91ab-2d7cd011db47</vt:lpwstr>
  </property>
  <property fmtid="{D5CDD505-2E9C-101B-9397-08002B2CF9AE}" pid="8" name="MSIP_Label_f42aa342-8706-4288-bd11-ebb85995028c_Owner">
    <vt:lpwstr>adbre@microsoft.com</vt:lpwstr>
  </property>
  <property fmtid="{D5CDD505-2E9C-101B-9397-08002B2CF9AE}" pid="9" name="MSIP_Label_f42aa342-8706-4288-bd11-ebb85995028c_SetDate">
    <vt:lpwstr>2017-10-16T18:08:22.0744119-07:00</vt:lpwstr>
  </property>
  <property fmtid="{D5CDD505-2E9C-101B-9397-08002B2CF9AE}" pid="10" name="MSIP_Label_f42aa342-8706-4288-bd11-ebb85995028c_Name">
    <vt:lpwstr>General</vt:lpwstr>
  </property>
  <property fmtid="{D5CDD505-2E9C-101B-9397-08002B2CF9AE}" pid="11" name="MSIP_Label_f42aa342-8706-4288-bd11-ebb85995028c_Application">
    <vt:lpwstr>Microsoft Azure Information Protection</vt:lpwstr>
  </property>
  <property fmtid="{D5CDD505-2E9C-101B-9397-08002B2CF9AE}" pid="12" name="MSIP_Label_f42aa342-8706-4288-bd11-ebb85995028c_Extended_MSFT_Method">
    <vt:lpwstr>Automatic</vt:lpwstr>
  </property>
  <property fmtid="{D5CDD505-2E9C-101B-9397-08002B2CF9AE}" pid="13" name="Sensitivity">
    <vt:lpwstr>General</vt:lpwstr>
  </property>
  <property fmtid="{D5CDD505-2E9C-101B-9397-08002B2CF9AE}" pid="14" name="ContentTypeId">
    <vt:lpwstr>0x010100ED5EFAC1F234064496A174F020B04FBA</vt:lpwstr>
  </property>
  <property fmtid="{D5CDD505-2E9C-101B-9397-08002B2CF9AE}" pid="15" name="of67e5d4b76f4a9db8769983fda9cec0">
    <vt:lpwstr/>
  </property>
  <property fmtid="{D5CDD505-2E9C-101B-9397-08002B2CF9AE}" pid="16" name="NewsType">
    <vt:lpwstr/>
  </property>
  <property fmtid="{D5CDD505-2E9C-101B-9397-08002B2CF9AE}" pid="17" name="TaxKeyword">
    <vt:lpwstr/>
  </property>
  <property fmtid="{D5CDD505-2E9C-101B-9397-08002B2CF9AE}" pid="18" name="_dlc_policyId">
    <vt:lpwstr/>
  </property>
  <property fmtid="{D5CDD505-2E9C-101B-9397-08002B2CF9AE}" pid="19" name="Region">
    <vt:lpwstr/>
  </property>
  <property fmtid="{D5CDD505-2E9C-101B-9397-08002B2CF9AE}" pid="20" name="Confidentiality">
    <vt:lpwstr>30;#customer ready|8986c41d-21c5-4f8f-8a12-ea4625b46858</vt:lpwstr>
  </property>
  <property fmtid="{D5CDD505-2E9C-101B-9397-08002B2CF9AE}" pid="21" name="ItemType">
    <vt:lpwstr>446;#product datasheets|56bc96db-0617-4ae3-a239-d6fa7f22a725</vt:lpwstr>
  </property>
  <property fmtid="{D5CDD505-2E9C-101B-9397-08002B2CF9AE}" pid="22" name="MSProducts">
    <vt:lpwstr/>
  </property>
  <property fmtid="{D5CDD505-2E9C-101B-9397-08002B2CF9AE}" pid="23" name="Industries">
    <vt:lpwstr/>
  </property>
  <property fmtid="{D5CDD505-2E9C-101B-9397-08002B2CF9AE}" pid="24" name="Competitors">
    <vt:lpwstr/>
  </property>
  <property fmtid="{D5CDD505-2E9C-101B-9397-08002B2CF9AE}" pid="25" name="SMSGDomain">
    <vt:lpwstr>462;#Microsoft Devices Group|d7c4e1f9-b2f3-41ba-96b2-6c23550a87c0;#1249;#Devices Product Domain|cca9af63-57ee-4c13-abf6-06c5fdfa2991</vt:lpwstr>
  </property>
  <property fmtid="{D5CDD505-2E9C-101B-9397-08002B2CF9AE}" pid="26" name="ExperienceContentType">
    <vt:lpwstr/>
  </property>
  <property fmtid="{D5CDD505-2E9C-101B-9397-08002B2CF9AE}" pid="27" name="BusinessArchitecture">
    <vt:lpwstr/>
  </property>
  <property fmtid="{D5CDD505-2E9C-101B-9397-08002B2CF9AE}" pid="28" name="Products">
    <vt:lpwstr>1251;#devices|75487e81-4f9e-4e21-9d37-e3f5809da4b8;#1045;#Surface Book|46dc87d9-61f2-438c-9f45-ac3c82e99e0e</vt:lpwstr>
  </property>
  <property fmtid="{D5CDD505-2E9C-101B-9397-08002B2CF9AE}" pid="29" name="la4444b61d19467597d63190b69ac227">
    <vt:lpwstr/>
  </property>
  <property fmtid="{D5CDD505-2E9C-101B-9397-08002B2CF9AE}" pid="30" name="l6f004f21209409da86a713c0f24627d">
    <vt:lpwstr/>
  </property>
  <property fmtid="{D5CDD505-2E9C-101B-9397-08002B2CF9AE}" pid="31" name="ActivitiesAndPrograms">
    <vt:lpwstr/>
  </property>
  <property fmtid="{D5CDD505-2E9C-101B-9397-08002B2CF9AE}" pid="32" name="Segments">
    <vt:lpwstr/>
  </property>
  <property fmtid="{D5CDD505-2E9C-101B-9397-08002B2CF9AE}" pid="33" name="Partners">
    <vt:lpwstr/>
  </property>
  <property fmtid="{D5CDD505-2E9C-101B-9397-08002B2CF9AE}" pid="34" name="Topics">
    <vt:lpwstr/>
  </property>
  <property fmtid="{D5CDD505-2E9C-101B-9397-08002B2CF9AE}" pid="35" name="Groups">
    <vt:lpwstr/>
  </property>
  <property fmtid="{D5CDD505-2E9C-101B-9397-08002B2CF9AE}" pid="36" name="MSProductsTaxHTField0">
    <vt:lpwstr/>
  </property>
  <property fmtid="{D5CDD505-2E9C-101B-9397-08002B2CF9AE}" pid="37" name="Languages">
    <vt:lpwstr/>
  </property>
  <property fmtid="{D5CDD505-2E9C-101B-9397-08002B2CF9AE}" pid="38" name="e8080b0481964c759b2c36ae49591b31">
    <vt:lpwstr/>
  </property>
  <property fmtid="{D5CDD505-2E9C-101B-9397-08002B2CF9AE}" pid="39" name="_docset_NoMedatataSyncRequired">
    <vt:lpwstr>False</vt:lpwstr>
  </property>
  <property fmtid="{D5CDD505-2E9C-101B-9397-08002B2CF9AE}" pid="40" name="TechnicalLevel">
    <vt:lpwstr/>
  </property>
  <property fmtid="{D5CDD505-2E9C-101B-9397-08002B2CF9AE}" pid="41" name="Audiences">
    <vt:lpwstr/>
  </property>
  <property fmtid="{D5CDD505-2E9C-101B-9397-08002B2CF9AE}" pid="42" name="ldac8aee9d1f469e8cd8c3f8d6a615f2">
    <vt:lpwstr/>
  </property>
  <property fmtid="{D5CDD505-2E9C-101B-9397-08002B2CF9AE}" pid="43" name="EmployeeRole">
    <vt:lpwstr/>
  </property>
  <property fmtid="{D5CDD505-2E9C-101B-9397-08002B2CF9AE}" pid="44" name="NewsTopic">
    <vt:lpwstr/>
  </property>
  <property fmtid="{D5CDD505-2E9C-101B-9397-08002B2CF9AE}" pid="45" name="Roles">
    <vt:lpwstr/>
  </property>
  <property fmtid="{D5CDD505-2E9C-101B-9397-08002B2CF9AE}" pid="46" name="ItemRetentionFormula">
    <vt:lpwstr/>
  </property>
  <property fmtid="{D5CDD505-2E9C-101B-9397-08002B2CF9AE}" pid="47" name="NewsSource">
    <vt:lpwstr/>
  </property>
  <property fmtid="{D5CDD505-2E9C-101B-9397-08002B2CF9AE}" pid="48" name="SMSGTags">
    <vt:lpwstr/>
  </property>
  <property fmtid="{D5CDD505-2E9C-101B-9397-08002B2CF9AE}" pid="49" name="_dlc_DocIdItemGuid">
    <vt:lpwstr>663ddaac-1268-4cf9-b29a-e16cdd6d5e6b</vt:lpwstr>
  </property>
  <property fmtid="{D5CDD505-2E9C-101B-9397-08002B2CF9AE}" pid="50" name="MSPhysicalGeography">
    <vt:lpwstr/>
  </property>
  <property fmtid="{D5CDD505-2E9C-101B-9397-08002B2CF9AE}" pid="51" name="j3562c58ee414e028925bc902cfc01a1">
    <vt:lpwstr/>
  </property>
  <property fmtid="{D5CDD505-2E9C-101B-9397-08002B2CF9AE}" pid="52" name="EnterpriseDomainTags">
    <vt:lpwstr/>
  </property>
</Properties>
</file>