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7"/>
  </p:sldMasterIdLst>
  <p:notesMasterIdLst>
    <p:notesMasterId r:id="rId10"/>
  </p:notesMasterIdLst>
  <p:sldIdLst>
    <p:sldId id="599" r:id="rId8"/>
    <p:sldId id="600" r:id="rId9"/>
  </p:sldIdLst>
  <p:sldSz cx="7772400" cy="10058400"/>
  <p:notesSz cx="7010400" cy="9296400"/>
  <p:defaultTextStyle>
    <a:defPPr>
      <a:defRPr lang="en-US"/>
    </a:defPPr>
    <a:lvl1pPr marL="0" algn="l" defTabSz="932688" rtl="0" eaLnBrk="1" latinLnBrk="0" hangingPunct="1">
      <a:defRPr sz="1800" kern="1200">
        <a:solidFill>
          <a:schemeClr val="tx1"/>
        </a:solidFill>
        <a:latin typeface="+mn-lt"/>
        <a:ea typeface="+mn-ea"/>
        <a:cs typeface="+mn-cs"/>
      </a:defRPr>
    </a:lvl1pPr>
    <a:lvl2pPr marL="466344" algn="l" defTabSz="932688" rtl="0" eaLnBrk="1" latinLnBrk="0" hangingPunct="1">
      <a:defRPr sz="1800" kern="1200">
        <a:solidFill>
          <a:schemeClr val="tx1"/>
        </a:solidFill>
        <a:latin typeface="+mn-lt"/>
        <a:ea typeface="+mn-ea"/>
        <a:cs typeface="+mn-cs"/>
      </a:defRPr>
    </a:lvl2pPr>
    <a:lvl3pPr marL="932688" algn="l" defTabSz="932688" rtl="0" eaLnBrk="1" latinLnBrk="0" hangingPunct="1">
      <a:defRPr sz="1800" kern="1200">
        <a:solidFill>
          <a:schemeClr val="tx1"/>
        </a:solidFill>
        <a:latin typeface="+mn-lt"/>
        <a:ea typeface="+mn-ea"/>
        <a:cs typeface="+mn-cs"/>
      </a:defRPr>
    </a:lvl3pPr>
    <a:lvl4pPr marL="1399032" algn="l" defTabSz="932688" rtl="0" eaLnBrk="1" latinLnBrk="0" hangingPunct="1">
      <a:defRPr sz="1800" kern="1200">
        <a:solidFill>
          <a:schemeClr val="tx1"/>
        </a:solidFill>
        <a:latin typeface="+mn-lt"/>
        <a:ea typeface="+mn-ea"/>
        <a:cs typeface="+mn-cs"/>
      </a:defRPr>
    </a:lvl4pPr>
    <a:lvl5pPr marL="1865376" algn="l" defTabSz="932688" rtl="0" eaLnBrk="1" latinLnBrk="0" hangingPunct="1">
      <a:defRPr sz="1800" kern="1200">
        <a:solidFill>
          <a:schemeClr val="tx1"/>
        </a:solidFill>
        <a:latin typeface="+mn-lt"/>
        <a:ea typeface="+mn-ea"/>
        <a:cs typeface="+mn-cs"/>
      </a:defRPr>
    </a:lvl5pPr>
    <a:lvl6pPr marL="2331720" algn="l" defTabSz="932688" rtl="0" eaLnBrk="1" latinLnBrk="0" hangingPunct="1">
      <a:defRPr sz="1800" kern="1200">
        <a:solidFill>
          <a:schemeClr val="tx1"/>
        </a:solidFill>
        <a:latin typeface="+mn-lt"/>
        <a:ea typeface="+mn-ea"/>
        <a:cs typeface="+mn-cs"/>
      </a:defRPr>
    </a:lvl6pPr>
    <a:lvl7pPr marL="2798064" algn="l" defTabSz="932688" rtl="0" eaLnBrk="1" latinLnBrk="0" hangingPunct="1">
      <a:defRPr sz="1800" kern="1200">
        <a:solidFill>
          <a:schemeClr val="tx1"/>
        </a:solidFill>
        <a:latin typeface="+mn-lt"/>
        <a:ea typeface="+mn-ea"/>
        <a:cs typeface="+mn-cs"/>
      </a:defRPr>
    </a:lvl7pPr>
    <a:lvl8pPr marL="3264408" algn="l" defTabSz="932688" rtl="0" eaLnBrk="1" latinLnBrk="0" hangingPunct="1">
      <a:defRPr sz="1800" kern="1200">
        <a:solidFill>
          <a:schemeClr val="tx1"/>
        </a:solidFill>
        <a:latin typeface="+mn-lt"/>
        <a:ea typeface="+mn-ea"/>
        <a:cs typeface="+mn-cs"/>
      </a:defRPr>
    </a:lvl8pPr>
    <a:lvl9pPr marL="3730752" algn="l" defTabSz="93268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3149" userDrawn="1">
          <p15:clr>
            <a:srgbClr val="A4A3A4"/>
          </p15:clr>
        </p15:guide>
        <p15:guide id="7" pos="2448" userDrawn="1">
          <p15:clr>
            <a:srgbClr val="A4A3A4"/>
          </p15:clr>
        </p15:guide>
        <p15:guide id="8" pos="288" userDrawn="1">
          <p15:clr>
            <a:srgbClr val="A4A3A4"/>
          </p15:clr>
        </p15:guide>
        <p15:guide id="9" pos="4608" userDrawn="1">
          <p15:clr>
            <a:srgbClr val="A4A3A4"/>
          </p15:clr>
        </p15:guide>
        <p15:guide id="11" orient="horz" pos="288" userDrawn="1">
          <p15:clr>
            <a:srgbClr val="A4A3A4"/>
          </p15:clr>
        </p15:guide>
        <p15:guide id="13" orient="horz" pos="6048" userDrawn="1">
          <p15:clr>
            <a:srgbClr val="A4A3A4"/>
          </p15:clr>
        </p15:guide>
        <p15:guide id="14" pos="28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ill Brammer (Simplicity Consulting Inc)" initials="BB(CI" lastIdx="1" clrIdx="6">
    <p:extLst/>
  </p:cmAuthor>
  <p:cmAuthor id="1" name="Cyril Belikoff" initials="CB" lastIdx="1" clrIdx="0">
    <p:extLst/>
  </p:cmAuthor>
  <p:cmAuthor id="8" name="Jun Young (Zum Communications)" initials="JY(C" lastIdx="38" clrIdx="7"/>
  <p:cmAuthor id="2" name="Janinne Brunyee (Vega Consulting LLC)" initials="JB(CL" lastIdx="34" clrIdx="1">
    <p:extLst/>
  </p:cmAuthor>
  <p:cmAuthor id="9" name="Jill Larson" initials="JL" lastIdx="1" clrIdx="8">
    <p:extLst/>
  </p:cmAuthor>
  <p:cmAuthor id="3" name="Author" initials="A" lastIdx="657" clrIdx="2"/>
  <p:cmAuthor id="4" name="Arlene Huff" initials="AH" lastIdx="17" clrIdx="3">
    <p:extLst/>
  </p:cmAuthor>
  <p:cmAuthor id="5" name="Janinne Brunyee" initials="JB" lastIdx="66" clrIdx="4">
    <p:extLst/>
  </p:cmAuthor>
  <p:cmAuthor id="6" name="Angela Lean" initials="AL" lastIdx="20"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5C2D91"/>
    <a:srgbClr val="505050"/>
    <a:srgbClr val="0078D7"/>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71" autoAdjust="0"/>
    <p:restoredTop sz="96405" autoAdjust="0"/>
  </p:normalViewPr>
  <p:slideViewPr>
    <p:cSldViewPr snapToGrid="0" snapToObjects="1">
      <p:cViewPr varScale="1">
        <p:scale>
          <a:sx n="100" d="100"/>
          <a:sy n="100" d="100"/>
        </p:scale>
        <p:origin x="4512" y="90"/>
      </p:cViewPr>
      <p:guideLst>
        <p:guide orient="horz" pos="3149"/>
        <p:guide pos="2448"/>
        <p:guide pos="288"/>
        <p:guide pos="4608"/>
        <p:guide orient="horz" pos="288"/>
        <p:guide orient="horz" pos="6048"/>
        <p:guide pos="287"/>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43" d="100"/>
          <a:sy n="43" d="100"/>
        </p:scale>
        <p:origin x="-205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1.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324" tIns="46662" rIns="93324" bIns="46662" rtlCol="0" anchor="b"/>
          <a:lstStyle>
            <a:lvl1pPr algn="r">
              <a:defRPr sz="1200"/>
            </a:lvl1pPr>
          </a:lstStyle>
          <a:p>
            <a:fld id="{831ADC34-B3FB-42EC-8FAB-DB31B9374076}" type="slidenum">
              <a:rPr lang="en-US" smtClean="0"/>
              <a:t>‹#›</a:t>
            </a:fld>
            <a:endParaRPr lang="en-US"/>
          </a:p>
        </p:txBody>
      </p:sp>
    </p:spTree>
    <p:extLst>
      <p:ext uri="{BB962C8B-B14F-4D97-AF65-F5344CB8AC3E}">
        <p14:creationId xmlns:p14="http://schemas.microsoft.com/office/powerpoint/2010/main" val="658033920"/>
      </p:ext>
    </p:extLst>
  </p:cSld>
  <p:clrMap bg1="lt1" tx1="dk1" bg2="lt2" tx2="dk2" accent1="accent1" accent2="accent2" accent3="accent3" accent4="accent4" accent5="accent5" accent6="accent6" hlink="hlink" folHlink="folHlink"/>
  <p:notesStyle>
    <a:lvl1pPr marL="0" algn="l" defTabSz="932688" rtl="0" eaLnBrk="1" latinLnBrk="0" hangingPunct="1">
      <a:defRPr sz="1200" kern="1200">
        <a:solidFill>
          <a:schemeClr val="tx1"/>
        </a:solidFill>
        <a:latin typeface="+mn-lt"/>
        <a:ea typeface="+mn-ea"/>
        <a:cs typeface="+mn-cs"/>
      </a:defRPr>
    </a:lvl1pPr>
    <a:lvl2pPr marL="466344" algn="l" defTabSz="932688" rtl="0" eaLnBrk="1" latinLnBrk="0" hangingPunct="1">
      <a:defRPr sz="1200" kern="1200">
        <a:solidFill>
          <a:schemeClr val="tx1"/>
        </a:solidFill>
        <a:latin typeface="+mn-lt"/>
        <a:ea typeface="+mn-ea"/>
        <a:cs typeface="+mn-cs"/>
      </a:defRPr>
    </a:lvl2pPr>
    <a:lvl3pPr marL="932688" algn="l" defTabSz="932688" rtl="0" eaLnBrk="1" latinLnBrk="0" hangingPunct="1">
      <a:defRPr sz="1200" kern="1200">
        <a:solidFill>
          <a:schemeClr val="tx1"/>
        </a:solidFill>
        <a:latin typeface="+mn-lt"/>
        <a:ea typeface="+mn-ea"/>
        <a:cs typeface="+mn-cs"/>
      </a:defRPr>
    </a:lvl3pPr>
    <a:lvl4pPr marL="1399032" algn="l" defTabSz="932688" rtl="0" eaLnBrk="1" latinLnBrk="0" hangingPunct="1">
      <a:defRPr sz="1200" kern="1200">
        <a:solidFill>
          <a:schemeClr val="tx1"/>
        </a:solidFill>
        <a:latin typeface="+mn-lt"/>
        <a:ea typeface="+mn-ea"/>
        <a:cs typeface="+mn-cs"/>
      </a:defRPr>
    </a:lvl4pPr>
    <a:lvl5pPr marL="1865376" algn="l" defTabSz="932688" rtl="0" eaLnBrk="1" latinLnBrk="0" hangingPunct="1">
      <a:defRPr sz="1200" kern="1200">
        <a:solidFill>
          <a:schemeClr val="tx1"/>
        </a:solidFill>
        <a:latin typeface="+mn-lt"/>
        <a:ea typeface="+mn-ea"/>
        <a:cs typeface="+mn-cs"/>
      </a:defRPr>
    </a:lvl5pPr>
    <a:lvl6pPr marL="2331720" algn="l" defTabSz="932688" rtl="0" eaLnBrk="1" latinLnBrk="0" hangingPunct="1">
      <a:defRPr sz="1200" kern="1200">
        <a:solidFill>
          <a:schemeClr val="tx1"/>
        </a:solidFill>
        <a:latin typeface="+mn-lt"/>
        <a:ea typeface="+mn-ea"/>
        <a:cs typeface="+mn-cs"/>
      </a:defRPr>
    </a:lvl6pPr>
    <a:lvl7pPr marL="2798064" algn="l" defTabSz="932688" rtl="0" eaLnBrk="1" latinLnBrk="0" hangingPunct="1">
      <a:defRPr sz="1200" kern="1200">
        <a:solidFill>
          <a:schemeClr val="tx1"/>
        </a:solidFill>
        <a:latin typeface="+mn-lt"/>
        <a:ea typeface="+mn-ea"/>
        <a:cs typeface="+mn-cs"/>
      </a:defRPr>
    </a:lvl7pPr>
    <a:lvl8pPr marL="3264408" algn="l" defTabSz="932688" rtl="0" eaLnBrk="1" latinLnBrk="0" hangingPunct="1">
      <a:defRPr sz="1200" kern="1200">
        <a:solidFill>
          <a:schemeClr val="tx1"/>
        </a:solidFill>
        <a:latin typeface="+mn-lt"/>
        <a:ea typeface="+mn-ea"/>
        <a:cs typeface="+mn-cs"/>
      </a:defRPr>
    </a:lvl8pPr>
    <a:lvl9pPr marL="3730752" algn="l" defTabSz="93268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ADC34-B3FB-42EC-8FAB-DB31B9374076}" type="slidenum">
              <a:rPr lang="en-US" smtClean="0"/>
              <a:t>1</a:t>
            </a:fld>
            <a:endParaRPr lang="en-US"/>
          </a:p>
        </p:txBody>
      </p:sp>
    </p:spTree>
    <p:extLst>
      <p:ext uri="{BB962C8B-B14F-4D97-AF65-F5344CB8AC3E}">
        <p14:creationId xmlns:p14="http://schemas.microsoft.com/office/powerpoint/2010/main" val="102095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ADC34-B3FB-42EC-8FAB-DB31B9374076}" type="slidenum">
              <a:rPr lang="en-US" smtClean="0"/>
              <a:t>2</a:t>
            </a:fld>
            <a:endParaRPr lang="en-US"/>
          </a:p>
        </p:txBody>
      </p:sp>
    </p:spTree>
    <p:extLst>
      <p:ext uri="{BB962C8B-B14F-4D97-AF65-F5344CB8AC3E}">
        <p14:creationId xmlns:p14="http://schemas.microsoft.com/office/powerpoint/2010/main" val="1171075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87919"/>
      </p:ext>
    </p:extLst>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Cyan">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401991"/>
      </p:ext>
    </p:extLst>
  </p:cSld>
  <p:clrMapOvr>
    <a:overrideClrMapping bg1="dk1" tx1="lt1" bg2="dk2" tx2="lt2" accent1="accent1" accent2="accent2" accent3="accent3" accent4="accent4" accent5="accent5" accent6="accent6" hlink="hlink" folHlink="folHlink"/>
  </p:clrMapOvr>
  <p:transition spd="slow">
    <p:push dir="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5901" y="426903"/>
            <a:ext cx="6995161" cy="1166202"/>
          </a:xfrm>
          <a:prstGeom prst="rect">
            <a:avLst/>
          </a:prstGeom>
        </p:spPr>
        <p:txBody>
          <a:bodyPr vert="horz" wrap="square" lIns="0" tIns="0" rIns="0" bIns="0" rtlCol="0" anchor="t">
            <a:noAutofit/>
          </a:bodyPr>
          <a:lstStyle/>
          <a:p>
            <a:r>
              <a:rPr lang="en-US" dirty="0"/>
              <a:t>Click to edit Master title style</a:t>
            </a:r>
          </a:p>
        </p:txBody>
      </p:sp>
      <p:sp>
        <p:nvSpPr>
          <p:cNvPr id="4" name="Text Placeholder 3"/>
          <p:cNvSpPr>
            <a:spLocks noGrp="1"/>
          </p:cNvSpPr>
          <p:nvPr>
            <p:ph type="body" idx="1"/>
          </p:nvPr>
        </p:nvSpPr>
        <p:spPr>
          <a:xfrm>
            <a:off x="225901" y="2448109"/>
            <a:ext cx="6995160" cy="2797689"/>
          </a:xfrm>
          <a:prstGeom prst="rect">
            <a:avLst/>
          </a:prstGeom>
        </p:spPr>
        <p:txBody>
          <a:bodyPr vert="horz" wrap="square" lIns="279806" tIns="233172" rIns="279806" bIns="233172"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7615753"/>
      </p:ext>
    </p:extLst>
  </p:cSld>
  <p:clrMap bg1="lt1" tx1="dk1" bg2="lt2" tx2="dk2" accent1="accent1" accent2="accent2" accent3="accent3" accent4="accent4" accent5="accent5" accent6="accent6" hlink="hlink" folHlink="folHlink"/>
  <p:sldLayoutIdLst>
    <p:sldLayoutId id="2147483778" r:id="rId1"/>
    <p:sldLayoutId id="2147483703" r:id="rId2"/>
  </p:sldLayoutIdLst>
  <p:transition spd="slow">
    <p:push dir="r"/>
  </p:transition>
  <p:txStyles>
    <p:titleStyle>
      <a:lvl1pPr algn="l" defTabSz="1341293" rtl="0" eaLnBrk="1" latinLnBrk="0" hangingPunct="1">
        <a:lnSpc>
          <a:spcPct val="90000"/>
        </a:lnSpc>
        <a:spcBef>
          <a:spcPct val="0"/>
        </a:spcBef>
        <a:buNone/>
        <a:defRPr lang="en-US" sz="4800" b="0" kern="1200" cap="none" spc="-147" baseline="0" dirty="0" smtClean="0">
          <a:ln w="3175">
            <a:noFill/>
          </a:ln>
          <a:solidFill>
            <a:schemeClr val="tx1"/>
          </a:solidFill>
          <a:effectLst/>
          <a:latin typeface="+mj-lt"/>
          <a:ea typeface="+mn-ea"/>
          <a:cs typeface="Segoe UI" pitchFamily="34" charset="0"/>
        </a:defRPr>
      </a:lvl1pPr>
    </p:titleStyle>
    <p:bodyStyle>
      <a:lvl1pPr marL="493095" marR="0" indent="-493095" algn="l" defTabSz="1341293"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chemeClr val="tx1"/>
          </a:solidFill>
          <a:latin typeface="+mj-lt"/>
          <a:ea typeface="+mn-ea"/>
          <a:cs typeface="+mn-cs"/>
        </a:defRPr>
      </a:lvl1pPr>
      <a:lvl2pPr marL="840085" marR="0" indent="-346991" algn="l" defTabSz="134129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1"/>
          </a:solidFill>
          <a:latin typeface="+mn-lt"/>
          <a:ea typeface="+mn-ea"/>
          <a:cs typeface="+mn-cs"/>
        </a:defRPr>
      </a:lvl2pPr>
      <a:lvl3pPr marL="1150554" marR="0" indent="-328728" algn="l" defTabSz="134129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3pPr>
      <a:lvl4pPr marL="1479282" marR="0" indent="-328728" algn="l" defTabSz="1341293"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solidFill>
            <a:schemeClr val="tx1"/>
          </a:solidFill>
          <a:latin typeface="+mn-lt"/>
          <a:ea typeface="+mn-ea"/>
          <a:cs typeface="+mn-cs"/>
        </a:defRPr>
      </a:lvl4pPr>
      <a:lvl5pPr marL="1808013" marR="0" indent="-328728" algn="l" defTabSz="1341293"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solidFill>
            <a:schemeClr val="tx1"/>
          </a:solidFill>
          <a:latin typeface="+mn-lt"/>
          <a:ea typeface="+mn-ea"/>
          <a:cs typeface="+mn-cs"/>
        </a:defRPr>
      </a:lvl5pPr>
      <a:lvl6pPr marL="3688558" indent="-335323" algn="l" defTabSz="1341293" rtl="0" eaLnBrk="1" latinLnBrk="0" hangingPunct="1">
        <a:spcBef>
          <a:spcPct val="20000"/>
        </a:spcBef>
        <a:buFont typeface="Arial" pitchFamily="34" charset="0"/>
        <a:buChar char="•"/>
        <a:defRPr sz="2876" kern="1200">
          <a:solidFill>
            <a:schemeClr val="tx1"/>
          </a:solidFill>
          <a:latin typeface="+mn-lt"/>
          <a:ea typeface="+mn-ea"/>
          <a:cs typeface="+mn-cs"/>
        </a:defRPr>
      </a:lvl6pPr>
      <a:lvl7pPr marL="4359206" indent="-335323" algn="l" defTabSz="1341293" rtl="0" eaLnBrk="1" latinLnBrk="0" hangingPunct="1">
        <a:spcBef>
          <a:spcPct val="20000"/>
        </a:spcBef>
        <a:buFont typeface="Arial" pitchFamily="34" charset="0"/>
        <a:buChar char="•"/>
        <a:defRPr sz="2876" kern="1200">
          <a:solidFill>
            <a:schemeClr val="tx1"/>
          </a:solidFill>
          <a:latin typeface="+mn-lt"/>
          <a:ea typeface="+mn-ea"/>
          <a:cs typeface="+mn-cs"/>
        </a:defRPr>
      </a:lvl7pPr>
      <a:lvl8pPr marL="5029854" indent="-335323" algn="l" defTabSz="1341293" rtl="0" eaLnBrk="1" latinLnBrk="0" hangingPunct="1">
        <a:spcBef>
          <a:spcPct val="20000"/>
        </a:spcBef>
        <a:buFont typeface="Arial" pitchFamily="34" charset="0"/>
        <a:buChar char="•"/>
        <a:defRPr sz="2876" kern="1200">
          <a:solidFill>
            <a:schemeClr val="tx1"/>
          </a:solidFill>
          <a:latin typeface="+mn-lt"/>
          <a:ea typeface="+mn-ea"/>
          <a:cs typeface="+mn-cs"/>
        </a:defRPr>
      </a:lvl8pPr>
      <a:lvl9pPr marL="5700501" indent="-335323" algn="l" defTabSz="1341293" rtl="0" eaLnBrk="1" latinLnBrk="0" hangingPunct="1">
        <a:spcBef>
          <a:spcPct val="20000"/>
        </a:spcBef>
        <a:buFont typeface="Arial" pitchFamily="34" charset="0"/>
        <a:buChar char="•"/>
        <a:defRPr sz="2876" kern="1200">
          <a:solidFill>
            <a:schemeClr val="tx1"/>
          </a:solidFill>
          <a:latin typeface="+mn-lt"/>
          <a:ea typeface="+mn-ea"/>
          <a:cs typeface="+mn-cs"/>
        </a:defRPr>
      </a:lvl9pPr>
    </p:bodyStyle>
    <p:otherStyle>
      <a:defPPr>
        <a:defRPr lang="en-US"/>
      </a:defPPr>
      <a:lvl1pPr marL="0" algn="l" defTabSz="1341293" rtl="0" eaLnBrk="1" latinLnBrk="0" hangingPunct="1">
        <a:defRPr sz="2588" kern="1200">
          <a:solidFill>
            <a:schemeClr val="tx1"/>
          </a:solidFill>
          <a:latin typeface="+mn-lt"/>
          <a:ea typeface="+mn-ea"/>
          <a:cs typeface="+mn-cs"/>
        </a:defRPr>
      </a:lvl1pPr>
      <a:lvl2pPr marL="670647" algn="l" defTabSz="1341293" rtl="0" eaLnBrk="1" latinLnBrk="0" hangingPunct="1">
        <a:defRPr sz="2588" kern="1200">
          <a:solidFill>
            <a:schemeClr val="tx1"/>
          </a:solidFill>
          <a:latin typeface="+mn-lt"/>
          <a:ea typeface="+mn-ea"/>
          <a:cs typeface="+mn-cs"/>
        </a:defRPr>
      </a:lvl2pPr>
      <a:lvl3pPr marL="1341293" algn="l" defTabSz="1341293" rtl="0" eaLnBrk="1" latinLnBrk="0" hangingPunct="1">
        <a:defRPr sz="2588" kern="1200">
          <a:solidFill>
            <a:schemeClr val="tx1"/>
          </a:solidFill>
          <a:latin typeface="+mn-lt"/>
          <a:ea typeface="+mn-ea"/>
          <a:cs typeface="+mn-cs"/>
        </a:defRPr>
      </a:lvl3pPr>
      <a:lvl4pPr marL="2011942" algn="l" defTabSz="1341293" rtl="0" eaLnBrk="1" latinLnBrk="0" hangingPunct="1">
        <a:defRPr sz="2588" kern="1200">
          <a:solidFill>
            <a:schemeClr val="tx1"/>
          </a:solidFill>
          <a:latin typeface="+mn-lt"/>
          <a:ea typeface="+mn-ea"/>
          <a:cs typeface="+mn-cs"/>
        </a:defRPr>
      </a:lvl4pPr>
      <a:lvl5pPr marL="2682588" algn="l" defTabSz="1341293" rtl="0" eaLnBrk="1" latinLnBrk="0" hangingPunct="1">
        <a:defRPr sz="2588" kern="1200">
          <a:solidFill>
            <a:schemeClr val="tx1"/>
          </a:solidFill>
          <a:latin typeface="+mn-lt"/>
          <a:ea typeface="+mn-ea"/>
          <a:cs typeface="+mn-cs"/>
        </a:defRPr>
      </a:lvl5pPr>
      <a:lvl6pPr marL="3353236" algn="l" defTabSz="1341293" rtl="0" eaLnBrk="1" latinLnBrk="0" hangingPunct="1">
        <a:defRPr sz="2588" kern="1200">
          <a:solidFill>
            <a:schemeClr val="tx1"/>
          </a:solidFill>
          <a:latin typeface="+mn-lt"/>
          <a:ea typeface="+mn-ea"/>
          <a:cs typeface="+mn-cs"/>
        </a:defRPr>
      </a:lvl6pPr>
      <a:lvl7pPr marL="4023882" algn="l" defTabSz="1341293" rtl="0" eaLnBrk="1" latinLnBrk="0" hangingPunct="1">
        <a:defRPr sz="2588" kern="1200">
          <a:solidFill>
            <a:schemeClr val="tx1"/>
          </a:solidFill>
          <a:latin typeface="+mn-lt"/>
          <a:ea typeface="+mn-ea"/>
          <a:cs typeface="+mn-cs"/>
        </a:defRPr>
      </a:lvl7pPr>
      <a:lvl8pPr marL="4694528" algn="l" defTabSz="1341293" rtl="0" eaLnBrk="1" latinLnBrk="0" hangingPunct="1">
        <a:defRPr sz="2588" kern="1200">
          <a:solidFill>
            <a:schemeClr val="tx1"/>
          </a:solidFill>
          <a:latin typeface="+mn-lt"/>
          <a:ea typeface="+mn-ea"/>
          <a:cs typeface="+mn-cs"/>
        </a:defRPr>
      </a:lvl8pPr>
      <a:lvl9pPr marL="5365178" algn="l" defTabSz="1341293" rtl="0" eaLnBrk="1" latinLnBrk="0" hangingPunct="1">
        <a:defRPr sz="258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600" userDrawn="1">
          <p15:clr>
            <a:srgbClr val="F26B43"/>
          </p15:clr>
        </p15:guide>
        <p15:guide id="2" pos="4140" userDrawn="1">
          <p15:clr>
            <a:srgbClr val="F26B43"/>
          </p15:clr>
        </p15:guide>
        <p15:guide id="3" pos="4680" userDrawn="1">
          <p15:clr>
            <a:srgbClr val="F26B43"/>
          </p15:clr>
        </p15:guide>
        <p15:guide id="4" pos="5220" userDrawn="1">
          <p15:clr>
            <a:srgbClr val="F26B43"/>
          </p15:clr>
        </p15:guide>
        <p15:guide id="5" pos="5760" userDrawn="1">
          <p15:clr>
            <a:srgbClr val="F26B43"/>
          </p15:clr>
        </p15:guide>
        <p15:guide id="6" pos="6300" userDrawn="1">
          <p15:clr>
            <a:srgbClr val="F26B43"/>
          </p15:clr>
        </p15:guide>
        <p15:guide id="7" pos="6840" userDrawn="1">
          <p15:clr>
            <a:srgbClr val="F26B43"/>
          </p15:clr>
        </p15:guide>
        <p15:guide id="8" pos="7200" userDrawn="1">
          <p15:clr>
            <a:srgbClr val="F26B43"/>
          </p15:clr>
        </p15:guide>
        <p15:guide id="9" pos="3060" userDrawn="1">
          <p15:clr>
            <a:srgbClr val="F26B43"/>
          </p15:clr>
        </p15:guide>
        <p15:guide id="10" pos="2520" userDrawn="1">
          <p15:clr>
            <a:srgbClr val="F26B43"/>
          </p15:clr>
        </p15:guide>
        <p15:guide id="11" pos="1980" userDrawn="1">
          <p15:clr>
            <a:srgbClr val="F26B43"/>
          </p15:clr>
        </p15:guide>
        <p15:guide id="12" pos="1440" userDrawn="1">
          <p15:clr>
            <a:srgbClr val="F26B43"/>
          </p15:clr>
        </p15:guide>
        <p15:guide id="13" pos="900" userDrawn="1">
          <p15:clr>
            <a:srgbClr val="F26B43"/>
          </p15:clr>
        </p15:guide>
        <p15:guide id="14" pos="360" userDrawn="1">
          <p15:clr>
            <a:srgbClr val="F26B43"/>
          </p15:clr>
        </p15:guide>
        <p15:guide id="15" userDrawn="1">
          <p15:clr>
            <a:srgbClr val="F26B43"/>
          </p15:clr>
        </p15:guide>
        <p15:guide id="16" orient="horz" pos="4659" userDrawn="1">
          <p15:clr>
            <a:srgbClr val="F26B43"/>
          </p15:clr>
        </p15:guide>
        <p15:guide id="17" orient="horz" pos="5902" userDrawn="1">
          <p15:clr>
            <a:srgbClr val="F26B43"/>
          </p15:clr>
        </p15:guide>
        <p15:guide id="18" orient="horz" pos="7144" userDrawn="1">
          <p15:clr>
            <a:srgbClr val="F26B43"/>
          </p15:clr>
        </p15:guide>
        <p15:guide id="19" orient="horz" pos="8387" userDrawn="1">
          <p15:clr>
            <a:srgbClr val="F26B43"/>
          </p15:clr>
        </p15:guide>
        <p15:guide id="20" orient="horz" pos="9318" userDrawn="1">
          <p15:clr>
            <a:srgbClr val="F26B43"/>
          </p15:clr>
        </p15:guide>
        <p15:guide id="21" orient="horz" pos="3417" userDrawn="1">
          <p15:clr>
            <a:srgbClr val="F26B43"/>
          </p15:clr>
        </p15:guide>
        <p15:guide id="22" orient="horz" pos="2174" userDrawn="1">
          <p15:clr>
            <a:srgbClr val="F26B43"/>
          </p15:clr>
        </p15:guide>
        <p15:guide id="23" orient="horz" pos="932" userDrawn="1">
          <p15:clr>
            <a:srgbClr val="F26B43"/>
          </p15:clr>
        </p15:guide>
        <p15:guide id="24" orient="horz" pos="518" userDrawn="1">
          <p15:clr>
            <a:srgbClr val="F26B43"/>
          </p15:clr>
        </p15:guide>
        <p15:guide id="25" orient="horz" pos="8801" userDrawn="1">
          <p15:clr>
            <a:srgbClr val="F26B43"/>
          </p15:clr>
        </p15:guide>
        <p15:guide id="26" orient="horz"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hyperlink" Target="https://www.onenote.com/classnoteboo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247" b="7612"/>
          <a:stretch/>
        </p:blipFill>
        <p:spPr>
          <a:xfrm>
            <a:off x="0" y="0"/>
            <a:ext cx="7772400" cy="3308769"/>
          </a:xfrm>
          <a:prstGeom prst="rect">
            <a:avLst/>
          </a:prstGeom>
          <a:ln>
            <a:noFill/>
          </a:ln>
        </p:spPr>
      </p:pic>
      <p:pic>
        <p:nvPicPr>
          <p:cNvPr id="5" name="Picture 4" hidden="1"/>
          <p:cNvPicPr>
            <a:picLocks noChangeAspect="1"/>
          </p:cNvPicPr>
          <p:nvPr/>
        </p:nvPicPr>
        <p:blipFill>
          <a:blip r:embed="rId4"/>
          <a:stretch>
            <a:fillRect/>
          </a:stretch>
        </p:blipFill>
        <p:spPr>
          <a:xfrm>
            <a:off x="0" y="0"/>
            <a:ext cx="7834604" cy="10058400"/>
          </a:xfrm>
          <a:prstGeom prst="rect">
            <a:avLst/>
          </a:prstGeom>
          <a:noFill/>
          <a:ln>
            <a:noFill/>
          </a:ln>
        </p:spPr>
      </p:pic>
      <p:pic>
        <p:nvPicPr>
          <p:cNvPr id="30" name="Picture 29" descr="AppLockup_rgb_OneNote_8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7943" y="9076175"/>
            <a:ext cx="1595888" cy="646345"/>
          </a:xfrm>
          <a:prstGeom prst="rect">
            <a:avLst/>
          </a:prstGeom>
        </p:spPr>
      </p:pic>
      <p:sp>
        <p:nvSpPr>
          <p:cNvPr id="52" name="TextBox 51"/>
          <p:cNvSpPr txBox="1"/>
          <p:nvPr/>
        </p:nvSpPr>
        <p:spPr>
          <a:xfrm>
            <a:off x="457200" y="3553353"/>
            <a:ext cx="6858000" cy="774571"/>
          </a:xfrm>
          <a:prstGeom prst="rect">
            <a:avLst/>
          </a:prstGeom>
          <a:noFill/>
        </p:spPr>
        <p:txBody>
          <a:bodyPr wrap="square" lIns="0" tIns="0" rIns="0" bIns="0" rtlCol="0">
            <a:spAutoFit/>
          </a:bodyPr>
          <a:lstStyle/>
          <a:p>
            <a:pPr>
              <a:spcAft>
                <a:spcPts val="400"/>
              </a:spcAft>
            </a:pPr>
            <a:r>
              <a:rPr lang="en-US" sz="2800" dirty="0">
                <a:solidFill>
                  <a:srgbClr val="0078D7"/>
                </a:solidFill>
                <a:latin typeface="+mj-lt"/>
              </a:rPr>
              <a:t>The most productive devices for Education</a:t>
            </a:r>
          </a:p>
          <a:p>
            <a:r>
              <a:rPr lang="en-US" sz="900" dirty="0"/>
              <a:t>Surface brings all the best tools for teaching and learning together in one device. It has the full power of a laptop in a lightweight touchscreen tablet form. And, with best-in-class digital inking capabilities, Surface can replace pen and paper in your classroom</a:t>
            </a:r>
            <a:r>
              <a:rPr lang="en-US" sz="1000" dirty="0"/>
              <a:t>.</a:t>
            </a:r>
          </a:p>
        </p:txBody>
      </p:sp>
      <p:grpSp>
        <p:nvGrpSpPr>
          <p:cNvPr id="4" name="Group 3"/>
          <p:cNvGrpSpPr/>
          <p:nvPr/>
        </p:nvGrpSpPr>
        <p:grpSpPr>
          <a:xfrm>
            <a:off x="457200" y="4730528"/>
            <a:ext cx="6976951" cy="1304776"/>
            <a:chOff x="268398" y="5206952"/>
            <a:chExt cx="7529925" cy="1304776"/>
          </a:xfrm>
        </p:grpSpPr>
        <p:sp>
          <p:nvSpPr>
            <p:cNvPr id="9" name="TextBox 8"/>
            <p:cNvSpPr txBox="1"/>
            <p:nvPr/>
          </p:nvSpPr>
          <p:spPr>
            <a:xfrm>
              <a:off x="268398" y="5206952"/>
              <a:ext cx="2220801" cy="225703"/>
            </a:xfrm>
            <a:prstGeom prst="rect">
              <a:avLst/>
            </a:prstGeom>
            <a:noFill/>
          </p:spPr>
          <p:txBody>
            <a:bodyPr wrap="square" lIns="0" tIns="0" rIns="0" bIns="0" rtlCol="0">
              <a:spAutoFit/>
            </a:bodyPr>
            <a:lstStyle/>
            <a:p>
              <a:pPr>
                <a:lnSpc>
                  <a:spcPct val="90000"/>
                </a:lnSpc>
              </a:pPr>
              <a:r>
                <a:rPr lang="en-US" sz="1600" dirty="0">
                  <a:solidFill>
                    <a:schemeClr val="accent1"/>
                  </a:solidFill>
                  <a:latin typeface="+mj-lt"/>
                </a:rPr>
                <a:t>Pen and paper. Evolved.</a:t>
              </a:r>
            </a:p>
          </p:txBody>
        </p:sp>
        <p:sp>
          <p:nvSpPr>
            <p:cNvPr id="16" name="TextBox 15"/>
            <p:cNvSpPr txBox="1"/>
            <p:nvPr/>
          </p:nvSpPr>
          <p:spPr>
            <a:xfrm>
              <a:off x="2870515" y="5206952"/>
              <a:ext cx="2220859" cy="225703"/>
            </a:xfrm>
            <a:prstGeom prst="rect">
              <a:avLst/>
            </a:prstGeom>
            <a:noFill/>
          </p:spPr>
          <p:txBody>
            <a:bodyPr wrap="square" lIns="0" tIns="0" rIns="0" bIns="0" rtlCol="0">
              <a:spAutoFit/>
            </a:bodyPr>
            <a:lstStyle/>
            <a:p>
              <a:pPr>
                <a:lnSpc>
                  <a:spcPct val="90000"/>
                </a:lnSpc>
              </a:pPr>
              <a:r>
                <a:rPr lang="en-US" sz="1600" dirty="0">
                  <a:solidFill>
                    <a:schemeClr val="accent1"/>
                  </a:solidFill>
                  <a:latin typeface="+mj-lt"/>
                </a:rPr>
                <a:t>Any learner, any age</a:t>
              </a:r>
            </a:p>
          </p:txBody>
        </p:sp>
        <p:sp>
          <p:nvSpPr>
            <p:cNvPr id="49" name="TextBox 48"/>
            <p:cNvSpPr txBox="1"/>
            <p:nvPr/>
          </p:nvSpPr>
          <p:spPr>
            <a:xfrm>
              <a:off x="5433194" y="5206952"/>
              <a:ext cx="2220859" cy="225703"/>
            </a:xfrm>
            <a:prstGeom prst="rect">
              <a:avLst/>
            </a:prstGeom>
            <a:noFill/>
          </p:spPr>
          <p:txBody>
            <a:bodyPr wrap="square" lIns="0" tIns="0" rIns="0" bIns="0" rtlCol="0">
              <a:spAutoFit/>
            </a:bodyPr>
            <a:lstStyle/>
            <a:p>
              <a:pPr>
                <a:lnSpc>
                  <a:spcPct val="90000"/>
                </a:lnSpc>
              </a:pPr>
              <a:r>
                <a:rPr lang="en-US" sz="1600" dirty="0">
                  <a:solidFill>
                    <a:schemeClr val="accent1"/>
                  </a:solidFill>
                  <a:latin typeface="+mj-lt"/>
                </a:rPr>
                <a:t>Ultra mobile</a:t>
              </a:r>
            </a:p>
          </p:txBody>
        </p:sp>
        <p:sp>
          <p:nvSpPr>
            <p:cNvPr id="50" name="TextBox 49"/>
            <p:cNvSpPr txBox="1"/>
            <p:nvPr/>
          </p:nvSpPr>
          <p:spPr>
            <a:xfrm>
              <a:off x="268399" y="5542232"/>
              <a:ext cx="2220800" cy="969496"/>
            </a:xfrm>
            <a:prstGeom prst="rect">
              <a:avLst/>
            </a:prstGeom>
            <a:noFill/>
          </p:spPr>
          <p:txBody>
            <a:bodyPr wrap="square" lIns="0" tIns="0" rIns="0" bIns="0" rtlCol="0">
              <a:spAutoFit/>
            </a:bodyPr>
            <a:lstStyle/>
            <a:p>
              <a:r>
                <a:rPr lang="en-US" sz="900" dirty="0"/>
                <a:t>Surface provides a precise, on-screen digital pen input that enhances student learning through handwritten note taking. It allows students to more accurately express their ideas and gives them the freedom to solve complex problems and equations.</a:t>
              </a:r>
            </a:p>
          </p:txBody>
        </p:sp>
        <p:sp>
          <p:nvSpPr>
            <p:cNvPr id="51" name="TextBox 50"/>
            <p:cNvSpPr txBox="1"/>
            <p:nvPr/>
          </p:nvSpPr>
          <p:spPr>
            <a:xfrm>
              <a:off x="2870515" y="5542232"/>
              <a:ext cx="2220857" cy="830997"/>
            </a:xfrm>
            <a:prstGeom prst="rect">
              <a:avLst/>
            </a:prstGeom>
            <a:noFill/>
          </p:spPr>
          <p:txBody>
            <a:bodyPr wrap="square" lIns="0" tIns="0" rIns="0" bIns="0" rtlCol="0">
              <a:spAutoFit/>
            </a:bodyPr>
            <a:lstStyle/>
            <a:p>
              <a:r>
                <a:rPr lang="en-US" sz="900" dirty="0"/>
                <a:t>Cater to any learning style or any age with one device. Create personalized learning experiences for each student through all forms of learning activities—reading, writing, presenting, recording, touching, and typing.</a:t>
              </a:r>
            </a:p>
          </p:txBody>
        </p:sp>
        <p:sp>
          <p:nvSpPr>
            <p:cNvPr id="53" name="TextBox 52"/>
            <p:cNvSpPr txBox="1"/>
            <p:nvPr/>
          </p:nvSpPr>
          <p:spPr>
            <a:xfrm>
              <a:off x="5433193" y="5542232"/>
              <a:ext cx="2365130" cy="969496"/>
            </a:xfrm>
            <a:prstGeom prst="rect">
              <a:avLst/>
            </a:prstGeom>
            <a:noFill/>
          </p:spPr>
          <p:txBody>
            <a:bodyPr wrap="square" lIns="0" tIns="0" rIns="0" bIns="0" rtlCol="0">
              <a:spAutoFit/>
            </a:bodyPr>
            <a:lstStyle/>
            <a:p>
              <a:r>
                <a:rPr lang="en-US" sz="900" dirty="0"/>
                <a:t>Surface supports student learning </a:t>
              </a:r>
              <a:br>
                <a:rPr lang="en-US" sz="900" dirty="0"/>
              </a:br>
              <a:r>
                <a:rPr lang="en-US" sz="900" dirty="0"/>
                <a:t>anytime, anywhere. At only 1.73 pounds </a:t>
              </a:r>
              <a:br>
                <a:rPr lang="en-US" sz="900" dirty="0"/>
              </a:br>
              <a:r>
                <a:rPr lang="en-US" sz="900" dirty="0"/>
                <a:t>and 11.5 inches, Surface Pro is lightweight </a:t>
              </a:r>
              <a:br>
                <a:rPr lang="en-US" sz="900" dirty="0"/>
              </a:br>
              <a:r>
                <a:rPr lang="en-US" sz="900" dirty="0"/>
                <a:t>and thinner than most books—making it easy to carry. Built-in Wi-Fi and 4G LTE</a:t>
              </a:r>
              <a:r>
                <a:rPr lang="en-US" sz="900" baseline="30000" dirty="0"/>
                <a:t>1</a:t>
              </a:r>
              <a:r>
                <a:rPr lang="en-US" sz="900" dirty="0"/>
                <a:t> allows students to do their work on the </a:t>
              </a:r>
              <a:br>
                <a:rPr lang="en-US" sz="900" dirty="0"/>
              </a:br>
              <a:r>
                <a:rPr lang="en-US" sz="900" dirty="0"/>
                <a:t>bus, at home, and at school.</a:t>
              </a:r>
            </a:p>
          </p:txBody>
        </p:sp>
      </p:grpSp>
      <p:sp>
        <p:nvSpPr>
          <p:cNvPr id="15" name="Rectangle 14"/>
          <p:cNvSpPr/>
          <p:nvPr/>
        </p:nvSpPr>
        <p:spPr bwMode="auto">
          <a:xfrm>
            <a:off x="457200" y="6337256"/>
            <a:ext cx="4222115" cy="13413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228600" rIns="274320" bIns="228600" numCol="1" spcCol="0" rtlCol="0" fromWordArt="0" anchor="t" anchorCtr="0" forceAA="0" compatLnSpc="1">
            <a:prstTxWarp prst="textNoShape">
              <a:avLst/>
            </a:prstTxWarp>
            <a:noAutofit/>
          </a:bodyPr>
          <a:lstStyle/>
          <a:p>
            <a:pPr algn="l" defTabSz="1371200"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descr="Surface 3_004_Silver_pen_adjust_PPT-0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9773" y="5830302"/>
            <a:ext cx="4748942" cy="2651848"/>
          </a:xfrm>
          <a:prstGeom prst="rect">
            <a:avLst/>
          </a:prstGeom>
        </p:spPr>
      </p:pic>
      <p:sp>
        <p:nvSpPr>
          <p:cNvPr id="62" name="TextBox 61"/>
          <p:cNvSpPr txBox="1"/>
          <p:nvPr/>
        </p:nvSpPr>
        <p:spPr>
          <a:xfrm>
            <a:off x="457200" y="7980528"/>
            <a:ext cx="4283282" cy="492443"/>
          </a:xfrm>
          <a:prstGeom prst="rect">
            <a:avLst/>
          </a:prstGeom>
          <a:noFill/>
        </p:spPr>
        <p:txBody>
          <a:bodyPr wrap="square" lIns="0" tIns="0" rIns="0" bIns="0" rtlCol="0">
            <a:spAutoFit/>
          </a:bodyPr>
          <a:lstStyle/>
          <a:p>
            <a:pPr>
              <a:lnSpc>
                <a:spcPts val="1900"/>
              </a:lnSpc>
            </a:pPr>
            <a:r>
              <a:rPr lang="en-US" sz="1600" dirty="0">
                <a:solidFill>
                  <a:srgbClr val="5C2D91"/>
                </a:solidFill>
                <a:latin typeface="+mj-lt"/>
              </a:rPr>
              <a:t>OneNote Class Notebook–a framework for teaching and learning</a:t>
            </a:r>
          </a:p>
        </p:txBody>
      </p:sp>
      <p:sp>
        <p:nvSpPr>
          <p:cNvPr id="20" name="TextBox 19"/>
          <p:cNvSpPr txBox="1"/>
          <p:nvPr/>
        </p:nvSpPr>
        <p:spPr>
          <a:xfrm>
            <a:off x="455613" y="6353090"/>
            <a:ext cx="4236720" cy="1331903"/>
          </a:xfrm>
          <a:prstGeom prst="rect">
            <a:avLst/>
          </a:prstGeom>
          <a:noFill/>
        </p:spPr>
        <p:txBody>
          <a:bodyPr wrap="square" lIns="182880" tIns="137160" rIns="274320" bIns="228600" rtlCol="0">
            <a:spAutoFit/>
          </a:bodyPr>
          <a:lstStyle/>
          <a:p>
            <a:pPr>
              <a:lnSpc>
                <a:spcPct val="110000"/>
              </a:lnSpc>
            </a:pPr>
            <a:r>
              <a:rPr lang="en-US" sz="1100" i="1" dirty="0"/>
              <a:t>“Using a precise digital pen increases a student’s ability to produce ideas, solve problems, communicate and learn </a:t>
            </a:r>
            <a:br>
              <a:rPr lang="en-US" sz="1100" i="1" dirty="0"/>
            </a:br>
            <a:r>
              <a:rPr lang="en-US" sz="1100" i="1" dirty="0"/>
              <a:t>during note taking and knowledge creation.” </a:t>
            </a:r>
            <a:r>
              <a:rPr lang="en-US" sz="900" dirty="0"/>
              <a:t> </a:t>
            </a:r>
          </a:p>
          <a:p>
            <a:pPr>
              <a:lnSpc>
                <a:spcPct val="110000"/>
              </a:lnSpc>
            </a:pPr>
            <a:r>
              <a:rPr lang="en-US" sz="900" dirty="0"/>
              <a:t>  </a:t>
            </a:r>
          </a:p>
          <a:p>
            <a:pPr>
              <a:lnSpc>
                <a:spcPct val="90000"/>
              </a:lnSpc>
            </a:pPr>
            <a:r>
              <a:rPr lang="en-US" sz="900" dirty="0"/>
              <a:t>― Sharon </a:t>
            </a:r>
            <a:r>
              <a:rPr lang="en-US" sz="900" dirty="0" err="1"/>
              <a:t>Oviatt</a:t>
            </a:r>
            <a:r>
              <a:rPr lang="en-US" sz="900" dirty="0"/>
              <a:t>, PhD in Experimental Psychology and author of </a:t>
            </a:r>
            <a:br>
              <a:rPr lang="en-US" sz="900" dirty="0"/>
            </a:br>
            <a:r>
              <a:rPr lang="en-US" sz="900" dirty="0"/>
              <a:t>    </a:t>
            </a:r>
            <a:r>
              <a:rPr lang="en-US" sz="900" i="1" dirty="0"/>
              <a:t>The Design of Future Educational Interfaces</a:t>
            </a:r>
          </a:p>
        </p:txBody>
      </p:sp>
      <p:sp>
        <p:nvSpPr>
          <p:cNvPr id="69" name="TextBox 68"/>
          <p:cNvSpPr txBox="1"/>
          <p:nvPr/>
        </p:nvSpPr>
        <p:spPr>
          <a:xfrm>
            <a:off x="457200" y="8523771"/>
            <a:ext cx="5472001" cy="969496"/>
          </a:xfrm>
          <a:prstGeom prst="rect">
            <a:avLst/>
          </a:prstGeom>
          <a:noFill/>
        </p:spPr>
        <p:txBody>
          <a:bodyPr wrap="square" lIns="0" tIns="0" rIns="0" bIns="0" rtlCol="0">
            <a:spAutoFit/>
          </a:bodyPr>
          <a:lstStyle/>
          <a:p>
            <a:r>
              <a:rPr lang="en-US" sz="900" dirty="0">
                <a:solidFill>
                  <a:srgbClr val="505050"/>
                </a:solidFill>
              </a:rPr>
              <a:t>Teachers using OneNote Class Notebooks can manage all their lesson plans and class content </a:t>
            </a:r>
            <a:br>
              <a:rPr lang="en-US" sz="900" dirty="0">
                <a:solidFill>
                  <a:srgbClr val="505050"/>
                </a:solidFill>
              </a:rPr>
            </a:br>
            <a:r>
              <a:rPr lang="en-US" sz="900" dirty="0">
                <a:solidFill>
                  <a:srgbClr val="505050"/>
                </a:solidFill>
              </a:rPr>
              <a:t>in one central location. They can create and deliver interactive lessons in the collaboration </a:t>
            </a:r>
            <a:br>
              <a:rPr lang="en-US" sz="900" dirty="0">
                <a:solidFill>
                  <a:srgbClr val="505050"/>
                </a:solidFill>
              </a:rPr>
            </a:br>
            <a:r>
              <a:rPr lang="en-US" sz="900" dirty="0">
                <a:solidFill>
                  <a:srgbClr val="505050"/>
                </a:solidFill>
              </a:rPr>
              <a:t>space, stay organized using the content library for handouts, and provide student feedback </a:t>
            </a:r>
            <a:br>
              <a:rPr lang="en-US" sz="900" dirty="0">
                <a:solidFill>
                  <a:srgbClr val="505050"/>
                </a:solidFill>
              </a:rPr>
            </a:br>
            <a:r>
              <a:rPr lang="en-US" sz="900" dirty="0">
                <a:solidFill>
                  <a:srgbClr val="505050"/>
                </a:solidFill>
              </a:rPr>
              <a:t>in each students’ private notebook. </a:t>
            </a:r>
          </a:p>
          <a:p>
            <a:endParaRPr lang="en-US" sz="900" dirty="0">
              <a:solidFill>
                <a:srgbClr val="505050"/>
              </a:solidFill>
            </a:endParaRPr>
          </a:p>
          <a:p>
            <a:r>
              <a:rPr lang="en-US" sz="900" dirty="0">
                <a:solidFill>
                  <a:srgbClr val="505050"/>
                </a:solidFill>
              </a:rPr>
              <a:t>To learn more about how Surface + OneNote can replace pen and paper in the classroom visit </a:t>
            </a:r>
            <a:br>
              <a:rPr lang="en-US" sz="900" dirty="0">
                <a:solidFill>
                  <a:srgbClr val="505050"/>
                </a:solidFill>
              </a:rPr>
            </a:br>
            <a:r>
              <a:rPr lang="en-US" sz="900" dirty="0" err="1">
                <a:solidFill>
                  <a:srgbClr val="505050"/>
                </a:solidFill>
                <a:latin typeface="Segoe UI Semibold"/>
                <a:cs typeface="Segoe UI Semibold"/>
              </a:rPr>
              <a:t>onenote.com</a:t>
            </a:r>
            <a:r>
              <a:rPr lang="en-US" sz="900" dirty="0">
                <a:solidFill>
                  <a:srgbClr val="505050"/>
                </a:solidFill>
                <a:latin typeface="Segoe UI Semibold"/>
                <a:cs typeface="Segoe UI Semibold"/>
              </a:rPr>
              <a:t>/</a:t>
            </a:r>
            <a:r>
              <a:rPr lang="en-US" sz="900" dirty="0" err="1">
                <a:solidFill>
                  <a:srgbClr val="505050"/>
                </a:solidFill>
                <a:latin typeface="Segoe UI Semibold"/>
                <a:cs typeface="Segoe UI Semibold"/>
              </a:rPr>
              <a:t>classnotebook</a:t>
            </a:r>
            <a:r>
              <a:rPr lang="en-US" sz="900" dirty="0">
                <a:solidFill>
                  <a:srgbClr val="505050"/>
                </a:solidFill>
                <a:latin typeface="Segoe UI Semibold"/>
                <a:cs typeface="Segoe UI Semibold"/>
              </a:rPr>
              <a:t>.</a:t>
            </a:r>
          </a:p>
        </p:txBody>
      </p:sp>
      <p:sp>
        <p:nvSpPr>
          <p:cNvPr id="2" name="Rectangle 1">
            <a:hlinkClick r:id="rId7"/>
          </p:cNvPr>
          <p:cNvSpPr/>
          <p:nvPr/>
        </p:nvSpPr>
        <p:spPr bwMode="auto">
          <a:xfrm>
            <a:off x="455614" y="9519206"/>
            <a:ext cx="1538656" cy="12578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228600" rIns="274320" bIns="228600" numCol="1" spcCol="0" rtlCol="0" fromWordArt="0" anchor="t" anchorCtr="0" forceAA="0" compatLnSpc="1">
            <a:prstTxWarp prst="textNoShape">
              <a:avLst/>
            </a:prstTxWarp>
            <a:noAutofit/>
          </a:bodyPr>
          <a:lstStyle/>
          <a:p>
            <a:pPr algn="l" defTabSz="1371200"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5470" y="9144"/>
            <a:ext cx="2516930" cy="1329235"/>
          </a:xfrm>
          <a:prstGeom prst="rect">
            <a:avLst/>
          </a:prstGeom>
        </p:spPr>
      </p:pic>
      <p:sp>
        <p:nvSpPr>
          <p:cNvPr id="7" name="Rectangle 6">
            <a:extLst>
              <a:ext uri="{FF2B5EF4-FFF2-40B4-BE49-F238E27FC236}">
                <a16:creationId xmlns:a16="http://schemas.microsoft.com/office/drawing/2014/main" id="{9416C0C1-E897-4360-A092-38B58E5D8E8B}"/>
              </a:ext>
            </a:extLst>
          </p:cNvPr>
          <p:cNvSpPr/>
          <p:nvPr/>
        </p:nvSpPr>
        <p:spPr bwMode="auto">
          <a:xfrm>
            <a:off x="455612" y="457200"/>
            <a:ext cx="2769502" cy="429768"/>
          </a:xfrm>
          <a:prstGeom prst="rect">
            <a:avLst/>
          </a:prstGeom>
          <a:solidFill>
            <a:srgbClr val="D9D9D9">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228600" rIns="274320" bIns="228600" numCol="1" spcCol="0" rtlCol="0" fromWordArt="0" anchor="t" anchorCtr="0" forceAA="0" compatLnSpc="1">
            <a:prstTxWarp prst="textNoShape">
              <a:avLst/>
            </a:prstTxWarp>
            <a:noAutofit/>
          </a:bodyPr>
          <a:lstStyle/>
          <a:p>
            <a:pPr algn="l" defTabSz="1371200" fontAlgn="base">
              <a:lnSpc>
                <a:spcPct val="5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Partner logo placeholder</a:t>
            </a:r>
          </a:p>
        </p:txBody>
      </p:sp>
    </p:spTree>
    <p:extLst>
      <p:ext uri="{BB962C8B-B14F-4D97-AF65-F5344CB8AC3E}">
        <p14:creationId xmlns:p14="http://schemas.microsoft.com/office/powerpoint/2010/main" val="1489683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p:cNvSpPr/>
          <p:nvPr/>
        </p:nvSpPr>
        <p:spPr bwMode="auto">
          <a:xfrm>
            <a:off x="5257991" y="8176942"/>
            <a:ext cx="2052165" cy="82288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228600" rIns="274320" bIns="228600" numCol="1" spcCol="0" rtlCol="0" fromWordArt="0" anchor="t" anchorCtr="0" forceAA="0" compatLnSpc="1">
            <a:prstTxWarp prst="textNoShape">
              <a:avLst/>
            </a:prstTxWarp>
            <a:noAutofit/>
          </a:bodyPr>
          <a:lstStyle/>
          <a:p>
            <a:pPr algn="l" defTabSz="1371200"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Rugged Ca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897" y="7057176"/>
            <a:ext cx="1173519" cy="890046"/>
          </a:xfrm>
          <a:prstGeom prst="rect">
            <a:avLst/>
          </a:prstGeom>
        </p:spPr>
      </p:pic>
      <p:pic>
        <p:nvPicPr>
          <p:cNvPr id="5" name="Picture 4" hidden="1"/>
          <p:cNvPicPr>
            <a:picLocks noChangeAspect="1"/>
          </p:cNvPicPr>
          <p:nvPr/>
        </p:nvPicPr>
        <p:blipFill>
          <a:blip r:embed="rId4"/>
          <a:stretch>
            <a:fillRect/>
          </a:stretch>
        </p:blipFill>
        <p:spPr>
          <a:xfrm>
            <a:off x="0" y="0"/>
            <a:ext cx="7834604" cy="10058400"/>
          </a:xfrm>
          <a:prstGeom prst="rect">
            <a:avLst/>
          </a:prstGeom>
          <a:noFill/>
          <a:ln>
            <a:noFill/>
          </a:ln>
        </p:spPr>
      </p:pic>
      <p:sp>
        <p:nvSpPr>
          <p:cNvPr id="39" name="TextBox 38"/>
          <p:cNvSpPr txBox="1"/>
          <p:nvPr/>
        </p:nvSpPr>
        <p:spPr>
          <a:xfrm>
            <a:off x="457197" y="395550"/>
            <a:ext cx="6858003" cy="394980"/>
          </a:xfrm>
          <a:prstGeom prst="rect">
            <a:avLst/>
          </a:prstGeom>
          <a:noFill/>
        </p:spPr>
        <p:txBody>
          <a:bodyPr wrap="square" lIns="0" tIns="0" rIns="0" bIns="0" rtlCol="0">
            <a:spAutoFit/>
          </a:bodyPr>
          <a:lstStyle/>
          <a:p>
            <a:pPr>
              <a:lnSpc>
                <a:spcPct val="90000"/>
              </a:lnSpc>
            </a:pPr>
            <a:r>
              <a:rPr lang="en-US" sz="2800" dirty="0">
                <a:solidFill>
                  <a:schemeClr val="accent1"/>
                </a:solidFill>
                <a:latin typeface="+mj-lt"/>
              </a:rPr>
              <a:t>The most portable, and the most powerful</a:t>
            </a:r>
          </a:p>
        </p:txBody>
      </p:sp>
      <p:sp>
        <p:nvSpPr>
          <p:cNvPr id="24" name="TextBox 23"/>
          <p:cNvSpPr txBox="1"/>
          <p:nvPr/>
        </p:nvSpPr>
        <p:spPr>
          <a:xfrm>
            <a:off x="9309002" y="7657084"/>
            <a:ext cx="553998" cy="800219"/>
          </a:xfrm>
          <a:prstGeom prst="rect">
            <a:avLst/>
          </a:prstGeom>
          <a:noFill/>
        </p:spPr>
        <p:txBody>
          <a:bodyPr wrap="none" lIns="274320" tIns="228600" rIns="274320" bIns="228600" rtlCol="0">
            <a:spAutoFit/>
          </a:bodyPr>
          <a:lstStyle/>
          <a:p>
            <a:pPr>
              <a:lnSpc>
                <a:spcPct val="90000"/>
              </a:lnSpc>
            </a:pPr>
            <a:endParaRPr lang="en-US" sz="2400" dirty="0">
              <a:gradFill>
                <a:gsLst>
                  <a:gs pos="2917">
                    <a:schemeClr val="tx1"/>
                  </a:gs>
                  <a:gs pos="30000">
                    <a:schemeClr val="tx1"/>
                  </a:gs>
                </a:gsLst>
                <a:lin ang="5400000" scaled="0"/>
              </a:gradFill>
            </a:endParaRPr>
          </a:p>
        </p:txBody>
      </p:sp>
      <p:sp>
        <p:nvSpPr>
          <p:cNvPr id="103" name="TextBox 102"/>
          <p:cNvSpPr txBox="1"/>
          <p:nvPr/>
        </p:nvSpPr>
        <p:spPr>
          <a:xfrm>
            <a:off x="475575" y="9519815"/>
            <a:ext cx="6823632" cy="92333"/>
          </a:xfrm>
          <a:prstGeom prst="rect">
            <a:avLst/>
          </a:prstGeom>
          <a:noFill/>
        </p:spPr>
        <p:txBody>
          <a:bodyPr wrap="square" lIns="0" tIns="0" rIns="0" bIns="0" rtlCol="0">
            <a:spAutoFit/>
          </a:bodyPr>
          <a:lstStyle/>
          <a:p>
            <a:r>
              <a:rPr lang="en-US" sz="600" spc="-50" baseline="30000" dirty="0">
                <a:latin typeface="+mj-lt"/>
              </a:rPr>
              <a:t>1  </a:t>
            </a:r>
            <a:r>
              <a:rPr lang="en-US" sz="600" spc="-50" dirty="0">
                <a:latin typeface="+mj-lt"/>
              </a:rPr>
              <a:t>Check for market availability.</a:t>
            </a:r>
            <a:endParaRPr lang="en-US" sz="600" dirty="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687812187"/>
              </p:ext>
            </p:extLst>
          </p:nvPr>
        </p:nvGraphicFramePr>
        <p:xfrm>
          <a:off x="457197" y="2300503"/>
          <a:ext cx="6972304" cy="4272363"/>
        </p:xfrm>
        <a:graphic>
          <a:graphicData uri="http://schemas.openxmlformats.org/drawingml/2006/table">
            <a:tbl>
              <a:tblPr firstRow="1" bandRow="1">
                <a:tableStyleId>{5C22544A-7EE6-4342-B048-85BDC9FD1C3A}</a:tableStyleId>
              </a:tblPr>
              <a:tblGrid>
                <a:gridCol w="704484">
                  <a:extLst>
                    <a:ext uri="{9D8B030D-6E8A-4147-A177-3AD203B41FA5}">
                      <a16:colId xmlns:a16="http://schemas.microsoft.com/office/drawing/2014/main" val="20000"/>
                    </a:ext>
                  </a:extLst>
                </a:gridCol>
                <a:gridCol w="2052455">
                  <a:extLst>
                    <a:ext uri="{9D8B030D-6E8A-4147-A177-3AD203B41FA5}">
                      <a16:colId xmlns:a16="http://schemas.microsoft.com/office/drawing/2014/main" val="20001"/>
                    </a:ext>
                  </a:extLst>
                </a:gridCol>
                <a:gridCol w="2052455">
                  <a:extLst>
                    <a:ext uri="{9D8B030D-6E8A-4147-A177-3AD203B41FA5}">
                      <a16:colId xmlns:a16="http://schemas.microsoft.com/office/drawing/2014/main" val="20002"/>
                    </a:ext>
                  </a:extLst>
                </a:gridCol>
                <a:gridCol w="2162910">
                  <a:extLst>
                    <a:ext uri="{9D8B030D-6E8A-4147-A177-3AD203B41FA5}">
                      <a16:colId xmlns:a16="http://schemas.microsoft.com/office/drawing/2014/main" val="20003"/>
                    </a:ext>
                  </a:extLst>
                </a:gridCol>
              </a:tblGrid>
              <a:tr h="268478">
                <a:tc>
                  <a:txBody>
                    <a:bodyPr/>
                    <a:lstStyle/>
                    <a:p>
                      <a:endParaRPr lang="en-US" sz="1200" b="0" dirty="0">
                        <a:latin typeface="+mn-lt"/>
                      </a:endParaRPr>
                    </a:p>
                  </a:txBody>
                  <a:tcPr marR="0" anchor="ctr">
                    <a:lnL w="12700" cap="flat" cmpd="sng" algn="ctr">
                      <a:no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latin typeface="+mn-lt"/>
                        </a:rPr>
                        <a:t>Surface Pro</a:t>
                      </a:r>
                    </a:p>
                  </a:txBody>
                  <a:tcPr marR="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rgbClr val="0078D7"/>
                    </a:solidFill>
                  </a:tcPr>
                </a:tc>
                <a:tc>
                  <a:txBody>
                    <a:bodyPr/>
                    <a:lstStyle/>
                    <a:p>
                      <a:r>
                        <a:rPr lang="en-US" sz="1200" b="0" dirty="0">
                          <a:latin typeface="+mn-lt"/>
                        </a:rPr>
                        <a:t>Surface Book 2</a:t>
                      </a:r>
                    </a:p>
                  </a:txBody>
                  <a:tcPr marR="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rgbClr val="0078D7"/>
                    </a:solidFill>
                  </a:tcPr>
                </a:tc>
                <a:tc>
                  <a:txBody>
                    <a:bodyPr/>
                    <a:lstStyle/>
                    <a:p>
                      <a:r>
                        <a:rPr lang="en-US" sz="1200" b="0" baseline="0" dirty="0">
                          <a:latin typeface="+mn-lt"/>
                        </a:rPr>
                        <a:t>Surface Laptop</a:t>
                      </a:r>
                      <a:endParaRPr lang="en-US" sz="1200" b="0" dirty="0">
                        <a:latin typeface="+mn-lt"/>
                      </a:endParaRPr>
                    </a:p>
                  </a:txBody>
                  <a:tcPr marR="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rgbClr val="0078D7"/>
                    </a:solidFill>
                  </a:tcPr>
                </a:tc>
                <a:extLst>
                  <a:ext uri="{0D108BD9-81ED-4DB2-BD59-A6C34878D82A}">
                    <a16:rowId xmlns:a16="http://schemas.microsoft.com/office/drawing/2014/main" val="10000"/>
                  </a:ext>
                </a:extLst>
              </a:tr>
              <a:tr h="686109">
                <a:tc>
                  <a:txBody>
                    <a:bodyPr/>
                    <a:lstStyle/>
                    <a:p>
                      <a:r>
                        <a:rPr lang="en-US" sz="800" dirty="0">
                          <a:solidFill>
                            <a:schemeClr val="tx2"/>
                          </a:solidFill>
                          <a:latin typeface="Segoe UI Semibold"/>
                          <a:cs typeface="Segoe UI Semibold"/>
                        </a:rPr>
                        <a:t>Dimensions</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800" dirty="0">
                          <a:solidFill>
                            <a:schemeClr val="tx1"/>
                          </a:solidFill>
                        </a:rPr>
                        <a:t>11.5” x 7.9“ x 0.33”</a:t>
                      </a:r>
                      <a:endParaRPr lang="en-US" sz="800" dirty="0">
                        <a:solidFill>
                          <a:schemeClr val="tx1"/>
                        </a:solidFill>
                      </a:endParaRP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Surface Book 2 13.5”</a:t>
                      </a:r>
                    </a:p>
                    <a:p>
                      <a:r>
                        <a:rPr lang="en-US" sz="800" dirty="0">
                          <a:solidFill>
                            <a:schemeClr val="tx1"/>
                          </a:solidFill>
                        </a:rPr>
                        <a:t>i5: 12.3” x 9.14” x 0.51”-0.90” </a:t>
                      </a:r>
                    </a:p>
                    <a:p>
                      <a:r>
                        <a:rPr lang="en-US" sz="800" dirty="0">
                          <a:solidFill>
                            <a:schemeClr val="tx1"/>
                          </a:solidFill>
                        </a:rPr>
                        <a:t>i7: 12.3” x 9.14” x 0.59”-0.90”</a:t>
                      </a:r>
                    </a:p>
                    <a:p>
                      <a:r>
                        <a:rPr lang="en-US" sz="800" dirty="0">
                          <a:solidFill>
                            <a:schemeClr val="tx1"/>
                          </a:solidFill>
                        </a:rPr>
                        <a:t>Surface Book 2 15”</a:t>
                      </a:r>
                    </a:p>
                    <a:p>
                      <a:r>
                        <a:rPr lang="en-US" sz="800" dirty="0">
                          <a:solidFill>
                            <a:schemeClr val="tx1"/>
                          </a:solidFill>
                        </a:rPr>
                        <a:t>13.5” x 9.87” x 0.568-0.90” </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800" dirty="0">
                          <a:solidFill>
                            <a:schemeClr val="tx1"/>
                          </a:solidFill>
                        </a:rPr>
                        <a:t>12.13” x 8.79” x .57” </a:t>
                      </a:r>
                      <a:endParaRPr lang="en-US" sz="800" dirty="0">
                        <a:solidFill>
                          <a:schemeClr val="tx1"/>
                        </a:solidFill>
                      </a:endParaRP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8816">
                <a:tc>
                  <a:txBody>
                    <a:bodyPr/>
                    <a:lstStyle/>
                    <a:p>
                      <a:r>
                        <a:rPr lang="en-US" sz="800" dirty="0">
                          <a:solidFill>
                            <a:schemeClr val="tx2"/>
                          </a:solidFill>
                          <a:latin typeface="Segoe UI Semibold"/>
                          <a:cs typeface="Segoe UI Semibold"/>
                        </a:rPr>
                        <a:t>Display</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12.3” PixelSense™</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13.5” or 15” PixelSense™</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13.5” PixelSense™ </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6109">
                <a:tc>
                  <a:txBody>
                    <a:bodyPr/>
                    <a:lstStyle/>
                    <a:p>
                      <a:r>
                        <a:rPr lang="en-US" sz="800" dirty="0">
                          <a:solidFill>
                            <a:schemeClr val="tx2"/>
                          </a:solidFill>
                          <a:latin typeface="Segoe UI Semibold"/>
                          <a:cs typeface="Segoe UI Semibold"/>
                        </a:rPr>
                        <a:t>Weight</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m3: 1.69 </a:t>
                      </a:r>
                      <a:r>
                        <a:rPr lang="en-US" sz="800" dirty="0" err="1">
                          <a:solidFill>
                            <a:schemeClr val="tx1"/>
                          </a:solidFill>
                        </a:rPr>
                        <a:t>lbs</a:t>
                      </a:r>
                      <a:r>
                        <a:rPr lang="en-US" sz="800" dirty="0">
                          <a:solidFill>
                            <a:schemeClr val="tx1"/>
                          </a:solidFill>
                        </a:rPr>
                        <a:t> (768 grams)</a:t>
                      </a:r>
                    </a:p>
                    <a:p>
                      <a:r>
                        <a:rPr lang="en-US" sz="800" dirty="0">
                          <a:solidFill>
                            <a:schemeClr val="tx1"/>
                          </a:solidFill>
                        </a:rPr>
                        <a:t>i5: 1.70 </a:t>
                      </a:r>
                      <a:r>
                        <a:rPr lang="en-US" sz="800" dirty="0" err="1">
                          <a:solidFill>
                            <a:schemeClr val="tx1"/>
                          </a:solidFill>
                        </a:rPr>
                        <a:t>lbs</a:t>
                      </a:r>
                      <a:r>
                        <a:rPr lang="en-US" sz="800" dirty="0">
                          <a:solidFill>
                            <a:schemeClr val="tx1"/>
                          </a:solidFill>
                        </a:rPr>
                        <a:t> (770 grams)</a:t>
                      </a:r>
                    </a:p>
                    <a:p>
                      <a:r>
                        <a:rPr lang="en-US" sz="800" dirty="0">
                          <a:solidFill>
                            <a:schemeClr val="tx1"/>
                          </a:solidFill>
                        </a:rPr>
                        <a:t>i5 with LTE Advanced</a:t>
                      </a:r>
                      <a:r>
                        <a:rPr lang="en-US" sz="800" baseline="30000" dirty="0">
                          <a:solidFill>
                            <a:schemeClr val="tx1"/>
                          </a:solidFill>
                        </a:rPr>
                        <a:t>3</a:t>
                      </a:r>
                      <a:r>
                        <a:rPr lang="en-US" sz="800" dirty="0">
                          <a:solidFill>
                            <a:schemeClr val="tx1"/>
                          </a:solidFill>
                        </a:rPr>
                        <a:t>: 812 grams</a:t>
                      </a:r>
                    </a:p>
                    <a:p>
                      <a:r>
                        <a:rPr lang="en-US" sz="800" dirty="0">
                          <a:solidFill>
                            <a:schemeClr val="tx1"/>
                          </a:solidFill>
                        </a:rPr>
                        <a:t>i7: 1.73 </a:t>
                      </a:r>
                      <a:r>
                        <a:rPr lang="en-US" sz="800" dirty="0" err="1">
                          <a:solidFill>
                            <a:schemeClr val="tx1"/>
                          </a:solidFill>
                        </a:rPr>
                        <a:t>lbs</a:t>
                      </a:r>
                      <a:r>
                        <a:rPr lang="en-US" sz="800" dirty="0">
                          <a:solidFill>
                            <a:schemeClr val="tx1"/>
                          </a:solidFill>
                        </a:rPr>
                        <a:t> (784 g)</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800" dirty="0">
                          <a:solidFill>
                            <a:schemeClr val="tx1"/>
                          </a:solidFill>
                        </a:rPr>
                        <a:t>Surface Book 2 13.5” </a:t>
                      </a:r>
                    </a:p>
                    <a:p>
                      <a:r>
                        <a:rPr lang="de-DE" sz="800" dirty="0">
                          <a:solidFill>
                            <a:schemeClr val="tx1"/>
                          </a:solidFill>
                        </a:rPr>
                        <a:t>i5: 3.38 lbs (1,534 grams) </a:t>
                      </a:r>
                    </a:p>
                    <a:p>
                      <a:r>
                        <a:rPr lang="de-DE" sz="800" dirty="0">
                          <a:solidFill>
                            <a:schemeClr val="tx1"/>
                          </a:solidFill>
                        </a:rPr>
                        <a:t>i7: 3.62 lbs (1,642 grams) </a:t>
                      </a:r>
                    </a:p>
                    <a:p>
                      <a:r>
                        <a:rPr lang="de-DE" sz="800" dirty="0">
                          <a:solidFill>
                            <a:schemeClr val="tx1"/>
                          </a:solidFill>
                        </a:rPr>
                        <a:t>Surface Book 2 15” </a:t>
                      </a:r>
                    </a:p>
                    <a:p>
                      <a:r>
                        <a:rPr lang="de-DE" sz="800" dirty="0">
                          <a:solidFill>
                            <a:schemeClr val="tx1"/>
                          </a:solidFill>
                        </a:rPr>
                        <a:t>i7: 4.20 lbs (1,905 grams) </a:t>
                      </a:r>
                      <a:endParaRPr lang="en-US" sz="800" dirty="0">
                        <a:solidFill>
                          <a:schemeClr val="tx1"/>
                        </a:solidFill>
                      </a:endParaRP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800" dirty="0">
                          <a:solidFill>
                            <a:schemeClr val="tx1"/>
                          </a:solidFill>
                        </a:rPr>
                        <a:t>I5: 2.76lbs (1,252 grams)</a:t>
                      </a:r>
                    </a:p>
                    <a:p>
                      <a:r>
                        <a:rPr lang="de-DE" sz="800" dirty="0">
                          <a:solidFill>
                            <a:schemeClr val="tx1"/>
                          </a:solidFill>
                        </a:rPr>
                        <a:t>I7: 2.83lbs (1,283 grams)</a:t>
                      </a:r>
                      <a:endParaRPr lang="en-US" sz="800" dirty="0">
                        <a:solidFill>
                          <a:schemeClr val="tx1"/>
                        </a:solidFill>
                      </a:endParaRP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8816">
                <a:tc>
                  <a:txBody>
                    <a:bodyPr/>
                    <a:lstStyle/>
                    <a:p>
                      <a:r>
                        <a:rPr lang="en-US" sz="800" dirty="0">
                          <a:solidFill>
                            <a:schemeClr val="tx2"/>
                          </a:solidFill>
                          <a:latin typeface="Segoe UI Semibold"/>
                          <a:cs typeface="Segoe UI Semibold"/>
                        </a:rPr>
                        <a:t>Resolution</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800" dirty="0">
                          <a:solidFill>
                            <a:schemeClr val="tx1"/>
                          </a:solidFill>
                        </a:rPr>
                        <a:t>2736 x 1824; 10 point multi-</a:t>
                      </a:r>
                      <a:r>
                        <a:rPr lang="fr-FR" sz="800" dirty="0" err="1">
                          <a:solidFill>
                            <a:schemeClr val="tx1"/>
                          </a:solidFill>
                        </a:rPr>
                        <a:t>touch</a:t>
                      </a:r>
                      <a:endParaRPr lang="en-US" sz="800" dirty="0">
                        <a:solidFill>
                          <a:schemeClr val="tx1"/>
                        </a:solidFill>
                      </a:endParaRP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800" dirty="0">
                          <a:solidFill>
                            <a:schemeClr val="tx1"/>
                          </a:solidFill>
                        </a:rPr>
                        <a:t>3000 x 2000; 10 point multi-</a:t>
                      </a:r>
                      <a:r>
                        <a:rPr lang="fr-FR" sz="800" dirty="0" err="1">
                          <a:solidFill>
                            <a:schemeClr val="tx1"/>
                          </a:solidFill>
                        </a:rPr>
                        <a:t>touch</a:t>
                      </a:r>
                      <a:endParaRPr lang="en-US" sz="800" dirty="0">
                        <a:solidFill>
                          <a:schemeClr val="tx1"/>
                        </a:solidFill>
                      </a:endParaRP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800" dirty="0">
                          <a:solidFill>
                            <a:schemeClr val="tx1"/>
                          </a:solidFill>
                        </a:rPr>
                        <a:t>2256 x 1504; 10 point multi-</a:t>
                      </a:r>
                      <a:r>
                        <a:rPr lang="fr-FR" sz="800" dirty="0" err="1">
                          <a:solidFill>
                            <a:schemeClr val="tx1"/>
                          </a:solidFill>
                        </a:rPr>
                        <a:t>touch</a:t>
                      </a:r>
                      <a:endParaRPr lang="en-US" sz="800" dirty="0">
                        <a:solidFill>
                          <a:schemeClr val="tx1"/>
                        </a:solidFill>
                      </a:endParaRP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8816">
                <a:tc>
                  <a:txBody>
                    <a:bodyPr/>
                    <a:lstStyle/>
                    <a:p>
                      <a:r>
                        <a:rPr lang="en-US" sz="800" dirty="0">
                          <a:solidFill>
                            <a:schemeClr val="tx2"/>
                          </a:solidFill>
                          <a:latin typeface="Segoe UI Semibold"/>
                          <a:cs typeface="Segoe UI Semibold"/>
                        </a:rPr>
                        <a:t>Kickstand</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3-position</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Multi-position</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None</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7463">
                <a:tc>
                  <a:txBody>
                    <a:bodyPr/>
                    <a:lstStyle/>
                    <a:p>
                      <a:r>
                        <a:rPr lang="en-US" sz="800" dirty="0">
                          <a:solidFill>
                            <a:schemeClr val="tx2"/>
                          </a:solidFill>
                          <a:latin typeface="Segoe UI Semibold"/>
                          <a:cs typeface="Segoe UI Semibold"/>
                        </a:rPr>
                        <a:t>Cameras</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5MP front-facing, 8.0MP rear-facing</a:t>
                      </a:r>
                    </a:p>
                    <a:p>
                      <a:r>
                        <a:rPr lang="en-US" sz="800" dirty="0">
                          <a:solidFill>
                            <a:schemeClr val="tx1"/>
                          </a:solidFill>
                        </a:rPr>
                        <a:t>with autofocus; stereo microphone; </a:t>
                      </a:r>
                    </a:p>
                    <a:p>
                      <a:r>
                        <a:rPr lang="en-US" sz="800" dirty="0">
                          <a:solidFill>
                            <a:schemeClr val="tx1"/>
                          </a:solidFill>
                        </a:rPr>
                        <a:t>stereo speakers with Dolby® sound</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5MP front-facing, 8.0MP rear-facing</a:t>
                      </a:r>
                    </a:p>
                    <a:p>
                      <a:r>
                        <a:rPr lang="en-US" sz="800" dirty="0">
                          <a:solidFill>
                            <a:schemeClr val="tx1"/>
                          </a:solidFill>
                        </a:rPr>
                        <a:t>with autofocus; stereo microphone;</a:t>
                      </a:r>
                    </a:p>
                    <a:p>
                      <a:r>
                        <a:rPr lang="en-US" sz="800" dirty="0">
                          <a:solidFill>
                            <a:schemeClr val="tx1"/>
                          </a:solidFill>
                        </a:rPr>
                        <a:t>stereo speakers with Dolby® sound</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720p HD front-facing; stereo microphone; </a:t>
                      </a:r>
                      <a:r>
                        <a:rPr lang="en-US" sz="800" dirty="0" err="1">
                          <a:solidFill>
                            <a:schemeClr val="tx1"/>
                          </a:solidFill>
                        </a:rPr>
                        <a:t>omnisonic</a:t>
                      </a:r>
                      <a:r>
                        <a:rPr lang="en-US" sz="800" dirty="0">
                          <a:solidFill>
                            <a:schemeClr val="tx1"/>
                          </a:solidFill>
                        </a:rPr>
                        <a:t> speakers with Dolby® sound</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8139">
                <a:tc>
                  <a:txBody>
                    <a:bodyPr/>
                    <a:lstStyle/>
                    <a:p>
                      <a:r>
                        <a:rPr lang="en-US" sz="800" dirty="0">
                          <a:solidFill>
                            <a:schemeClr val="tx2"/>
                          </a:solidFill>
                          <a:latin typeface="Segoe UI Semibold"/>
                          <a:cs typeface="Segoe UI Semibold"/>
                        </a:rPr>
                        <a:t>Processor</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r>
                        <a:rPr lang="en-US" sz="800" dirty="0">
                          <a:solidFill>
                            <a:schemeClr val="tx1"/>
                          </a:solidFill>
                        </a:rPr>
                        <a:t>7th Gen Intel® Core™ m3, i5, or i7 processor</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r>
                        <a:rPr lang="en-US" sz="800" dirty="0">
                          <a:solidFill>
                            <a:schemeClr val="tx1"/>
                          </a:solidFill>
                        </a:rPr>
                        <a:t>8th Gen Intel® Core™ quad-core i7 or 7th Gen dual-core i5 processor</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7th Gen Intel® Core™ i5, or i7</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163403">
                <a:tc>
                  <a:txBody>
                    <a:bodyPr/>
                    <a:lstStyle/>
                    <a:p>
                      <a:r>
                        <a:rPr lang="en-US" sz="800" dirty="0">
                          <a:solidFill>
                            <a:schemeClr val="tx2"/>
                          </a:solidFill>
                          <a:latin typeface="Segoe UI Semibold"/>
                          <a:cs typeface="Segoe UI Semibold"/>
                        </a:rPr>
                        <a:t>Storage and memory</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r>
                        <a:rPr lang="en-US" sz="800" dirty="0">
                          <a:solidFill>
                            <a:schemeClr val="tx1"/>
                          </a:solidFill>
                        </a:rPr>
                        <a:t>128GB storage, 4GB RAM</a:t>
                      </a:r>
                    </a:p>
                    <a:p>
                      <a:pPr indent="0"/>
                      <a:r>
                        <a:rPr lang="en-US" sz="800" dirty="0">
                          <a:solidFill>
                            <a:schemeClr val="tx1"/>
                          </a:solidFill>
                        </a:rPr>
                        <a:t>256GB storage, 4GB RAM</a:t>
                      </a:r>
                    </a:p>
                    <a:p>
                      <a:pPr indent="0"/>
                      <a:r>
                        <a:rPr lang="en-US" sz="800" dirty="0">
                          <a:solidFill>
                            <a:schemeClr val="tx1"/>
                          </a:solidFill>
                        </a:rPr>
                        <a:t>512GB storage, 8GB RAM</a:t>
                      </a:r>
                    </a:p>
                    <a:p>
                      <a:pPr indent="0"/>
                      <a:r>
                        <a:rPr lang="en-US" sz="800" dirty="0">
                          <a:solidFill>
                            <a:schemeClr val="tx1"/>
                          </a:solidFill>
                        </a:rPr>
                        <a:t>1TB storage, 16GB RAM</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tabLst>
                          <a:tab pos="173038" algn="l"/>
                        </a:tabLst>
                      </a:pPr>
                      <a:r>
                        <a:rPr lang="en-US" sz="800" dirty="0">
                          <a:solidFill>
                            <a:schemeClr val="tx1"/>
                          </a:solidFill>
                        </a:rPr>
                        <a:t>13.5”</a:t>
                      </a:r>
                    </a:p>
                    <a:p>
                      <a:pPr indent="0">
                        <a:tabLst>
                          <a:tab pos="173038" algn="l"/>
                        </a:tabLst>
                      </a:pPr>
                      <a:r>
                        <a:rPr lang="en-US" sz="800" dirty="0">
                          <a:solidFill>
                            <a:schemeClr val="tx1"/>
                          </a:solidFill>
                        </a:rPr>
                        <a:t>256GB storage, 8GB or 16GB RAM</a:t>
                      </a:r>
                    </a:p>
                    <a:p>
                      <a:pPr indent="0">
                        <a:tabLst>
                          <a:tab pos="173038" algn="l"/>
                        </a:tabLst>
                      </a:pPr>
                      <a:r>
                        <a:rPr lang="en-US" sz="800" dirty="0">
                          <a:solidFill>
                            <a:schemeClr val="tx1"/>
                          </a:solidFill>
                        </a:rPr>
                        <a:t>512GB storage, 8GB RAM or 16GB RAM</a:t>
                      </a:r>
                    </a:p>
                    <a:p>
                      <a:pPr indent="0"/>
                      <a:r>
                        <a:rPr lang="en-US" sz="800" dirty="0">
                          <a:solidFill>
                            <a:schemeClr val="tx1"/>
                          </a:solidFill>
                        </a:rPr>
                        <a:t>1TB storage, 8GB or 16GB RAM</a:t>
                      </a:r>
                    </a:p>
                    <a:p>
                      <a:pPr indent="0"/>
                      <a:r>
                        <a:rPr lang="en-US" sz="800" dirty="0">
                          <a:solidFill>
                            <a:schemeClr val="tx1"/>
                          </a:solidFill>
                        </a:rPr>
                        <a:t>15”</a:t>
                      </a:r>
                    </a:p>
                    <a:p>
                      <a:pPr indent="0"/>
                      <a:r>
                        <a:rPr lang="en-US" sz="800" dirty="0">
                          <a:solidFill>
                            <a:schemeClr val="tx1"/>
                          </a:solidFill>
                        </a:rPr>
                        <a:t>256GB storage, 16GB RAM</a:t>
                      </a:r>
                    </a:p>
                    <a:p>
                      <a:pPr indent="0"/>
                      <a:r>
                        <a:rPr lang="en-US" sz="800" dirty="0">
                          <a:solidFill>
                            <a:schemeClr val="tx1"/>
                          </a:solidFill>
                        </a:rPr>
                        <a:t>512GB storage, 16GB RAM</a:t>
                      </a:r>
                    </a:p>
                    <a:p>
                      <a:pPr indent="0"/>
                      <a:r>
                        <a:rPr lang="en-US" sz="800" dirty="0">
                          <a:solidFill>
                            <a:schemeClr val="tx1"/>
                          </a:solidFill>
                        </a:rPr>
                        <a:t>1TB storage, 16GB RAM</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rPr>
                        <a:t>128GB storage, 4GB RAM</a:t>
                      </a:r>
                    </a:p>
                    <a:p>
                      <a:r>
                        <a:rPr lang="en-US" sz="800" dirty="0">
                          <a:solidFill>
                            <a:schemeClr val="tx1"/>
                          </a:solidFill>
                        </a:rPr>
                        <a:t>256GB storage, 4GB RAM</a:t>
                      </a:r>
                    </a:p>
                    <a:p>
                      <a:r>
                        <a:rPr lang="en-US" sz="800" dirty="0">
                          <a:solidFill>
                            <a:schemeClr val="tx1"/>
                          </a:solidFill>
                        </a:rPr>
                        <a:t>512GB storage, 8GB RAM</a:t>
                      </a:r>
                    </a:p>
                    <a:p>
                      <a:r>
                        <a:rPr lang="en-US" sz="800" dirty="0">
                          <a:solidFill>
                            <a:schemeClr val="tx1"/>
                          </a:solidFill>
                        </a:rPr>
                        <a:t>1TB storage, 16GB RAM</a:t>
                      </a:r>
                    </a:p>
                  </a:txBody>
                  <a:tcPr marR="0">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52" name="TextBox 51"/>
          <p:cNvSpPr txBox="1"/>
          <p:nvPr/>
        </p:nvSpPr>
        <p:spPr>
          <a:xfrm>
            <a:off x="457200" y="6892053"/>
            <a:ext cx="4573899" cy="225703"/>
          </a:xfrm>
          <a:prstGeom prst="rect">
            <a:avLst/>
          </a:prstGeom>
          <a:noFill/>
        </p:spPr>
        <p:txBody>
          <a:bodyPr wrap="square" lIns="0" tIns="0" rIns="0" bIns="0" rtlCol="0">
            <a:spAutoFit/>
          </a:bodyPr>
          <a:lstStyle/>
          <a:p>
            <a:pPr>
              <a:lnSpc>
                <a:spcPct val="90000"/>
              </a:lnSpc>
            </a:pPr>
            <a:r>
              <a:rPr lang="en-US" sz="1600" dirty="0">
                <a:solidFill>
                  <a:schemeClr val="accent1"/>
                </a:solidFill>
                <a:latin typeface="+mj-lt"/>
              </a:rPr>
              <a:t>Get the most from Surface with these accessories</a:t>
            </a:r>
          </a:p>
        </p:txBody>
      </p:sp>
      <p:grpSp>
        <p:nvGrpSpPr>
          <p:cNvPr id="7" name="Group 6"/>
          <p:cNvGrpSpPr/>
          <p:nvPr/>
        </p:nvGrpSpPr>
        <p:grpSpPr>
          <a:xfrm>
            <a:off x="1364019" y="7204153"/>
            <a:ext cx="6150491" cy="1616254"/>
            <a:chOff x="1611975" y="7032867"/>
            <a:chExt cx="6150491" cy="1616254"/>
          </a:xfrm>
        </p:grpSpPr>
        <p:sp>
          <p:nvSpPr>
            <p:cNvPr id="57" name="TextBox 56"/>
            <p:cNvSpPr txBox="1"/>
            <p:nvPr/>
          </p:nvSpPr>
          <p:spPr>
            <a:xfrm>
              <a:off x="4006591" y="7032867"/>
              <a:ext cx="1354571" cy="692497"/>
            </a:xfrm>
            <a:prstGeom prst="rect">
              <a:avLst/>
            </a:prstGeom>
            <a:noFill/>
          </p:spPr>
          <p:txBody>
            <a:bodyPr wrap="square" lIns="0" tIns="0" rIns="0" bIns="0" rtlCol="0">
              <a:spAutoFit/>
            </a:bodyPr>
            <a:lstStyle/>
            <a:p>
              <a:r>
                <a:rPr lang="en-US" sz="900" dirty="0">
                  <a:latin typeface="Segoe UI Semibold"/>
                  <a:cs typeface="Segoe UI Semibold"/>
                </a:rPr>
                <a:t>Surface Dock</a:t>
              </a:r>
            </a:p>
            <a:p>
              <a:r>
                <a:rPr lang="en-US" sz="900" dirty="0"/>
                <a:t>Easily transition </a:t>
              </a:r>
            </a:p>
            <a:p>
              <a:r>
                <a:rPr lang="en-US" sz="900" dirty="0"/>
                <a:t>Surface Pro into a complete desktop workstation.</a:t>
              </a:r>
            </a:p>
          </p:txBody>
        </p:sp>
        <p:sp>
          <p:nvSpPr>
            <p:cNvPr id="61" name="TextBox 60"/>
            <p:cNvSpPr txBox="1"/>
            <p:nvPr/>
          </p:nvSpPr>
          <p:spPr>
            <a:xfrm>
              <a:off x="1611975" y="7032867"/>
              <a:ext cx="1354571" cy="692497"/>
            </a:xfrm>
            <a:prstGeom prst="rect">
              <a:avLst/>
            </a:prstGeom>
            <a:noFill/>
          </p:spPr>
          <p:txBody>
            <a:bodyPr wrap="square" lIns="0" tIns="0" rIns="0" bIns="0" rtlCol="0">
              <a:spAutoFit/>
            </a:bodyPr>
            <a:lstStyle/>
            <a:p>
              <a:r>
                <a:rPr lang="en-US" sz="900" dirty="0">
                  <a:latin typeface="Segoe UI Semibold"/>
                  <a:cs typeface="Segoe UI Semibold"/>
                </a:rPr>
                <a:t>Type Cover</a:t>
              </a:r>
            </a:p>
            <a:p>
              <a:r>
                <a:rPr lang="en-US" sz="900" dirty="0"/>
                <a:t>Click-in keyboard </a:t>
              </a:r>
            </a:p>
            <a:p>
              <a:r>
                <a:rPr lang="en-US" sz="900" dirty="0"/>
                <a:t>with </a:t>
              </a:r>
              <a:r>
                <a:rPr lang="en-US" sz="900" dirty="0" err="1"/>
                <a:t>trackpad</a:t>
              </a:r>
              <a:r>
                <a:rPr lang="en-US" sz="900" dirty="0"/>
                <a:t> </a:t>
              </a:r>
            </a:p>
            <a:p>
              <a:r>
                <a:rPr lang="en-US" sz="900" dirty="0"/>
                <a:t>doubles as a </a:t>
              </a:r>
            </a:p>
            <a:p>
              <a:r>
                <a:rPr lang="en-US" sz="900" dirty="0"/>
                <a:t>protective cover.</a:t>
              </a:r>
            </a:p>
          </p:txBody>
        </p:sp>
        <p:sp>
          <p:nvSpPr>
            <p:cNvPr id="54" name="TextBox 53"/>
            <p:cNvSpPr txBox="1"/>
            <p:nvPr/>
          </p:nvSpPr>
          <p:spPr>
            <a:xfrm>
              <a:off x="6407895" y="7032867"/>
              <a:ext cx="1354571" cy="553998"/>
            </a:xfrm>
            <a:prstGeom prst="rect">
              <a:avLst/>
            </a:prstGeom>
            <a:noFill/>
          </p:spPr>
          <p:txBody>
            <a:bodyPr wrap="square" lIns="0" tIns="0" rIns="0" bIns="0" rtlCol="0">
              <a:spAutoFit/>
            </a:bodyPr>
            <a:lstStyle/>
            <a:p>
              <a:r>
                <a:rPr lang="en-US" sz="900" dirty="0">
                  <a:latin typeface="Segoe UI Semibold"/>
                  <a:cs typeface="Segoe UI Semibold"/>
                </a:rPr>
                <a:t>Rugged Case</a:t>
              </a:r>
            </a:p>
            <a:p>
              <a:r>
                <a:rPr lang="en-US" sz="900" dirty="0"/>
                <a:t>Keep your Surface</a:t>
              </a:r>
              <a:br>
                <a:rPr lang="en-US" sz="900" dirty="0"/>
              </a:br>
              <a:r>
                <a:rPr lang="en-US" sz="900" dirty="0"/>
                <a:t>safe by adding a</a:t>
              </a:r>
              <a:br>
                <a:rPr lang="en-US" sz="900" dirty="0"/>
              </a:br>
              <a:r>
                <a:rPr lang="en-US" sz="900" dirty="0"/>
                <a:t>protective case.</a:t>
              </a:r>
            </a:p>
          </p:txBody>
        </p:sp>
        <p:sp>
          <p:nvSpPr>
            <p:cNvPr id="51" name="TextBox 50"/>
            <p:cNvSpPr txBox="1"/>
            <p:nvPr/>
          </p:nvSpPr>
          <p:spPr>
            <a:xfrm>
              <a:off x="1611975" y="8095123"/>
              <a:ext cx="1354571" cy="553998"/>
            </a:xfrm>
            <a:prstGeom prst="rect">
              <a:avLst/>
            </a:prstGeom>
            <a:noFill/>
          </p:spPr>
          <p:txBody>
            <a:bodyPr wrap="square" lIns="0" tIns="0" rIns="0" bIns="0" rtlCol="0">
              <a:spAutoFit/>
            </a:bodyPr>
            <a:lstStyle/>
            <a:p>
              <a:r>
                <a:rPr lang="en-US" sz="900" dirty="0">
                  <a:latin typeface="Segoe UI Semibold"/>
                  <a:cs typeface="Segoe UI Semibold"/>
                </a:rPr>
                <a:t>Surface Pen</a:t>
              </a:r>
            </a:p>
            <a:p>
              <a:r>
                <a:rPr lang="en-US" sz="900" dirty="0"/>
                <a:t>Write naturally,</a:t>
              </a:r>
            </a:p>
            <a:p>
              <a:r>
                <a:rPr lang="en-US" sz="900" dirty="0"/>
                <a:t>draw, or annotate,</a:t>
              </a:r>
            </a:p>
            <a:p>
              <a:r>
                <a:rPr lang="en-US" sz="900" dirty="0"/>
                <a:t>even on web pages.</a:t>
              </a:r>
            </a:p>
          </p:txBody>
        </p:sp>
        <p:sp>
          <p:nvSpPr>
            <p:cNvPr id="53" name="TextBox 52"/>
            <p:cNvSpPr txBox="1"/>
            <p:nvPr/>
          </p:nvSpPr>
          <p:spPr>
            <a:xfrm>
              <a:off x="4006591" y="8095123"/>
              <a:ext cx="1354571" cy="553998"/>
            </a:xfrm>
            <a:prstGeom prst="rect">
              <a:avLst/>
            </a:prstGeom>
            <a:noFill/>
          </p:spPr>
          <p:txBody>
            <a:bodyPr wrap="square" lIns="0" tIns="0" rIns="0" bIns="0" rtlCol="0">
              <a:spAutoFit/>
            </a:bodyPr>
            <a:lstStyle/>
            <a:p>
              <a:r>
                <a:rPr lang="en-US" sz="900" dirty="0">
                  <a:latin typeface="Segoe UI Semibold"/>
                  <a:cs typeface="Segoe UI Semibold"/>
                </a:rPr>
                <a:t>Wireless Display</a:t>
              </a:r>
              <a:br>
                <a:rPr lang="en-US" sz="900" dirty="0">
                  <a:latin typeface="Segoe UI Semibold"/>
                  <a:cs typeface="Segoe UI Semibold"/>
                </a:rPr>
              </a:br>
              <a:r>
                <a:rPr lang="en-US" sz="900" dirty="0">
                  <a:latin typeface="Segoe UI Semibold"/>
                  <a:cs typeface="Segoe UI Semibold"/>
                </a:rPr>
                <a:t>Adapter</a:t>
              </a:r>
            </a:p>
            <a:p>
              <a:r>
                <a:rPr lang="en-US" sz="900" dirty="0"/>
                <a:t>Present from anywhere </a:t>
              </a:r>
              <a:br>
                <a:rPr lang="en-US" sz="900" dirty="0"/>
              </a:br>
              <a:r>
                <a:rPr lang="en-US" sz="900" dirty="0"/>
                <a:t>in the classroom</a:t>
              </a:r>
            </a:p>
          </p:txBody>
        </p:sp>
        <p:sp>
          <p:nvSpPr>
            <p:cNvPr id="55" name="TextBox 54"/>
            <p:cNvSpPr txBox="1"/>
            <p:nvPr/>
          </p:nvSpPr>
          <p:spPr>
            <a:xfrm>
              <a:off x="6407895" y="8095123"/>
              <a:ext cx="1354571" cy="553998"/>
            </a:xfrm>
            <a:prstGeom prst="rect">
              <a:avLst/>
            </a:prstGeom>
            <a:noFill/>
          </p:spPr>
          <p:txBody>
            <a:bodyPr wrap="square" lIns="0" tIns="0" rIns="0" bIns="0" rtlCol="0">
              <a:spAutoFit/>
            </a:bodyPr>
            <a:lstStyle/>
            <a:p>
              <a:r>
                <a:rPr lang="en-US" sz="900" dirty="0">
                  <a:latin typeface="Segoe UI Semibold"/>
                  <a:cs typeface="Segoe UI Semibold"/>
                </a:rPr>
                <a:t>Extended Services</a:t>
              </a:r>
            </a:p>
            <a:p>
              <a:r>
                <a:rPr lang="en-US" sz="900" dirty="0"/>
                <a:t>• 1:1 tech support</a:t>
              </a:r>
              <a:br>
                <a:rPr lang="en-US" sz="900" dirty="0"/>
              </a:br>
              <a:r>
                <a:rPr lang="en-US" sz="900" dirty="0"/>
                <a:t>• Accident protection</a:t>
              </a:r>
            </a:p>
            <a:p>
              <a:r>
                <a:rPr lang="en-US" sz="900" dirty="0"/>
                <a:t>• Quick replacement</a:t>
              </a:r>
            </a:p>
          </p:txBody>
        </p:sp>
      </p:grpSp>
      <p:pic>
        <p:nvPicPr>
          <p:cNvPr id="8" name="Picture 7" descr="Type Cov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 y="7141046"/>
            <a:ext cx="1173519" cy="890046"/>
          </a:xfrm>
          <a:prstGeom prst="rect">
            <a:avLst/>
          </a:prstGeom>
        </p:spPr>
      </p:pic>
      <p:pic>
        <p:nvPicPr>
          <p:cNvPr id="9" name="Picture 8" descr="Surface Pe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460" y="8126566"/>
            <a:ext cx="1173519" cy="890046"/>
          </a:xfrm>
          <a:prstGeom prst="rect">
            <a:avLst/>
          </a:prstGeom>
        </p:spPr>
      </p:pic>
      <p:pic>
        <p:nvPicPr>
          <p:cNvPr id="10" name="Picture 9" descr="Surface Dock.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8110" y="7130886"/>
            <a:ext cx="1173519" cy="890046"/>
          </a:xfrm>
          <a:prstGeom prst="rect">
            <a:avLst/>
          </a:prstGeom>
        </p:spPr>
      </p:pic>
      <p:pic>
        <p:nvPicPr>
          <p:cNvPr id="11" name="Picture 10" descr="Wireless Display Adapt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9380" y="8193726"/>
            <a:ext cx="1173519" cy="890046"/>
          </a:xfrm>
          <a:prstGeom prst="rect">
            <a:avLst/>
          </a:prstGeom>
        </p:spPr>
      </p:pic>
      <p:pic>
        <p:nvPicPr>
          <p:cNvPr id="13" name="Picture 12" descr="extended Service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10573" y="8126566"/>
            <a:ext cx="1173519" cy="890046"/>
          </a:xfrm>
          <a:prstGeom prst="rect">
            <a:avLst/>
          </a:prstGeom>
        </p:spPr>
      </p:pic>
      <p:sp>
        <p:nvSpPr>
          <p:cNvPr id="30" name="TextBox 29">
            <a:extLst>
              <a:ext uri="{FF2B5EF4-FFF2-40B4-BE49-F238E27FC236}">
                <a16:creationId xmlns:a16="http://schemas.microsoft.com/office/drawing/2014/main" id="{8D6DB23F-61CD-4B97-B545-8A6320143FDD}"/>
              </a:ext>
            </a:extLst>
          </p:cNvPr>
          <p:cNvSpPr txBox="1"/>
          <p:nvPr/>
        </p:nvSpPr>
        <p:spPr>
          <a:xfrm>
            <a:off x="2600325" y="9480804"/>
            <a:ext cx="2571750" cy="153888"/>
          </a:xfrm>
          <a:prstGeom prst="rect">
            <a:avLst/>
          </a:prstGeom>
          <a:noFill/>
        </p:spPr>
        <p:txBody>
          <a:bodyPr wrap="square" lIns="0" tIns="0" rIns="0" bIns="0" rtlCol="0" anchor="b">
            <a:spAutoFit/>
          </a:bodyPr>
          <a:lstStyle/>
          <a:p>
            <a:pPr algn="ctr">
              <a:spcAft>
                <a:spcPts val="400"/>
              </a:spcAft>
            </a:pPr>
            <a:r>
              <a:rPr lang="en-US" sz="1000" dirty="0"/>
              <a:t>Partner CTA Placeholder</a:t>
            </a:r>
            <a:endParaRPr lang="en-US" sz="1050" dirty="0"/>
          </a:p>
        </p:txBody>
      </p:sp>
      <p:pic>
        <p:nvPicPr>
          <p:cNvPr id="20" name="Picture 19">
            <a:extLst>
              <a:ext uri="{FF2B5EF4-FFF2-40B4-BE49-F238E27FC236}">
                <a16:creationId xmlns:a16="http://schemas.microsoft.com/office/drawing/2014/main" id="{1D6F16A0-AC35-4EAB-B34F-188F17332AD2}"/>
              </a:ext>
            </a:extLst>
          </p:cNvPr>
          <p:cNvPicPr>
            <a:picLocks noChangeAspect="1"/>
          </p:cNvPicPr>
          <p:nvPr/>
        </p:nvPicPr>
        <p:blipFill rotWithShape="1">
          <a:blip r:embed="rId10"/>
          <a:srcRect t="7799" b="5088"/>
          <a:stretch/>
        </p:blipFill>
        <p:spPr>
          <a:xfrm>
            <a:off x="3132778" y="1027084"/>
            <a:ext cx="2125213" cy="1042229"/>
          </a:xfrm>
          <a:prstGeom prst="rect">
            <a:avLst/>
          </a:prstGeom>
        </p:spPr>
      </p:pic>
      <p:pic>
        <p:nvPicPr>
          <p:cNvPr id="22" name="Picture 21">
            <a:extLst>
              <a:ext uri="{FF2B5EF4-FFF2-40B4-BE49-F238E27FC236}">
                <a16:creationId xmlns:a16="http://schemas.microsoft.com/office/drawing/2014/main" id="{53C65088-34AB-4FE2-8EF5-6902F989D171}"/>
              </a:ext>
            </a:extLst>
          </p:cNvPr>
          <p:cNvPicPr>
            <a:picLocks noChangeAspect="1"/>
          </p:cNvPicPr>
          <p:nvPr/>
        </p:nvPicPr>
        <p:blipFill>
          <a:blip r:embed="rId11"/>
          <a:stretch>
            <a:fillRect/>
          </a:stretch>
        </p:blipFill>
        <p:spPr>
          <a:xfrm>
            <a:off x="595088" y="685674"/>
            <a:ext cx="2582774" cy="1454007"/>
          </a:xfrm>
          <a:prstGeom prst="rect">
            <a:avLst/>
          </a:prstGeom>
        </p:spPr>
      </p:pic>
      <p:pic>
        <p:nvPicPr>
          <p:cNvPr id="26" name="Picture 25">
            <a:extLst>
              <a:ext uri="{FF2B5EF4-FFF2-40B4-BE49-F238E27FC236}">
                <a16:creationId xmlns:a16="http://schemas.microsoft.com/office/drawing/2014/main" id="{326BDDCC-A88A-441F-9823-682F3F1D110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72075" y="831635"/>
            <a:ext cx="2342435" cy="1317620"/>
          </a:xfrm>
          <a:prstGeom prst="rect">
            <a:avLst/>
          </a:prstGeom>
        </p:spPr>
      </p:pic>
    </p:spTree>
    <p:extLst>
      <p:ext uri="{BB962C8B-B14F-4D97-AF65-F5344CB8AC3E}">
        <p14:creationId xmlns:p14="http://schemas.microsoft.com/office/powerpoint/2010/main" val="1715947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urface_White_16x9_2012-12-19">
  <a:themeElements>
    <a:clrScheme name="Surface">
      <a:dk1>
        <a:srgbClr val="373A36"/>
      </a:dk1>
      <a:lt1>
        <a:srgbClr val="FFFFFF"/>
      </a:lt1>
      <a:dk2>
        <a:srgbClr val="0078D7"/>
      </a:dk2>
      <a:lt2>
        <a:srgbClr val="737373"/>
      </a:lt2>
      <a:accent1>
        <a:srgbClr val="0078D7"/>
      </a:accent1>
      <a:accent2>
        <a:srgbClr val="D2D2D2"/>
      </a:accent2>
      <a:accent3>
        <a:srgbClr val="969696"/>
      </a:accent3>
      <a:accent4>
        <a:srgbClr val="737373"/>
      </a:accent4>
      <a:accent5>
        <a:srgbClr val="373A36"/>
      </a:accent5>
      <a:accent6>
        <a:srgbClr val="0078D7"/>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rot="0" spcFirstLastPara="0" vertOverflow="overflow" horzOverflow="overflow" vert="horz" wrap="square" lIns="274320" tIns="228600" rIns="274320" bIns="228600" numCol="1" spcCol="0" rtlCol="0" fromWordArt="0" anchor="t" anchorCtr="0" forceAA="0" compatLnSpc="1">
        <a:prstTxWarp prst="textNoShape">
          <a:avLst/>
        </a:prstTxWarp>
        <a:noAutofit/>
      </a:bodyPr>
      <a:lstStyle>
        <a:defPPr algn="l" defTabSz="1371200"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74320" tIns="228600" rIns="274320" bIns="228600"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urface Commercial Template 2013.01.04.1659.pptx" id="{EC24E1B7-D1C2-446C-89E1-08E43C8591DB}" vid="{DB04296C-120E-447F-A4DE-78254BB2F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p:Policy xmlns:p="office.server.policy" id="" local="true">
  <p:Name>SMSG KM Open Document</p:Name>
  <p:Description/>
  <p:Statement/>
  <p:PolicyItems>
    <p:PolicyItem featureId="Microsoft.Office.RecordsManagement.PolicyFeatures.Expiration" staticId="0x0101000E4CB7077FEE4FF7AE86D4A500EEC780030016C849C62B10EB41ACA8C7EEDEF40BB2003AE68AEF13E2EA44A7998FA73A2E3557|-661092312" UniqueId="658544d5-fcab-4a51-b747-ae3361148b62">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30</number>
                  <property>Expire_x0020_Review</property>
                  <propertyId>4efb7b69-53dd-4711-a372-96a7c80c7a38</propertyId>
                  <period>days</period>
                </formula>
                <action type="action" id="Microsoft.Office.RecordsManagement.PolicyFeatures.Expiration.Action.MoveToRecycleBin"/>
              </data>
            </stages>
          </Schedule>
        </Schedules>
      </p:CustomData>
    </p:PolicyItem>
  </p:PolicyItems>
</p:Policy>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230e9df3-be65-4c73-a93b-d1236ebd677e">
      <Terms xmlns="http://schemas.microsoft.com/office/infopath/2007/PartnerControls"/>
    </TaxKeywordTaxHTField>
    <TaxCatchAll xmlns="230e9df3-be65-4c73-a93b-d1236ebd677e">
      <Value>1052</Value>
      <Value>1249</Value>
      <Value>30</Value>
      <Value>99</Value>
      <Value>1045</Value>
      <Value>1251</Value>
      <Value>212</Value>
      <Value>1044</Value>
      <Value>174</Value>
      <Value>462</Value>
      <Value>52</Value>
      <Value>1020</Value>
    </TaxCatchAll>
    <DocumentDescription xmlns="230e9df3-be65-4c73-a93b-d1236ebd677e">Customer facing flyer that conveys the value of Surface in Education K-12.</DocumentDescription>
    <od9986d31974458fb3007746ec0bce5f xmlns="230e9df3-be65-4c73-a93b-d1236ebd677e">
      <Terms xmlns="http://schemas.microsoft.com/office/infopath/2007/PartnerControls"/>
    </od9986d31974458fb3007746ec0bce5f>
    <hd9637eefc984b85b6097c6374e15725 xmlns="230e9df3-be65-4c73-a93b-d1236ebd677e">
      <Terms xmlns="http://schemas.microsoft.com/office/infopath/2007/PartnerControls">
        <TermInfo xmlns="http://schemas.microsoft.com/office/infopath/2007/PartnerControls">
          <TermName xmlns="http://schemas.microsoft.com/office/infopath/2007/PartnerControls">fliers</TermName>
          <TermId xmlns="http://schemas.microsoft.com/office/infopath/2007/PartnerControls">178cb237-bc9c-41f4-a10b-ead8355705c6</TermId>
        </TermInfo>
      </Terms>
    </hd9637eefc984b85b6097c6374e15725>
    <k20e0dfa74bf4e44818db03027b0ccd8 xmlns="230e9df3-be65-4c73-a93b-d1236ebd677e">
      <Terms xmlns="http://schemas.microsoft.com/office/infopath/2007/PartnerControls"/>
    </k20e0dfa74bf4e44818db03027b0ccd8>
    <Owner xmlns="230e9df3-be65-4c73-a93b-d1236ebd677e">
      <UserInfo>
        <DisplayName>Max Ferguson</DisplayName>
        <AccountId>86534</AccountId>
        <AccountType/>
      </UserInfo>
    </Owner>
    <PublishDate xmlns="230E9DF3-BE65-4C73-A93B-D1236EBD677E">2016-10-13T07:00:00+00:00</PublishDate>
    <k21a64daf20d4502b2796a1c6b8ce6c8 xmlns="230e9df3-be65-4c73-a93b-d1236ebd677e">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669797e6-c8de-4586-8c17-ef56161a07cf</TermId>
        </TermInfo>
        <TermInfo xmlns="http://schemas.microsoft.com/office/infopath/2007/PartnerControls">
          <TermName xmlns="http://schemas.microsoft.com/office/infopath/2007/PartnerControls">industries</TermName>
          <TermId xmlns="http://schemas.microsoft.com/office/infopath/2007/PartnerControls">3e19349d-0f97-4bdd-98f7-34f9b5ced943</TermId>
        </TermInfo>
      </Terms>
    </k21a64daf20d4502b2796a1c6b8ce6c8>
    <GenericHTML1 xmlns="230e9df3-be65-4c73-a93b-d1236ebd677e" xsi:nil="true"/>
    <l3c3ea61849e4288a8acc49bb5388e8c xmlns="230e9df3-be65-4c73-a93b-d1236ebd677e">
      <Terms xmlns="http://schemas.microsoft.com/office/infopath/2007/PartnerControls"/>
    </l3c3ea61849e4288a8acc49bb5388e8c>
    <ConfidentialityTaxHTField0 xmlns="230e9df3-be65-4c73-a93b-d1236ebd677e">
      <Terms xmlns="http://schemas.microsoft.com/office/infopath/2007/PartnerControls">
        <TermInfo xmlns="http://schemas.microsoft.com/office/infopath/2007/PartnerControls">
          <TermName xmlns="http://schemas.microsoft.com/office/infopath/2007/PartnerControls">customer ready</TermName>
          <TermId xmlns="http://schemas.microsoft.com/office/infopath/2007/PartnerControls">8986c41d-21c5-4f8f-8a12-ea4625b46858</TermId>
        </TermInfo>
      </Terms>
    </ConfidentialityTaxHTField0>
    <Blog_x0020_Name xmlns="230e9df3-be65-4c73-a93b-d1236ebd677e" xsi:nil="true"/>
    <eb54ac91059940029a3cc8a4ff5af673 xmlns="230e9df3-be65-4c73-a93b-d1236ebd677e">
      <Terms xmlns="http://schemas.microsoft.com/office/infopath/2007/PartnerControls">
        <TermInfo xmlns="http://schemas.microsoft.com/office/infopath/2007/PartnerControls">
          <TermName xmlns="http://schemas.microsoft.com/office/infopath/2007/PartnerControls">Microsoft Devices Group</TermName>
          <TermId xmlns="http://schemas.microsoft.com/office/infopath/2007/PartnerControls">d7c4e1f9-b2f3-41ba-96b2-6c23550a87c0</TermId>
        </TermInfo>
        <TermInfo xmlns="http://schemas.microsoft.com/office/infopath/2007/PartnerControls">
          <TermName xmlns="http://schemas.microsoft.com/office/infopath/2007/PartnerControls">Devices Product Domain</TermName>
          <TermId xmlns="http://schemas.microsoft.com/office/infopath/2007/PartnerControls">cca9af63-57ee-4c13-abf6-06c5fdfa2991</TermId>
        </TermInfo>
      </Terms>
    </eb54ac91059940029a3cc8a4ff5af673>
    <PublishingPageContent xmlns="http://schemas.microsoft.com/sharepoint/v3" xsi:nil="true"/>
    <ContentID xmlns="230e9df3-be65-4c73-a93b-d1236ebd677e" xsi:nil="true"/>
    <Coowner xmlns="230e9df3-be65-4c73-a93b-d1236ebd677e">
      <UserInfo>
        <DisplayName>i:0#.f|membership|samcho@microsoft.com</DisplayName>
        <AccountId>40</AccountId>
        <AccountType/>
      </UserInfo>
      <UserInfo>
        <DisplayName>i:0#.f|membership|v-sasaff@microsoft.com</DisplayName>
        <AccountId>39</AccountId>
        <AccountType/>
      </UserInfo>
    </Coowner>
    <ef109fd36bcf4bcd9dd945731030600b xmlns="230e9df3-be65-4c73-a93b-d1236ebd677e">
      <Terms xmlns="http://schemas.microsoft.com/office/infopath/2007/PartnerControls"/>
    </ef109fd36bcf4bcd9dd945731030600b>
    <ApplyWorkflowRules xmlns="230E9DF3-BE65-4C73-A93B-D1236EBD677E">Yes</ApplyWorkflowRules>
    <bf80e81150e248c48aa8cffdf0021a1f xmlns="230e9df3-be65-4c73-a93b-d1236ebd677e">
      <Terms xmlns="http://schemas.microsoft.com/office/infopath/2007/PartnerControls">
        <TermInfo xmlns="http://schemas.microsoft.com/office/infopath/2007/PartnerControls">
          <TermName xmlns="http://schemas.microsoft.com/office/infopath/2007/PartnerControls">devices</TermName>
          <TermId xmlns="http://schemas.microsoft.com/office/infopath/2007/PartnerControls">75487e81-4f9e-4e21-9d37-e3f5809da4b8</TermId>
        </TermInfo>
        <TermInfo xmlns="http://schemas.microsoft.com/office/infopath/2007/PartnerControls">
          <TermName xmlns="http://schemas.microsoft.com/office/infopath/2007/PartnerControls">Surface</TermName>
          <TermId xmlns="http://schemas.microsoft.com/office/infopath/2007/PartnerControls">3ac86239-21b1-4d44-addc-59139e71a10b</TermId>
        </TermInfo>
        <TermInfo xmlns="http://schemas.microsoft.com/office/infopath/2007/PartnerControls">
          <TermName xmlns="http://schemas.microsoft.com/office/infopath/2007/PartnerControls">Surface Book</TermName>
          <TermId xmlns="http://schemas.microsoft.com/office/infopath/2007/PartnerControls">46dc87d9-61f2-438c-9f45-ac3c82e99e0e</TermId>
        </TermInfo>
        <TermInfo xmlns="http://schemas.microsoft.com/office/infopath/2007/PartnerControls">
          <TermName xmlns="http://schemas.microsoft.com/office/infopath/2007/PartnerControls">Surface Pro 4</TermName>
          <TermId xmlns="http://schemas.microsoft.com/office/infopath/2007/PartnerControls">34d1c436-4cee-42d6-b769-4aaa69279e4c</TermId>
        </TermInfo>
        <TermInfo xmlns="http://schemas.microsoft.com/office/infopath/2007/PartnerControls">
          <TermName xmlns="http://schemas.microsoft.com/office/infopath/2007/PartnerControls">Surface 3</TermName>
          <TermId xmlns="http://schemas.microsoft.com/office/infopath/2007/PartnerControls">7a960f37-a080-4084-8207-96459d72f839</TermId>
        </TermInfo>
      </Terms>
    </bf80e81150e248c48aa8cffdf0021a1f>
    <ec5b2ad5c27b45fb8a00a1f27c7ce1ae xmlns="230e9df3-be65-4c73-a93b-d1236ebd677e">
      <Terms xmlns="http://schemas.microsoft.com/office/infopath/2007/PartnerControls"/>
    </ec5b2ad5c27b45fb8a00a1f27c7ce1ae>
    <m6d26e40ac264097a006193f92232ece xmlns="230e9df3-be65-4c73-a93b-d1236ebd677e">
      <Terms xmlns="http://schemas.microsoft.com/office/infopath/2007/PartnerControls"/>
    </m6d26e40ac264097a006193f92232ece>
    <b60f8d2dbb984f349d80d8196897f4d3 xmlns="230e9df3-be65-4c73-a93b-d1236ebd677e">
      <Terms xmlns="http://schemas.microsoft.com/office/infopath/2007/PartnerControls"/>
    </b60f8d2dbb984f349d80d8196897f4d3>
    <Thumbnail1 xmlns="230e9df3-be65-4c73-a93b-d1236ebd677e">
      <Url>https://microsoft.sharepoint.com/sites/Infopedia_G02KC/Media/Thumbnails/G02KC-1-7546/surfacek12flyer.PNG</Url>
      <Description>/sites/Infopedia_G02KC/Media/Thumbnails/G02KC-1-7546/surfacek12flyer.PNG</Description>
    </Thumbnail1>
    <i0d941ee1e744ffea7aeee9924c91cbb xmlns="230e9df3-be65-4c73-a93b-d1236ebd677e">
      <Terms xmlns="http://schemas.microsoft.com/office/infopath/2007/PartnerControls"/>
    </i0d941ee1e744ffea7aeee9924c91cbb>
    <RoutingRuleDescription xmlns="http://schemas.microsoft.com/sharepoint/v3" xsi:nil="true"/>
    <PublishingExpirationDate xmlns="http://schemas.microsoft.com/sharepoint/v3" xsi:nil="true"/>
    <ReportOwner xmlns="http://schemas.microsoft.com/sharepoint/v3">
      <UserInfo>
        <DisplayName/>
        <AccountId xsi:nil="true"/>
        <AccountType/>
      </UserInfo>
    </ReportOwner>
    <i1b478372f814787abd313030b81fcb2 xmlns="230e9df3-be65-4c73-a93b-d1236ebd677e">
      <Terms xmlns="http://schemas.microsoft.com/office/infopath/2007/PartnerControls"/>
    </i1b478372f814787abd313030b81fcb2>
    <b4224c12c78d42ea9b214de0badf8358 xmlns="230e9df3-be65-4c73-a93b-d1236ebd677e">
      <Terms xmlns="http://schemas.microsoft.com/office/infopath/2007/PartnerControls"/>
    </b4224c12c78d42ea9b214de0badf8358>
    <mb88723863e1404388ba3733387d48df xmlns="230e9df3-be65-4c73-a93b-d1236ebd677e">
      <Terms xmlns="http://schemas.microsoft.com/office/infopath/2007/PartnerControls">
        <TermInfo xmlns="http://schemas.microsoft.com/office/infopath/2007/PartnerControls">
          <TermName xmlns="http://schemas.microsoft.com/office/infopath/2007/PartnerControls">enterprise</TermName>
          <TermId xmlns="http://schemas.microsoft.com/office/infopath/2007/PartnerControls">7be59b63-9a97-4305-8844-189a14408896</TermId>
        </TermInfo>
      </Terms>
    </mb88723863e1404388ba3733387d48df>
    <kf34bcdc8fc34e479d3f94c6210e8e27 xmlns="230e9df3-be65-4c73-a93b-d1236ebd677e">
      <Terms xmlns="http://schemas.microsoft.com/office/infopath/2007/PartnerControls"/>
    </kf34bcdc8fc34e479d3f94c6210e8e27>
    <m6c7b4717b6346e6a075a59dd47eac69 xmlns="230e9df3-be65-4c73-a93b-d1236ebd677e">
      <Terms xmlns="http://schemas.microsoft.com/office/infopath/2007/PartnerControls"/>
    </m6c7b4717b6346e6a075a59dd47eac69>
    <GenericText2 xmlns="230e9df3-be65-4c73-a93b-d1236ebd677e">G02KC-1-7546</GenericText2>
    <_dlc_DocId xmlns="230e9df3-be65-4c73-a93b-d1236ebd677e">G02KC-1571507983-7547</_dlc_DocId>
    <_dlc_DocIdUrl xmlns="230e9df3-be65-4c73-a93b-d1236ebd677e">
      <Url>https://microsoft.sharepoint.com/sites/Infopedia_G02KC/_layouts/15/DocIdRedir.aspx?ID=G02KC-1571507983-7547</Url>
      <Description>G02KC-1571507983-7547</Description>
    </_dlc_DocIdUrl>
    <ga0c0bf70a6644469c61b3efa7025301 xmlns="230e9df3-be65-4c73-a93b-d1236ebd677e">
      <Terms xmlns="http://schemas.microsoft.com/office/infopath/2007/PartnerControls"/>
    </ga0c0bf70a6644469c61b3efa7025301>
    <FolderExtensions xmlns="230e9df3-be65-4c73-a93b-d1236ebd677e" xsi:nil="true"/>
    <ParentID1 xmlns="230e9df3-be65-4c73-a93b-d1236ebd677e">G02KC-1-7546</ParentID1>
    <Expire_x0020_Review xmlns="230e9df3-be65-4c73-a93b-d1236ebd677e">2018-06-30T07:00:00+00:00</Expire_x0020_Review>
    <_dlc_ExpireDateSaved xmlns="http://schemas.microsoft.com/sharepoint/v3" xsi:nil="true"/>
    <_dlc_ExpireDate xmlns="http://schemas.microsoft.com/sharepoint/v3">2018-07-30T07:00:00+00:00</_dlc_ExpireDate>
    <Update_x0020_Expiration_x0020_Date_x0020_For_x0020_Docset xmlns="21b9ff29-8052-42cb-83a7-e84fe8f227cd">
      <Url xsi:nil="true"/>
      <Description xsi:nil="true"/>
    </Update_x0020_Expiration_x0020_Date_x0020_For_x0020_Docset>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e385fb40-52d4-4fae-9c5b-3e8ff8a5878e" ContentTypeId="0x0101000E4CB7077FEE4FF7AE86D4A500EEC780030016C849C62B10EB41ACA8C7EEDEF40BB2" PreviousValue="false"/>
</file>

<file path=customXml/item6.xml><?xml version="1.0" encoding="utf-8"?>
<ct:contentTypeSchema xmlns:ct="http://schemas.microsoft.com/office/2006/metadata/contentType" xmlns:ma="http://schemas.microsoft.com/office/2006/metadata/properties/metaAttributes" ct:_="" ma:_="" ma:contentTypeName="SMSG KM Open Document" ma:contentTypeID="0x0101000E4CB7077FEE4FF7AE86D4A500EEC780030016C849C62B10EB41ACA8C7EEDEF40BB2003AE68AEF13E2EA44A7998FA73A2E3557" ma:contentTypeVersion="25" ma:contentTypeDescription="" ma:contentTypeScope="" ma:versionID="3882f68ecece7127d758d6a0e62cb96d">
  <xsd:schema xmlns:xsd="http://www.w3.org/2001/XMLSchema" xmlns:xs="http://www.w3.org/2001/XMLSchema" xmlns:p="http://schemas.microsoft.com/office/2006/metadata/properties" xmlns:ns1="http://schemas.microsoft.com/sharepoint/v3" xmlns:ns2="230e9df3-be65-4c73-a93b-d1236ebd677e" xmlns:ns3="230E9DF3-BE65-4C73-A93B-D1236EBD677E" xmlns:ns4="21b9ff29-8052-42cb-83a7-e84fe8f227cd" targetNamespace="http://schemas.microsoft.com/office/2006/metadata/properties" ma:root="true" ma:fieldsID="c6bf03288800c6b9f8499d9c091dbfe7" ns1:_="" ns2:_="" ns3:_="" ns4:_="">
    <xsd:import namespace="http://schemas.microsoft.com/sharepoint/v3"/>
    <xsd:import namespace="230e9df3-be65-4c73-a93b-d1236ebd677e"/>
    <xsd:import namespace="230E9DF3-BE65-4C73-A93B-D1236EBD677E"/>
    <xsd:import namespace="21b9ff29-8052-42cb-83a7-e84fe8f227cd"/>
    <xsd:element name="properties">
      <xsd:complexType>
        <xsd:sequence>
          <xsd:element name="documentManagement">
            <xsd:complexType>
              <xsd:all>
                <xsd:element ref="ns1:RoutingRuleDescription" minOccurs="0"/>
                <xsd:element ref="ns2:DocumentDescription" minOccurs="0"/>
                <xsd:element ref="ns2:Owner" minOccurs="0"/>
                <xsd:element ref="ns3:PublishDate" minOccurs="0"/>
                <xsd:element ref="ns2:Expire_x0020_Review" minOccurs="0"/>
                <xsd:element ref="ns1:PublishingPageContent" minOccurs="0"/>
                <xsd:element ref="ns2:Thumbnail1" minOccurs="0"/>
                <xsd:element ref="ns1:AverageRating" minOccurs="0"/>
                <xsd:element ref="ns1:RatingCount" minOccurs="0"/>
                <xsd:element ref="ns1:PublishingExpirationDate" minOccurs="0"/>
                <xsd:element ref="ns3:ApplyWorkflowRules" minOccurs="0"/>
                <xsd:element ref="ns2:ContentID" minOccurs="0"/>
                <xsd:element ref="ns2:Blog_x0020_Name" minOccurs="0"/>
                <xsd:element ref="ns2:ParentID1" minOccurs="0"/>
                <xsd:element ref="ns2:FolderExtensions" minOccurs="0"/>
                <xsd:element ref="ns2:GenericText2" minOccurs="0"/>
                <xsd:element ref="ns2:GenericHTML1" minOccurs="0"/>
                <xsd:element ref="ns2:od9986d31974458fb3007746ec0bce5f" minOccurs="0"/>
                <xsd:element ref="ns2:k21a64daf20d4502b2796a1c6b8ce6c8" minOccurs="0"/>
                <xsd:element ref="ns2:ef109fd36bcf4bcd9dd945731030600b" minOccurs="0"/>
                <xsd:element ref="ns2:hd9637eefc984b85b6097c6374e15725" minOccurs="0"/>
                <xsd:element ref="ns2:ga0c0bf70a6644469c61b3efa7025301" minOccurs="0"/>
                <xsd:element ref="ns2:i1b478372f814787abd313030b81fcb2" minOccurs="0"/>
                <xsd:element ref="ns2:i0d941ee1e744ffea7aeee9924c91cbb" minOccurs="0"/>
                <xsd:element ref="ns2:m6d26e40ac264097a006193f92232ece" minOccurs="0"/>
                <xsd:element ref="ns2:kf34bcdc8fc34e479d3f94c6210e8e27" minOccurs="0"/>
                <xsd:element ref="ns2:mb88723863e1404388ba3733387d48df" minOccurs="0"/>
                <xsd:element ref="ns2:TaxCatchAll" minOccurs="0"/>
                <xsd:element ref="ns2:k20e0dfa74bf4e44818db03027b0ccd8" minOccurs="0"/>
                <xsd:element ref="ns2:l3c3ea61849e4288a8acc49bb5388e8c" minOccurs="0"/>
                <xsd:element ref="ns2:ec5b2ad5c27b45fb8a00a1f27c7ce1ae" minOccurs="0"/>
                <xsd:element ref="ns2:TaxCatchAllLabel" minOccurs="0"/>
                <xsd:element ref="ns2:b60f8d2dbb984f349d80d8196897f4d3" minOccurs="0"/>
                <xsd:element ref="ns2:TaxKeywordTaxHTField" minOccurs="0"/>
                <xsd:element ref="ns2:m6c7b4717b6346e6a075a59dd47eac69" minOccurs="0"/>
                <xsd:element ref="ns2:ConfidentialityTaxHTField0" minOccurs="0"/>
                <xsd:element ref="ns2:b4224c12c78d42ea9b214de0badf8358" minOccurs="0"/>
                <xsd:element ref="ns2:_dlc_DocId" minOccurs="0"/>
                <xsd:element ref="ns2:bf80e81150e248c48aa8cffdf0021a1f" minOccurs="0"/>
                <xsd:element ref="ns2:_dlc_DocIdPersistId" minOccurs="0"/>
                <xsd:element ref="ns2:_dlc_DocIdUrl" minOccurs="0"/>
                <xsd:element ref="ns2:eb54ac91059940029a3cc8a4ff5af673" minOccurs="0"/>
                <xsd:element ref="ns1:ReportOwner" minOccurs="0"/>
                <xsd:element ref="ns4:MediaServiceMetadata" minOccurs="0"/>
                <xsd:element ref="ns4:MediaServiceFastMetadata" minOccurs="0"/>
                <xsd:element ref="ns2:Coowner" minOccurs="0"/>
                <xsd:element ref="ns1:_dlc_Exempt" minOccurs="0"/>
                <xsd:element ref="ns1:_dlc_ExpireDateSaved" minOccurs="0"/>
                <xsd:element ref="ns1:_dlc_ExpireDate" minOccurs="0"/>
                <xsd:element ref="ns4:Update_x0020_Expiration_x0020_Date_x0020_For_x0020_Docs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hidden="true" ma:internalName="RoutingRuleDescription" ma:readOnly="false">
      <xsd:simpleType>
        <xsd:restriction base="dms:Text">
          <xsd:maxLength value="255"/>
        </xsd:restriction>
      </xsd:simpleType>
    </xsd:element>
    <xsd:element name="PublishingPageContent" ma:index="10" nillable="true" ma:displayName="Page Content" ma:description="Page Content is a site column created by the Publishing feature. It is used on the Article Page Content Type as the content of the page." ma:internalName="PublishingPageContent">
      <xsd:simpleType>
        <xsd:restriction base="dms:Unknown"/>
      </xsd:simpleType>
    </xsd:element>
    <xsd:element name="AverageRating" ma:index="14" nillable="true" ma:displayName="Rating (0-5)" ma:decimals="2" ma:description="Average value of all the ratings that have been submitted" ma:internalName="AverageRating" ma:readOnly="true">
      <xsd:simpleType>
        <xsd:restriction base="dms:Number"/>
      </xsd:simpleType>
    </xsd:element>
    <xsd:element name="RatingCount" ma:index="15" nillable="true" ma:displayName="Number of Ratings" ma:decimals="0" ma:description="Number of ratings submitted" ma:internalName="RatingCount" ma:readOnly="true">
      <xsd:simpleType>
        <xsd:restriction base="dms:Number"/>
      </xsd:simpleType>
    </xsd:element>
    <xsd:element name="PublishingExpirationDate" ma:index="18"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ReportOwner" ma:index="71" nillable="true" ma:displayName="Owner (People and Groups)" ma:description="Owner of this document" ma:hidden="true" ma:list="UserInfo" ma:SearchPeopleOnly="false" ma:SharePointGroup="0" ma:internalName="Repor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Exempt" ma:index="75" nillable="true" ma:displayName="Exempt from Policy" ma:hidden="true" ma:internalName="_dlc_Exempt" ma:readOnly="true">
      <xsd:simpleType>
        <xsd:restriction base="dms:Unknown"/>
      </xsd:simpleType>
    </xsd:element>
    <xsd:element name="_dlc_ExpireDateSaved" ma:index="76" nillable="true" ma:displayName="Original Expiration Date" ma:description="" ma:hidden="true" ma:internalName="_dlc_ExpireDateSaved" ma:readOnly="true">
      <xsd:simpleType>
        <xsd:restriction base="dms:DateTime"/>
      </xsd:simpleType>
    </xsd:element>
    <xsd:element name="_dlc_ExpireDate" ma:index="77"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ocumentDescription" ma:index="3" nillable="true" ma:displayName="Document Description" ma:description="Alternate description for documents that can be used for display." ma:internalName="DocumentDescription">
      <xsd:simpleType>
        <xsd:restriction base="dms:Note">
          <xsd:maxLength value="255"/>
        </xsd:restriction>
      </xsd:simpleType>
    </xsd:element>
    <xsd:element name="Owner" ma:index="4"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e_x0020_Review" ma:index="6" nillable="true" ma:displayName="Expiration" ma:format="DateOnly" ma:internalName="Expire_x0020_Review" ma:readOnly="false">
      <xsd:simpleType>
        <xsd:restriction base="dms:DateTime"/>
      </xsd:simpleType>
    </xsd:element>
    <xsd:element name="Thumbnail1" ma:index="11" nillable="true" ma:displayName="Thumbnail" ma:format="Hyperlink" ma:internalName="Thumbnail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entID" ma:index="20" nillable="true" ma:displayName="Content ID" ma:indexed="true" ma:internalName="ContentID" ma:readOnly="false">
      <xsd:simpleType>
        <xsd:restriction base="dms:Text">
          <xsd:maxLength value="255"/>
        </xsd:restriction>
      </xsd:simpleType>
    </xsd:element>
    <xsd:element name="Blog_x0020_Name" ma:index="21" nillable="true" ma:displayName="Blog Name" ma:description="Title of an Infopedia Blog" ma:internalName="Blog_x0020_Name">
      <xsd:simpleType>
        <xsd:restriction base="dms:Text">
          <xsd:maxLength value="255"/>
        </xsd:restriction>
      </xsd:simpleType>
    </xsd:element>
    <xsd:element name="ParentID1" ma:index="36" nillable="true" ma:displayName="ParentID" ma:description="Used to maintain the parent-child relationship within Document Set and Documents" ma:indexed="true" ma:internalName="ParentID1">
      <xsd:simpleType>
        <xsd:restriction base="dms:Text">
          <xsd:maxLength value="255"/>
        </xsd:restriction>
      </xsd:simpleType>
    </xsd:element>
    <xsd:element name="FolderExtensions" ma:index="37" nillable="true" ma:displayName="Folder Extensions" ma:description="On-DocSet sub folder to support inactive documents views." ma:internalName="FolderExtensions">
      <xsd:simpleType>
        <xsd:restriction base="dms:Unknown"/>
      </xsd:simpleType>
    </xsd:element>
    <xsd:element name="GenericText2" ma:index="38" nillable="true" ma:displayName="GenericText2" ma:description="Generic field for future features in implementation" ma:indexed="true" ma:internalName="GenericText2">
      <xsd:simpleType>
        <xsd:restriction base="dms:Text">
          <xsd:maxLength value="255"/>
        </xsd:restriction>
      </xsd:simpleType>
    </xsd:element>
    <xsd:element name="GenericHTML1" ma:index="39" nillable="true" ma:displayName="GenericHTML1" ma:description="Generic field for future features in implementation" ma:internalName="GenericHTML1">
      <xsd:simpleType>
        <xsd:restriction base="dms:Unknown"/>
      </xsd:simpleType>
    </xsd:element>
    <xsd:element name="od9986d31974458fb3007746ec0bce5f" ma:index="40" nillable="true" ma:taxonomy="true" ma:internalName="od9986d31974458fb3007746ec0bce5f" ma:taxonomyFieldName="Languages" ma:displayName="SMSG Languages" ma:default="" ma:fieldId="{8d9986d3-1974-458f-b300-7746ec0bce5f}"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k21a64daf20d4502b2796a1c6b8ce6c8" ma:index="41" nillable="true" ma:taxonomy="true" ma:internalName="k21a64daf20d4502b2796a1c6b8ce6c8" ma:taxonomyFieldName="Industries" ma:displayName="SMSG Industries" ma:default="" ma:fieldId="{421a64da-f20d-4502-b279-6a1c6b8ce6c8}"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ef109fd36bcf4bcd9dd945731030600b" ma:index="43" nillable="true" ma:taxonomy="true" ma:internalName="ef109fd36bcf4bcd9dd945731030600b" ma:taxonomyFieldName="Region" ma:displayName="SMSG Region" ma:default="" ma:fieldId="{ef109fd3-6bcf-4bcd-9dd9-45731030600b}"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hd9637eefc984b85b6097c6374e15725" ma:index="44" nillable="true" ma:taxonomy="true" ma:internalName="hd9637eefc984b85b6097c6374e15725" ma:taxonomyFieldName="ItemType" ma:displayName="SMSG Item Type" ma:default="" ma:fieldId="{1d9637ee-fc98-4b85-b609-7c6374e15725}"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ga0c0bf70a6644469c61b3efa7025301" ma:index="45" nillable="true" ma:taxonomy="true" ma:internalName="ga0c0bf70a6644469c61b3efa7025301" ma:taxonomyFieldName="ExperienceContentType" ma:displayName="Experience Content Type" ma:default="" ma:fieldId="{0a0c0bf7-0a66-4446-9c61-b3efa7025301}" ma:sspId="e385fb40-52d4-4fae-9c5b-3e8ff8a5878e" ma:termSetId="5ebd4bde-7300-4f6f-8671-0d8e806c9260" ma:anchorId="f79c226e-0a27-41a1-99b5-91ff9ea65615" ma:open="false" ma:isKeyword="false">
      <xsd:complexType>
        <xsd:sequence>
          <xsd:element ref="pc:Terms" minOccurs="0" maxOccurs="1"/>
        </xsd:sequence>
      </xsd:complexType>
    </xsd:element>
    <xsd:element name="i1b478372f814787abd313030b81fcb2" ma:index="47" nillable="true" ma:taxonomy="true" ma:internalName="i1b478372f814787abd313030b81fcb2" ma:taxonomyFieldName="ActivitiesAndPrograms" ma:displayName="SMSG Activities &amp; Programs" ma:default="" ma:fieldId="{21b47837-2f81-4787-abd3-13030b81fcb2}"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i0d941ee1e744ffea7aeee9924c91cbb" ma:index="49" nillable="true" ma:taxonomy="true" ma:internalName="i0d941ee1e744ffea7aeee9924c91cbb" ma:taxonomyFieldName="BusinessArchitecture" ma:displayName="SMSG Business Architecture" ma:default="" ma:fieldId="{20d941ee-1e74-4ffe-a7ae-ee9924c91cbb}"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m6d26e40ac264097a006193f92232ece" ma:index="50" nillable="true" ma:taxonomy="true" ma:internalName="m6d26e40ac264097a006193f92232ece" ma:taxonomyFieldName="TechnicalLevel" ma:displayName="Technical Level" ma:default="" ma:fieldId="{66d26e40-ac26-4097-a006-193f92232ece}" ma:sspId="e385fb40-52d4-4fae-9c5b-3e8ff8a5878e" ma:termSetId="7123edbd-7265-47b9-9049-04e46d245d8e" ma:anchorId="3c636e1e-6390-429f-a144-68438d32bffe" ma:open="false" ma:isKeyword="false">
      <xsd:complexType>
        <xsd:sequence>
          <xsd:element ref="pc:Terms" minOccurs="0" maxOccurs="1"/>
        </xsd:sequence>
      </xsd:complexType>
    </xsd:element>
    <xsd:element name="kf34bcdc8fc34e479d3f94c6210e8e27" ma:index="51" nillable="true" ma:taxonomy="true" ma:internalName="kf34bcdc8fc34e479d3f94c6210e8e27" ma:taxonomyFieldName="Competitors" ma:displayName="SMSG Competition" ma:default="" ma:fieldId="{4f34bcdc-8fc3-4e47-9d3f-94c6210e8e27}"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mb88723863e1404388ba3733387d48df" ma:index="53" nillable="true" ma:taxonomy="true" ma:internalName="mb88723863e1404388ba3733387d48df" ma:taxonomyFieldName="Audiences" ma:displayName="SMSG Customer Audiences" ma:default="" ma:fieldId="{6b887238-63e1-4043-88ba-3733387d48df}"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TaxCatchAll" ma:index="54" nillable="true" ma:displayName="Taxonomy Catch All Column" ma:description="" ma:hidden="true" ma:list="{b772e6e1-0ca7-40cc-bae0-02912ed61459}" ma:internalName="TaxCatchAll" ma:showField="CatchAllData" ma:web="fd54e415-b7a3-4d1f-81c7-898dd2655b1b">
      <xsd:complexType>
        <xsd:complexContent>
          <xsd:extension base="dms:MultiChoiceLookup">
            <xsd:sequence>
              <xsd:element name="Value" type="dms:Lookup" maxOccurs="unbounded" minOccurs="0" nillable="true"/>
            </xsd:sequence>
          </xsd:extension>
        </xsd:complexContent>
      </xsd:complexType>
    </xsd:element>
    <xsd:element name="k20e0dfa74bf4e44818db03027b0ccd8" ma:index="55" nillable="true" ma:taxonomy="true" ma:internalName="k20e0dfa74bf4e44818db03027b0ccd8" ma:taxonomyFieldName="Segments" ma:displayName="SMSG Customer Segments" ma:default="" ma:fieldId="{420e0dfa-74bf-4e44-818d-b03027b0ccd8}"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l3c3ea61849e4288a8acc49bb5388e8c" ma:index="57" nillable="true" ma:taxonomy="true" ma:internalName="l3c3ea61849e4288a8acc49bb5388e8c" ma:taxonomyFieldName="Groups" ma:displayName="SMSG Groups" ma:default="" ma:fieldId="{53c3ea61-849e-4288-a8ac-c49bb5388e8c}"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ec5b2ad5c27b45fb8a00a1f27c7ce1ae" ma:index="59" nillable="true" ma:taxonomy="true" ma:internalName="ec5b2ad5c27b45fb8a00a1f27c7ce1ae" ma:taxonomyFieldName="Partners" ma:displayName="SMSG Partners" ma:default="" ma:fieldId="{ec5b2ad5-c27b-45fb-8a00-a1f27c7ce1ae}"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TaxCatchAllLabel" ma:index="60" nillable="true" ma:displayName="Taxonomy Catch All Column1" ma:description="" ma:hidden="true" ma:list="{b772e6e1-0ca7-40cc-bae0-02912ed61459}" ma:internalName="TaxCatchAllLabel" ma:readOnly="true" ma:showField="CatchAllDataLabel" ma:web="fd54e415-b7a3-4d1f-81c7-898dd2655b1b">
      <xsd:complexType>
        <xsd:complexContent>
          <xsd:extension base="dms:MultiChoiceLookup">
            <xsd:sequence>
              <xsd:element name="Value" type="dms:Lookup" maxOccurs="unbounded" minOccurs="0" nillable="true"/>
            </xsd:sequence>
          </xsd:extension>
        </xsd:complexContent>
      </xsd:complexType>
    </xsd:element>
    <xsd:element name="b60f8d2dbb984f349d80d8196897f4d3" ma:index="61" nillable="true" ma:taxonomy="true" ma:internalName="b60f8d2dbb984f349d80d8196897f4d3" ma:taxonomyFieldName="Roles" ma:displayName="SMSG Roles" ma:default="" ma:fieldId="{b60f8d2d-bb98-4f34-9d80-d8196897f4d3}"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TaxKeywordTaxHTField" ma:index="62" nillable="true" ma:taxonomy="true" ma:internalName="TaxKeywordTaxHTField" ma:taxonomyFieldName="TaxKeyword" ma:displayName="Enterprise Keywords" ma:readOnly="fals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m6c7b4717b6346e6a075a59dd47eac69" ma:index="63" nillable="true" ma:taxonomy="true" ma:internalName="m6c7b4717b6346e6a075a59dd47eac69" ma:taxonomyFieldName="Topics" ma:displayName="SMSG Topics" ma:default="" ma:fieldId="{66c7b471-7b63-46e6-a075-a59dd47eac69}"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ConfidentialityTaxHTField0" ma:index="64" ma:taxonomy="true" ma:internalName="ConfidentialityTaxHTField0" ma:taxonomyFieldName="Confidentiality" ma:displayName="Maximum Reach" ma:default="5;#internal users|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b4224c12c78d42ea9b214de0badf8358" ma:index="65" nillable="true" ma:taxonomy="true" ma:internalName="b4224c12c78d42ea9b214de0badf8358" ma:taxonomyFieldName="EnterpriseDomainTags" ma:displayName="SMSG Extended Tags" ma:default="" ma:fieldId="{b4224c12-c78d-42ea-9b21-4de0badf8358}" ma:taxonomyMulti="true" ma:sspId="e385fb40-52d4-4fae-9c5b-3e8ff8a5878e" ma:termSetId="d039009f-2da8-468b-bf5e-ff4693a9f72f" ma:anchorId="00000000-0000-0000-0000-000000000000" ma:open="false" ma:isKeyword="false">
      <xsd:complexType>
        <xsd:sequence>
          <xsd:element ref="pc:Terms" minOccurs="0" maxOccurs="1"/>
        </xsd:sequence>
      </xsd:complexType>
    </xsd:element>
    <xsd:element name="_dlc_DocId" ma:index="66" nillable="true" ma:displayName="Document ID Value" ma:description="The value of the document ID assigned to this item." ma:internalName="_dlc_DocId" ma:readOnly="true">
      <xsd:simpleType>
        <xsd:restriction base="dms:Text"/>
      </xsd:simpleType>
    </xsd:element>
    <xsd:element name="bf80e81150e248c48aa8cffdf0021a1f" ma:index="67" nillable="true" ma:taxonomy="true" ma:internalName="bf80e81150e248c48aa8cffdf0021a1f" ma:taxonomyFieldName="Products" ma:displayName="SMSG Products &amp; Technologies" ma:default="" ma:fieldId="{bf80e811-50e2-48c4-8aa8-cffdf0021a1f}"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element name="_dlc_DocIdPersistId" ma:index="68" nillable="true" ma:displayName="Persist ID" ma:description="Keep ID on add." ma:hidden="true" ma:internalName="_dlc_DocIdPersistId" ma:readOnly="true">
      <xsd:simpleType>
        <xsd:restriction base="dms:Boolean"/>
      </xsd:simpleType>
    </xsd:element>
    <xsd:element name="_dlc_DocIdUrl" ma:index="6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eb54ac91059940029a3cc8a4ff5af673" ma:index="70" nillable="true" ma:taxonomy="true" ma:internalName="eb54ac91059940029a3cc8a4ff5af673" ma:taxonomyFieldName="SMSGDomain" ma:displayName="SMSG Domain" ma:default="" ma:fieldId="{eb54ac91-0599-4002-9a3c-c8a4ff5af673}"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Coowner" ma:index="74" nillable="true" ma:displayName="Co-owner" ma:list="UserInfo" ma:SearchPeopleOnly="false" ma:SharePointGroup="0" ma:internalName="Coowner"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PublishDate" ma:index="5" nillable="true" ma:displayName="PublishDate" ma:description="Used in Blog Posts, this date is used to specify the Blog Article Date." ma:format="DateOnly" ma:internalName="PublishDate" ma:readOnly="false">
      <xsd:simpleType>
        <xsd:restriction base="dms:DateTime"/>
      </xsd:simpleType>
    </xsd:element>
    <xsd:element name="ApplyWorkflowRules" ma:index="19" nillable="true" ma:displayName="ApplyWorkflowRules" ma:default="Yes" ma:description="This columns is used to help to apply the workflow rules on Document Sets / Documents. by Default the Value is Yes" ma:format="Dropdown" ma:internalName="ApplyWorkflowRules"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21b9ff29-8052-42cb-83a7-e84fe8f227cd" elementFormDefault="qualified">
    <xsd:import namespace="http://schemas.microsoft.com/office/2006/documentManagement/types"/>
    <xsd:import namespace="http://schemas.microsoft.com/office/infopath/2007/PartnerControls"/>
    <xsd:element name="MediaServiceMetadata" ma:index="72" nillable="true" ma:displayName="MediaServiceMetadata" ma:description="" ma:hidden="true" ma:internalName="MediaServiceMetadata" ma:readOnly="true">
      <xsd:simpleType>
        <xsd:restriction base="dms:Note"/>
      </xsd:simpleType>
    </xsd:element>
    <xsd:element name="MediaServiceFastMetadata" ma:index="73" nillable="true" ma:displayName="MediaServiceFastMetadata" ma:description="" ma:hidden="true" ma:internalName="MediaServiceFastMetadata" ma:readOnly="true">
      <xsd:simpleType>
        <xsd:restriction base="dms:Note"/>
      </xsd:simpleType>
    </xsd:element>
    <xsd:element name="Update_x0020_Expiration_x0020_Date_x0020_For_x0020_Docset" ma:index="78" nillable="true" ma:displayName="Update Expiration Date For Docset" ma:internalName="Update_x0020_Expiration_x0020_Date_x0020_For_x0020_Docset">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A12924-7BD6-4F5A-937F-EC92EDF4E447}">
  <ds:schemaRefs>
    <ds:schemaRef ds:uri="http://schemas.microsoft.com/sharepoint/events"/>
  </ds:schemaRefs>
</ds:datastoreItem>
</file>

<file path=customXml/itemProps2.xml><?xml version="1.0" encoding="utf-8"?>
<ds:datastoreItem xmlns:ds="http://schemas.openxmlformats.org/officeDocument/2006/customXml" ds:itemID="{D679373D-BB54-4A7D-B8DF-C29411AB1FF5}">
  <ds:schemaRefs>
    <ds:schemaRef ds:uri="office.server.policy"/>
  </ds:schemaRefs>
</ds:datastoreItem>
</file>

<file path=customXml/itemProps3.xml><?xml version="1.0" encoding="utf-8"?>
<ds:datastoreItem xmlns:ds="http://schemas.openxmlformats.org/officeDocument/2006/customXml" ds:itemID="{D996F219-E3E2-44C2-82A4-B7EDCF956FB1}">
  <ds:schemaRefs>
    <ds:schemaRef ds:uri="http://schemas.microsoft.com/office/infopath/2007/PartnerControls"/>
    <ds:schemaRef ds:uri="http://schemas.microsoft.com/office/2006/documentManagement/types"/>
    <ds:schemaRef ds:uri="http://schemas.microsoft.com/sharepoint/v3"/>
    <ds:schemaRef ds:uri="http://purl.org/dc/dcmitype/"/>
    <ds:schemaRef ds:uri="http://purl.org/dc/terms/"/>
    <ds:schemaRef ds:uri="http://purl.org/dc/elements/1.1/"/>
    <ds:schemaRef ds:uri="230e9df3-be65-4c73-a93b-d1236ebd677e"/>
    <ds:schemaRef ds:uri="http://schemas.openxmlformats.org/package/2006/metadata/core-properties"/>
    <ds:schemaRef ds:uri="21b9ff29-8052-42cb-83a7-e84fe8f227cd"/>
    <ds:schemaRef ds:uri="230E9DF3-BE65-4C73-A93B-D1236EBD677E"/>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A592FF21-C717-4786-8902-600E39E5763C}">
  <ds:schemaRefs>
    <ds:schemaRef ds:uri="http://schemas.microsoft.com/sharepoint/v3/contenttype/forms"/>
  </ds:schemaRefs>
</ds:datastoreItem>
</file>

<file path=customXml/itemProps5.xml><?xml version="1.0" encoding="utf-8"?>
<ds:datastoreItem xmlns:ds="http://schemas.openxmlformats.org/officeDocument/2006/customXml" ds:itemID="{BD7C5F8A-C042-4C3F-837B-6425DCC0102C}">
  <ds:schemaRefs>
    <ds:schemaRef ds:uri="Microsoft.SharePoint.Taxonomy.ContentTypeSync"/>
  </ds:schemaRefs>
</ds:datastoreItem>
</file>

<file path=customXml/itemProps6.xml><?xml version="1.0" encoding="utf-8"?>
<ds:datastoreItem xmlns:ds="http://schemas.openxmlformats.org/officeDocument/2006/customXml" ds:itemID="{93579256-D9A7-47B3-8EAD-FE810873C5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230E9DF3-BE65-4C73-A93B-D1236EBD677E"/>
    <ds:schemaRef ds:uri="21b9ff29-8052-42cb-83a7-e84fe8f227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31239</TotalTime>
  <Words>634</Words>
  <Application>Microsoft Office PowerPoint</Application>
  <PresentationFormat>Custom</PresentationFormat>
  <Paragraphs>105</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Segoe UI</vt:lpstr>
      <vt:lpstr>Segoe UI Light</vt:lpstr>
      <vt:lpstr>Segoe UI Semibold</vt:lpstr>
      <vt:lpstr>Surface_White_16x9_2012-12-19</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in Education K-12 Flyer</dc:title>
  <dc:creator>Cyril Belikoff</dc:creator>
  <cp:keywords/>
  <cp:lastModifiedBy>Adam Elkins</cp:lastModifiedBy>
  <cp:revision>1066</cp:revision>
  <cp:lastPrinted>2015-12-15T18:30:25Z</cp:lastPrinted>
  <dcterms:created xsi:type="dcterms:W3CDTF">2013-05-03T21:42:57Z</dcterms:created>
  <dcterms:modified xsi:type="dcterms:W3CDTF">2018-04-30T18:15:06Z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0x0101000E4CB7077FEE4FF7AE86D4A500EEC780030016C849C62B10EB41ACA8C7EEDEF40BB2003AE68AEF13E2EA44A7998FA73A2E3557</vt:lpwstr>
  </property>
  <property fmtid="{D5CDD505-2E9C-101B-9397-08002B2CF9AE}" pid="3" name="IsMyDocuments">
    <vt:bool>true</vt:bool>
  </property>
  <property fmtid="{D5CDD505-2E9C-101B-9397-08002B2CF9AE}" pid="4" name="TaxKeyword">
    <vt:lpwstr/>
  </property>
  <property fmtid="{D5CDD505-2E9C-101B-9397-08002B2CF9AE}" pid="5" name="Audiences">
    <vt:lpwstr>1020;#enterprise|7be59b63-9a97-4305-8844-189a14408896</vt:lpwstr>
  </property>
  <property fmtid="{D5CDD505-2E9C-101B-9397-08002B2CF9AE}" pid="6" name="Region">
    <vt:lpwstr/>
  </property>
  <property fmtid="{D5CDD505-2E9C-101B-9397-08002B2CF9AE}" pid="7" name="Confidentiality">
    <vt:lpwstr>30;#customer ready|8986c41d-21c5-4f8f-8a12-ea4625b46858</vt:lpwstr>
  </property>
  <property fmtid="{D5CDD505-2E9C-101B-9397-08002B2CF9AE}" pid="8" name="Industries">
    <vt:lpwstr>99;#education|669797e6-c8de-4586-8c17-ef56161a07cf;#52;#industries|3e19349d-0f97-4bdd-98f7-34f9b5ced943</vt:lpwstr>
  </property>
  <property fmtid="{D5CDD505-2E9C-101B-9397-08002B2CF9AE}" pid="9" name="Roles">
    <vt:lpwstr/>
  </property>
  <property fmtid="{D5CDD505-2E9C-101B-9397-08002B2CF9AE}" pid="10" name="Competitors">
    <vt:lpwstr/>
  </property>
  <property fmtid="{D5CDD505-2E9C-101B-9397-08002B2CF9AE}" pid="11" name="SMSGDomain">
    <vt:lpwstr>462;#Microsoft Devices Group|d7c4e1f9-b2f3-41ba-96b2-6c23550a87c0;#1249;#Devices Product Domain|cca9af63-57ee-4c13-abf6-06c5fdfa2991</vt:lpwstr>
  </property>
  <property fmtid="{D5CDD505-2E9C-101B-9397-08002B2CF9AE}" pid="12" name="BusinessArchitecture">
    <vt:lpwstr/>
  </property>
  <property fmtid="{D5CDD505-2E9C-101B-9397-08002B2CF9AE}" pid="13" name="Products">
    <vt:lpwstr>1251;#devices|75487e81-4f9e-4e21-9d37-e3f5809da4b8;#174;#Surface|3ac86239-21b1-4d44-addc-59139e71a10b;#1045;#Surface Book|46dc87d9-61f2-438c-9f45-ac3c82e99e0e;#1044;#Surface Pro 4|34d1c436-4cee-42d6-b769-4aaa69279e4c;#1052;#Surface 3|7a960f37-a080-4084-82</vt:lpwstr>
  </property>
  <property fmtid="{D5CDD505-2E9C-101B-9397-08002B2CF9AE}" pid="14" name="ActivitiesAndPrograms">
    <vt:lpwstr/>
  </property>
  <property fmtid="{D5CDD505-2E9C-101B-9397-08002B2CF9AE}" pid="15" name="Segments">
    <vt:lpwstr/>
  </property>
  <property fmtid="{D5CDD505-2E9C-101B-9397-08002B2CF9AE}" pid="16" name="Partners">
    <vt:lpwstr/>
  </property>
  <property fmtid="{D5CDD505-2E9C-101B-9397-08002B2CF9AE}" pid="17" name="Topics">
    <vt:lpwstr/>
  </property>
  <property fmtid="{D5CDD505-2E9C-101B-9397-08002B2CF9AE}" pid="18" name="Groups">
    <vt:lpwstr/>
  </property>
  <property fmtid="{D5CDD505-2E9C-101B-9397-08002B2CF9AE}" pid="19" name="_dlc_policyId">
    <vt:lpwstr>0x0101000E4CB7077FEE4FF7AE86D4A500EEC780030016C849C62B10EB41ACA8C7EEDEF40BB2003AE68AEF13E2EA44A7998FA73A2E3557|-661092312</vt:lpwstr>
  </property>
  <property fmtid="{D5CDD505-2E9C-101B-9397-08002B2CF9AE}" pid="20" name="ItemRetentionFormula">
    <vt:lpwstr>&lt;formula id="Microsoft.Office.RecordsManagement.PolicyFeatures.Expiration.Formula.BuiltIn"&gt;&lt;number&gt;30&lt;/number&gt;&lt;property&gt;Expire_x005f_x0020_Review&lt;/property&gt;&lt;propertyId&gt;4efb7b69-53dd-4711-a372-96a7c80c7a38&lt;/propertyId&gt;&lt;period&gt;days&lt;/period&gt;&lt;/formula&gt;</vt:lpwstr>
  </property>
  <property fmtid="{D5CDD505-2E9C-101B-9397-08002B2CF9AE}" pid="21" name="_dlc_DocIdItemGuid">
    <vt:lpwstr>ef9797c3-1b9e-443b-ba8f-3c64e412ebfa</vt:lpwstr>
  </property>
  <property fmtid="{D5CDD505-2E9C-101B-9397-08002B2CF9AE}" pid="22" name="of67e5d4b76f4a9db8769983fda9cec0">
    <vt:lpwstr/>
  </property>
  <property fmtid="{D5CDD505-2E9C-101B-9397-08002B2CF9AE}" pid="23" name="NewsType">
    <vt:lpwstr/>
  </property>
  <property fmtid="{D5CDD505-2E9C-101B-9397-08002B2CF9AE}" pid="24" name="ItemType">
    <vt:lpwstr>212;#fliers|178cb237-bc9c-41f4-a10b-ead8355705c6</vt:lpwstr>
  </property>
  <property fmtid="{D5CDD505-2E9C-101B-9397-08002B2CF9AE}" pid="25" name="ga0c0bf70a6644469c61b3efa7025301">
    <vt:lpwstr/>
  </property>
  <property fmtid="{D5CDD505-2E9C-101B-9397-08002B2CF9AE}" pid="26" name="MSProducts">
    <vt:lpwstr/>
  </property>
  <property fmtid="{D5CDD505-2E9C-101B-9397-08002B2CF9AE}" pid="27" name="ExperienceContentType">
    <vt:lpwstr/>
  </property>
  <property fmtid="{D5CDD505-2E9C-101B-9397-08002B2CF9AE}" pid="28" name="MSPhysicalGeography">
    <vt:lpwstr/>
  </property>
  <property fmtid="{D5CDD505-2E9C-101B-9397-08002B2CF9AE}" pid="29" name="EnterpriseDomainTags">
    <vt:lpwstr/>
  </property>
  <property fmtid="{D5CDD505-2E9C-101B-9397-08002B2CF9AE}" pid="30" name="j3562c58ee414e028925bc902cfc01a1">
    <vt:lpwstr/>
  </property>
  <property fmtid="{D5CDD505-2E9C-101B-9397-08002B2CF9AE}" pid="31" name="l6f004f21209409da86a713c0f24627d">
    <vt:lpwstr/>
  </property>
  <property fmtid="{D5CDD505-2E9C-101B-9397-08002B2CF9AE}" pid="32" name="la4444b61d19467597d63190b69ac227">
    <vt:lpwstr/>
  </property>
  <property fmtid="{D5CDD505-2E9C-101B-9397-08002B2CF9AE}" pid="33" name="MSProductsTaxHTField0">
    <vt:lpwstr/>
  </property>
  <property fmtid="{D5CDD505-2E9C-101B-9397-08002B2CF9AE}" pid="34" name="Languages">
    <vt:lpwstr/>
  </property>
  <property fmtid="{D5CDD505-2E9C-101B-9397-08002B2CF9AE}" pid="35" name="e8080b0481964c759b2c36ae49591b31">
    <vt:lpwstr/>
  </property>
  <property fmtid="{D5CDD505-2E9C-101B-9397-08002B2CF9AE}" pid="36" name="TechnicalLevel">
    <vt:lpwstr/>
  </property>
  <property fmtid="{D5CDD505-2E9C-101B-9397-08002B2CF9AE}" pid="37" name="ldac8aee9d1f469e8cd8c3f8d6a615f2">
    <vt:lpwstr/>
  </property>
  <property fmtid="{D5CDD505-2E9C-101B-9397-08002B2CF9AE}" pid="38" name="EmployeeRole">
    <vt:lpwstr/>
  </property>
  <property fmtid="{D5CDD505-2E9C-101B-9397-08002B2CF9AE}" pid="39" name="NewsTopic">
    <vt:lpwstr/>
  </property>
  <property fmtid="{D5CDD505-2E9C-101B-9397-08002B2CF9AE}" pid="40" name="NewsSource">
    <vt:lpwstr/>
  </property>
  <property fmtid="{D5CDD505-2E9C-101B-9397-08002B2CF9AE}" pid="41" name="SMSGTags">
    <vt:lpwstr/>
  </property>
  <property fmtid="{D5CDD505-2E9C-101B-9397-08002B2CF9AE}" pid="42" name="_docset_NoMedatataSyncRequired">
    <vt:lpwstr>False</vt:lpwstr>
  </property>
  <property fmtid="{D5CDD505-2E9C-101B-9397-08002B2CF9AE}" pid="43" name="ODSWF1">
    <vt:lpwstr>, </vt:lpwstr>
  </property>
  <property fmtid="{D5CDD505-2E9C-101B-9397-08002B2CF9AE}" pid="44" name="Update Parent Child Relation">
    <vt:lpwstr>, </vt:lpwstr>
  </property>
  <property fmtid="{D5CDD505-2E9C-101B-9397-08002B2CF9AE}" pid="45" name="ODSWF2">
    <vt:lpwstr>, </vt:lpwstr>
  </property>
  <property fmtid="{D5CDD505-2E9C-101B-9397-08002B2CF9AE}" pid="46" name="_ip_UnifiedCompliancePolicyUIAction">
    <vt:lpwstr/>
  </property>
  <property fmtid="{D5CDD505-2E9C-101B-9397-08002B2CF9AE}" pid="47" name="_ip_UnifiedCompliancePolicyProperties">
    <vt:lpwstr/>
  </property>
  <property fmtid="{D5CDD505-2E9C-101B-9397-08002B2CF9AE}" pid="48" name="ODSWF">
    <vt:lpwstr>, </vt:lpwstr>
  </property>
</Properties>
</file>